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sldIdLst>
    <p:sldId id="256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58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5" d="100"/>
          <a:sy n="75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709DD-94DB-447A-A319-C8199273103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328855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E197F-DC03-41CA-A000-8AAB86E1B8A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615697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85AB0-732A-4A91-97BE-583D8C778FA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75618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B1BED-ED92-4013-A996-4BDB319BAD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0EC762-AC97-4ABA-8F0C-A21E57E0B64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3A411C-36DC-43B1-BBD7-5B95B0CD38C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A28E12-3BA9-44B4-A3E8-D1942748D52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32A14-5978-41B5-AA6E-D12AA135FEF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D30962-2E3C-47BB-851A-8C61A64A6B5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E66423-1AB8-4149-A574-304650EC415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E91B7-1726-4F33-82E1-495814923CA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EE71A-C61F-4AF5-9F94-EF2427DF87D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221893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70C410-2CBA-44ED-AB95-88E02EC896B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276B-912B-483F-B914-3CC628875C7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77D8-4939-4D64-82DF-362333C88D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6A8D7-FEBE-4DFA-A29B-6435064026B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9446639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04D-ED63-4D15-8CDA-1603E9B92B2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882327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5C81C-DDF8-41F4-99D0-4E8F59B8B4E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901006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D9E67-CF9B-4CA3-B9D8-ABF587887A7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39241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38066-7019-4022-B8B1-BB508ABDFE2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521075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447CA-FED9-4A6C-BB48-2BEB348D051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823567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E29A6-6680-4924-B1BF-9F4C79DFC71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422553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B7D924-A54B-4691-9771-4C9245374618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DB7D924-A54B-4691-9771-4C924537461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QuartzUSGOV.jpg" TargetMode="External"/><Relationship Id="rId3" Type="http://schemas.openxmlformats.org/officeDocument/2006/relationships/hyperlink" Target="http://cs.wikipedia.org/wiki/Soubor:Brno,_p%C5%99%C3%ADrodn%C3%AD_pam%C3%A1tka_Na_Skal%C3%A1ch_-_panorama.JPG" TargetMode="External"/><Relationship Id="rId7" Type="http://schemas.openxmlformats.org/officeDocument/2006/relationships/hyperlink" Target="http://en.wikipedia.org/wiki/File:Mica-from-alstead.jpg" TargetMode="External"/><Relationship Id="rId2" Type="http://schemas.openxmlformats.org/officeDocument/2006/relationships/hyperlink" Target="http://cs.wikipedia.org/wiki/Soubor:Petra_Jordan_BW_36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en.wikipedia.org/wiki/File:Granite_Yosemite_P1160483.jpg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://en.wikipedia.org/wiki/File:Rockhead1.jpg.JPG" TargetMode="External"/><Relationship Id="rId10" Type="http://schemas.openxmlformats.org/officeDocument/2006/relationships/hyperlink" Target="http://cs.wikipedia.org/wiki/Soubor:Peridot_in_basalt.jpg" TargetMode="External"/><Relationship Id="rId4" Type="http://schemas.openxmlformats.org/officeDocument/2006/relationships/hyperlink" Target="http://en.wikipedia.org/wiki/File:SOIL_PROFILE.png" TargetMode="External"/><Relationship Id="rId9" Type="http://schemas.openxmlformats.org/officeDocument/2006/relationships/hyperlink" Target="http://cs.wikipedia.org/wiki/Soubor:PotassiumFeldsparUSGOV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PETROLOGIE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2003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Jiří </a:t>
            </a:r>
            <a:r>
              <a:rPr lang="cs-CZ" b="1" dirty="0" err="1" smtClean="0"/>
              <a:t>Sukaný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</a:t>
            </a:r>
            <a:r>
              <a:rPr lang="cs-CZ" dirty="0" smtClean="0"/>
              <a:t>Velehrad, </a:t>
            </a:r>
            <a:r>
              <a:rPr lang="cs-CZ" dirty="0"/>
              <a:t>okres </a:t>
            </a:r>
            <a:r>
              <a:rPr lang="cs-CZ" dirty="0" smtClean="0"/>
              <a:t>Uherské Hradiště, </a:t>
            </a:r>
            <a:r>
              <a:rPr lang="cs-CZ" dirty="0"/>
              <a:t>příspěvková organizace </a:t>
            </a:r>
            <a:r>
              <a:rPr lang="cs-CZ" dirty="0" smtClean="0"/>
              <a:t>(Základní škola Velehrad, </a:t>
            </a:r>
            <a:r>
              <a:rPr lang="cs-CZ" dirty="0" err="1" smtClean="0"/>
              <a:t>Salašská</a:t>
            </a:r>
            <a:r>
              <a:rPr lang="cs-CZ" dirty="0" smtClean="0"/>
              <a:t> 300, Velehrad 687 06)</a:t>
            </a:r>
            <a:endParaRPr lang="cs-CZ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14300" y="685800"/>
            <a:ext cx="8915400" cy="52578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1400" dirty="0"/>
              <a:t>Petra Jordan BW 36.JPG.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2009 [cit. 2013-01-07]. Dostupné </a:t>
            </a:r>
            <a:r>
              <a:rPr lang="cs-CZ" sz="1400" dirty="0" smtClean="0"/>
              <a:t>z: </a:t>
            </a:r>
            <a:r>
              <a:rPr lang="cs-CZ" sz="1400" u="sng" dirty="0">
                <a:effectLst/>
                <a:hlinkClick r:id="rId2"/>
              </a:rPr>
              <a:t>http://</a:t>
            </a:r>
            <a:r>
              <a:rPr lang="cs-CZ" sz="1400" u="sng" dirty="0" smtClean="0">
                <a:effectLst/>
                <a:hlinkClick r:id="rId2"/>
              </a:rPr>
              <a:t>cs.wikipedia.org/wiki/Soubor:Petra_Jordan_BW_36.JPG</a:t>
            </a:r>
            <a:endParaRPr lang="cs-CZ" sz="1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1400" dirty="0"/>
              <a:t>Brno, přírodní památka Na Skalách - panorama.JPG.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2010 [cit. 2013-01-07]. Dostupné z: </a:t>
            </a:r>
            <a:r>
              <a:rPr lang="cs-CZ" sz="1400" u="sng" dirty="0">
                <a:effectLst/>
                <a:hlinkClick r:id="rId3"/>
              </a:rPr>
              <a:t>http://cs.wikipedia.org/wiki/Soubor:Brno,_p%C5%99%C3%ADrodn%C3%AD_pam%C3%A1tka_Na_Skal%C3%A1ch_-_</a:t>
            </a:r>
            <a:r>
              <a:rPr lang="cs-CZ" sz="1400" u="sng" dirty="0" smtClean="0">
                <a:effectLst/>
                <a:hlinkClick r:id="rId3"/>
              </a:rPr>
              <a:t>panorama.JPG</a:t>
            </a:r>
            <a:endParaRPr lang="cs-CZ" sz="1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1400" dirty="0"/>
              <a:t>SOIL PROFILE.png.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2012 [cit. 2013-01-07]. Dostupné z: </a:t>
            </a:r>
            <a:r>
              <a:rPr lang="cs-CZ" sz="1400" u="sng" dirty="0">
                <a:effectLst/>
                <a:hlinkClick r:id="rId4"/>
              </a:rPr>
              <a:t>http://</a:t>
            </a:r>
            <a:r>
              <a:rPr lang="cs-CZ" sz="1400" u="sng" dirty="0" smtClean="0">
                <a:effectLst/>
                <a:hlinkClick r:id="rId4"/>
              </a:rPr>
              <a:t>en.wikipedia.org/wiki/File:SOIL_PROFILE.png</a:t>
            </a:r>
            <a:endParaRPr lang="cs-CZ" sz="1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1400" dirty="0"/>
              <a:t>Rockhead1.jpg.JPG.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2008 [cit. 2013-01-07]. Dostupné z: </a:t>
            </a: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en.wikipedia.org/wiki/File:Rockhead1.jpg.JPG</a:t>
            </a:r>
            <a:endParaRPr lang="cs-CZ" sz="1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1400" dirty="0"/>
              <a:t>Granite </a:t>
            </a:r>
            <a:r>
              <a:rPr lang="cs-CZ" sz="1400" dirty="0" err="1"/>
              <a:t>Yosemite</a:t>
            </a:r>
            <a:r>
              <a:rPr lang="cs-CZ" sz="1400" dirty="0"/>
              <a:t> P1160483.jpg.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2007 [cit. 2013-01-09]. Dostupné z: </a:t>
            </a:r>
            <a:r>
              <a:rPr lang="cs-CZ" sz="1400" u="sng" dirty="0">
                <a:effectLst/>
                <a:hlinkClick r:id="rId6"/>
              </a:rPr>
              <a:t>http://</a:t>
            </a:r>
            <a:r>
              <a:rPr lang="cs-CZ" sz="1400" u="sng" dirty="0" smtClean="0">
                <a:effectLst/>
                <a:hlinkClick r:id="rId6"/>
              </a:rPr>
              <a:t>en.wikipedia.org/wiki/File:Granite_Yosemite_P1160483.jpg</a:t>
            </a:r>
            <a:endParaRPr lang="cs-CZ" sz="1400" dirty="0"/>
          </a:p>
          <a:p>
            <a:pPr marL="342900" indent="-342900">
              <a:buFont typeface="Wingdings" pitchFamily="2" charset="2"/>
              <a:buChar char="q"/>
            </a:pPr>
            <a:r>
              <a:rPr lang="cs-CZ" sz="1400" dirty="0"/>
              <a:t>Mica-from-alstead.jpg.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2006 [cit. 2013-01-09]. Dostupné z: </a:t>
            </a:r>
            <a:r>
              <a:rPr lang="cs-CZ" sz="1200" u="sng" dirty="0">
                <a:effectLst/>
                <a:hlinkClick r:id="rId7"/>
              </a:rPr>
              <a:t>http://</a:t>
            </a:r>
            <a:r>
              <a:rPr lang="cs-CZ" sz="1200" u="sng" dirty="0" smtClean="0">
                <a:effectLst/>
                <a:hlinkClick r:id="rId7"/>
              </a:rPr>
              <a:t>en.wikipedia.org/wiki/File:Mica-from-alstead.jpg</a:t>
            </a:r>
            <a:endParaRPr lang="cs-CZ" sz="1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1400" dirty="0"/>
              <a:t>QuartzUSGOV.jpg.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2005 [cit. 2013-01-09]. Dostupné z: </a:t>
            </a:r>
            <a:r>
              <a:rPr lang="cs-CZ" sz="1400" u="sng" dirty="0">
                <a:effectLst/>
                <a:hlinkClick r:id="rId8"/>
              </a:rPr>
              <a:t>http</a:t>
            </a:r>
            <a:r>
              <a:rPr lang="cs-CZ" sz="1400" u="sng">
                <a:effectLst/>
                <a:hlinkClick r:id="rId8"/>
              </a:rPr>
              <a:t>://</a:t>
            </a:r>
            <a:r>
              <a:rPr lang="cs-CZ" sz="1400" u="sng" smtClean="0">
                <a:effectLst/>
                <a:hlinkClick r:id="rId8"/>
              </a:rPr>
              <a:t>en.wikipedia.org/wiki/File:QuartzUSGOV.jpg</a:t>
            </a:r>
            <a:endParaRPr lang="cs-CZ" sz="1400" dirty="0"/>
          </a:p>
          <a:p>
            <a:pPr marL="342900" indent="-342900">
              <a:buFont typeface="Wingdings" pitchFamily="2" charset="2"/>
              <a:buChar char="q"/>
            </a:pPr>
            <a:r>
              <a:rPr lang="cs-CZ" sz="1400" smtClean="0"/>
              <a:t>PotassiumFeldsparUSGOV.jpg</a:t>
            </a:r>
            <a:r>
              <a:rPr lang="cs-CZ" sz="1400" dirty="0"/>
              <a:t>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smtClean="0"/>
              <a:t>      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2005 [cit. 2013-01-09]. Dostupné z: </a:t>
            </a:r>
            <a:r>
              <a:rPr lang="cs-CZ" sz="1400" dirty="0" smtClean="0"/>
              <a:t> </a:t>
            </a:r>
            <a:r>
              <a:rPr lang="cs-CZ" sz="1400" u="sng" dirty="0" smtClean="0">
                <a:effectLst/>
                <a:hlinkClick r:id="rId9"/>
              </a:rPr>
              <a:t>http</a:t>
            </a:r>
            <a:r>
              <a:rPr lang="cs-CZ" sz="1400" u="sng" dirty="0">
                <a:effectLst/>
                <a:hlinkClick r:id="rId9"/>
              </a:rPr>
              <a:t>://cs.wikipedia.org/wiki/Soubor:PotassiumFeldsparUSGOV.jpg</a:t>
            </a:r>
            <a:endParaRPr lang="cs-CZ" sz="1400" dirty="0">
              <a:effectLst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cs-CZ" sz="1400" dirty="0" smtClean="0"/>
              <a:t>Peridot </a:t>
            </a:r>
            <a:r>
              <a:rPr lang="cs-CZ" sz="1400" dirty="0"/>
              <a:t>in basalt.jpg.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2005 [cit. 2013-01-09]. Dostupné z: </a:t>
            </a:r>
            <a:r>
              <a:rPr lang="cs-CZ" sz="1400" u="sng" dirty="0">
                <a:effectLst/>
                <a:hlinkClick r:id="rId10"/>
              </a:rPr>
              <a:t>http://cs.wikipedia.org/wiki/Soubor:Peridot_in_basalt.jpg</a:t>
            </a:r>
            <a:endParaRPr lang="cs-CZ" sz="1400" dirty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010400" cy="527050"/>
          </a:xfrm>
        </p:spPr>
        <p:txBody>
          <a:bodyPr/>
          <a:lstStyle/>
          <a:p>
            <a:r>
              <a:rPr lang="cs-CZ" sz="2500" b="1" dirty="0" smtClean="0"/>
              <a:t>Zdroje:</a:t>
            </a:r>
            <a:endParaRPr lang="cs-CZ" sz="2500" b="1" dirty="0"/>
          </a:p>
        </p:txBody>
      </p:sp>
      <p:pic>
        <p:nvPicPr>
          <p:cNvPr id="56327" name="Picture 7" descr="OPVK_hor_zakladni_logolink_RGB_cz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035675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 Digitální </a:t>
            </a:r>
            <a:r>
              <a:rPr lang="cs-CZ" dirty="0"/>
              <a:t>učební materiál je určen pro </a:t>
            </a:r>
            <a:r>
              <a:rPr lang="cs-CZ" dirty="0" smtClean="0"/>
              <a:t> seznámení, rozšíření, upevňování a  procvičování</a:t>
            </a:r>
            <a:r>
              <a:rPr lang="cs-CZ" dirty="0"/>
              <a:t> </a:t>
            </a:r>
            <a:r>
              <a:rPr lang="cs-CZ" dirty="0" smtClean="0"/>
              <a:t>učiva o petrologii.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 Materiál </a:t>
            </a:r>
            <a:r>
              <a:rPr lang="cs-CZ" dirty="0"/>
              <a:t>rozvíjí, podporuje, prověřuje, </a:t>
            </a:r>
            <a:r>
              <a:rPr lang="cs-CZ" dirty="0" smtClean="0"/>
              <a:t>vysvětluje</a:t>
            </a:r>
            <a:r>
              <a:rPr lang="cs-CZ" dirty="0"/>
              <a:t> </a:t>
            </a:r>
            <a:r>
              <a:rPr lang="cs-CZ" dirty="0" smtClean="0"/>
              <a:t>znalosti o petrologii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 Je </a:t>
            </a:r>
            <a:r>
              <a:rPr lang="cs-CZ" dirty="0"/>
              <a:t>určen </a:t>
            </a:r>
            <a:r>
              <a:rPr lang="cs-CZ" dirty="0" smtClean="0"/>
              <a:t>pro předmět přírodopis 9. ročník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 Tento </a:t>
            </a:r>
            <a:r>
              <a:rPr lang="cs-CZ" dirty="0"/>
              <a:t>materiál vznikl jako doplňující materiál k učebnici</a:t>
            </a:r>
            <a:r>
              <a:rPr lang="cs-CZ" dirty="0" smtClean="0"/>
              <a:t>: Přírodopis 4 pro 9. ročník základní školy a nižší ročníky víceletých gymnázií, Bělehradská 47, 120 00 Praha 2: SPN, 1998, ISBN 80-7235-044-7</a:t>
            </a:r>
            <a:endParaRPr lang="cs-CZ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778412"/>
            <a:ext cx="6781800" cy="129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cs-CZ" sz="2400" dirty="0" smtClean="0"/>
              <a:t>zabývá se studiem hornin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cs-CZ" sz="2400" dirty="0"/>
              <a:t>n</a:t>
            </a:r>
            <a:r>
              <a:rPr lang="cs-CZ" sz="2400" dirty="0" smtClean="0"/>
              <a:t>ázev z řeckého </a:t>
            </a:r>
            <a:r>
              <a:rPr lang="cs-CZ" sz="2400" dirty="0" err="1" smtClean="0"/>
              <a:t>petra</a:t>
            </a:r>
            <a:r>
              <a:rPr lang="cs-CZ" sz="2400" dirty="0" smtClean="0"/>
              <a:t> = skála</a:t>
            </a:r>
            <a:endParaRPr lang="cs-CZ" sz="2400" dirty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836613"/>
          </a:xfrm>
        </p:spPr>
        <p:txBody>
          <a:bodyPr/>
          <a:lstStyle/>
          <a:p>
            <a:pPr algn="ctr"/>
            <a:r>
              <a:rPr lang="cs-CZ" b="1" dirty="0" smtClean="0"/>
              <a:t>Petrologie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16" y="2038043"/>
            <a:ext cx="7054615" cy="4819958"/>
          </a:xfrm>
          <a:prstGeom prst="rect">
            <a:avLst/>
          </a:prstGeom>
        </p:spPr>
      </p:pic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6002337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086600" y="2070099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Skalní město Petra - Jordánsko</a:t>
            </a:r>
            <a:endParaRPr lang="cs-CZ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uiExpand="1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836613"/>
          </a:xfrm>
        </p:spPr>
        <p:txBody>
          <a:bodyPr/>
          <a:lstStyle/>
          <a:p>
            <a:pPr algn="ctr"/>
            <a:r>
              <a:rPr lang="cs-CZ" b="1" dirty="0" smtClean="0"/>
              <a:t>Horniny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04800" y="9906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2400" dirty="0" smtClean="0"/>
              <a:t> tvoří kamenný obal Země – litosféru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jsou tvořeny nerosty (minerály)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 smtClean="0"/>
              <a:t> místy vystupují na povrch – skalní výchozy nebo umělý odkryv (staveniště)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 smtClean="0"/>
              <a:t> většinou překryty půdou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3069330"/>
            <a:ext cx="6553200" cy="3598508"/>
          </a:xfrm>
          <a:prstGeom prst="rect">
            <a:avLst/>
          </a:prstGeom>
        </p:spPr>
      </p:pic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6002337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731000" y="3069330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PP Na Skalách</a:t>
            </a:r>
          </a:p>
          <a:p>
            <a:r>
              <a:rPr lang="cs-CZ" sz="2400" dirty="0" smtClean="0"/>
              <a:t>Brno – Kníničky</a:t>
            </a:r>
          </a:p>
          <a:p>
            <a:r>
              <a:rPr lang="cs-CZ" sz="2400" dirty="0" smtClean="0"/>
              <a:t>skalní výchoz – devonské vápence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41187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89637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743200"/>
            <a:ext cx="2526426" cy="31556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1" y="-20637"/>
            <a:ext cx="5158979" cy="6878637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>
          <a:xfrm flipV="1">
            <a:off x="2362200" y="4267200"/>
            <a:ext cx="3810000" cy="1371600"/>
          </a:xfrm>
          <a:prstGeom prst="straightConnector1">
            <a:avLst/>
          </a:prstGeom>
          <a:ln w="127000" cmpd="sng">
            <a:solidFill>
              <a:srgbClr val="FFC000"/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228599" y="228600"/>
            <a:ext cx="3756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z</a:t>
            </a:r>
            <a:r>
              <a:rPr lang="cs-CZ" sz="2400" dirty="0" smtClean="0"/>
              <a:t> hornin (</a:t>
            </a:r>
            <a:r>
              <a:rPr lang="cs-CZ" sz="2400" dirty="0" smtClean="0">
                <a:solidFill>
                  <a:srgbClr val="FFC000"/>
                </a:solidFill>
              </a:rPr>
              <a:t>matečné horniny </a:t>
            </a:r>
            <a:r>
              <a:rPr lang="cs-CZ" sz="2400" dirty="0" smtClean="0"/>
              <a:t>– na obrázku horizont C) vzniká půda</a:t>
            </a:r>
            <a:endParaRPr lang="cs-CZ" sz="2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41300" y="1473200"/>
            <a:ext cx="356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šipka označuje skalní podloží - horizont R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93845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89637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181100" y="152400"/>
            <a:ext cx="67818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900" dirty="0" smtClean="0">
                <a:latin typeface="+mj-lt"/>
              </a:rPr>
              <a:t>Horninotvorné nerosty</a:t>
            </a:r>
            <a:endParaRPr lang="cs-CZ" sz="4900" dirty="0">
              <a:latin typeface="+mj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04800" y="10668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n-lt"/>
              </a:rPr>
              <a:t>Jsou nerosty, které nejčastěji tvoří horniny.</a:t>
            </a:r>
            <a:endParaRPr lang="cs-CZ" sz="2400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42900" y="1670566"/>
            <a:ext cx="480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285750">
              <a:spcBef>
                <a:spcPts val="0"/>
              </a:spcBef>
              <a:buFont typeface="Wingdings" pitchFamily="2" charset="2"/>
              <a:buChar char="q"/>
            </a:pPr>
            <a:r>
              <a:rPr lang="cs-CZ" sz="2400" dirty="0" smtClean="0"/>
              <a:t> živce</a:t>
            </a:r>
          </a:p>
          <a:p>
            <a:pPr marL="284400" indent="-285750">
              <a:spcBef>
                <a:spcPts val="0"/>
              </a:spcBef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křemen</a:t>
            </a:r>
          </a:p>
          <a:p>
            <a:pPr marL="284400" indent="-285750">
              <a:spcBef>
                <a:spcPts val="0"/>
              </a:spcBef>
              <a:buFont typeface="Wingdings" pitchFamily="2" charset="2"/>
              <a:buChar char="q"/>
            </a:pPr>
            <a:r>
              <a:rPr lang="cs-CZ" sz="2400" dirty="0" smtClean="0"/>
              <a:t> slídy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 smtClean="0"/>
              <a:t> amfibol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augit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olivín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kalcit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granáty</a:t>
            </a:r>
            <a:endParaRPr lang="cs-CZ" sz="2400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699" y="2667000"/>
            <a:ext cx="4775199" cy="358140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4133850" y="6248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žula</a:t>
            </a:r>
            <a:endParaRPr lang="cs-CZ" sz="2400" dirty="0"/>
          </a:p>
        </p:txBody>
      </p:sp>
      <p:cxnSp>
        <p:nvCxnSpPr>
          <p:cNvPr id="17" name="Přímá spojnice se šipkou 16"/>
          <p:cNvCxnSpPr/>
          <p:nvPr/>
        </p:nvCxnSpPr>
        <p:spPr>
          <a:xfrm>
            <a:off x="3467100" y="4267200"/>
            <a:ext cx="2324100" cy="990600"/>
          </a:xfrm>
          <a:prstGeom prst="straightConnector1">
            <a:avLst/>
          </a:prstGeom>
          <a:ln w="127000" cmpd="sng">
            <a:solidFill>
              <a:srgbClr val="FFC000"/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4705350" y="2451795"/>
            <a:ext cx="1009650" cy="1072286"/>
          </a:xfrm>
          <a:prstGeom prst="straightConnector1">
            <a:avLst/>
          </a:prstGeom>
          <a:ln w="127000" cmpd="sng">
            <a:solidFill>
              <a:srgbClr val="FFC000"/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7791449" y="2590463"/>
            <a:ext cx="742951" cy="1867237"/>
          </a:xfrm>
          <a:prstGeom prst="straightConnector1">
            <a:avLst/>
          </a:prstGeom>
          <a:ln w="127000" cmpd="sng">
            <a:solidFill>
              <a:srgbClr val="FFC000"/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2705100" y="1759466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augit, amfibol nebo biotit (černý)</a:t>
            </a:r>
            <a:endParaRPr lang="cs-CZ" sz="2400" dirty="0">
              <a:latin typeface="+mj-lt"/>
            </a:endParaRPr>
          </a:p>
        </p:txBody>
      </p:sp>
      <p:sp>
        <p:nvSpPr>
          <p:cNvPr id="48128" name="TextovéPole 48127"/>
          <p:cNvSpPr txBox="1"/>
          <p:nvPr/>
        </p:nvSpPr>
        <p:spPr>
          <a:xfrm>
            <a:off x="6896099" y="1990130"/>
            <a:ext cx="179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živec (bílý)</a:t>
            </a:r>
            <a:endParaRPr lang="cs-CZ" sz="2400" dirty="0"/>
          </a:p>
        </p:txBody>
      </p:sp>
      <p:sp>
        <p:nvSpPr>
          <p:cNvPr id="48129" name="TextovéPole 48128"/>
          <p:cNvSpPr txBox="1"/>
          <p:nvPr/>
        </p:nvSpPr>
        <p:spPr>
          <a:xfrm>
            <a:off x="2057400" y="3659832"/>
            <a:ext cx="224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křemen (šedý)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40486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30" grpId="0"/>
      <p:bldP spid="481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12506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3400" y="25399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+mj-lt"/>
              </a:rPr>
              <a:t>Poznej nerosty</a:t>
            </a:r>
            <a:endParaRPr lang="cs-CZ" sz="4800" dirty="0">
              <a:latin typeface="+mj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996096"/>
            <a:ext cx="3195961" cy="20574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52400" y="99609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1.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0" y="996096"/>
            <a:ext cx="3086100" cy="27432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724400" y="99609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2.</a:t>
            </a:r>
            <a:endParaRPr lang="cs-CZ" sz="2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7" y="3139246"/>
            <a:ext cx="3208661" cy="2736275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52400" y="3124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3.</a:t>
            </a:r>
            <a:endParaRPr lang="cs-CZ" sz="2400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0" y="3837746"/>
            <a:ext cx="2715000" cy="2037775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4724400" y="383774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4.</a:t>
            </a:r>
            <a:endParaRPr lang="cs-CZ" sz="24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4191000" y="6012506"/>
            <a:ext cx="4495800" cy="46166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olivín, slída, křemen, živec</a:t>
            </a:r>
            <a:endParaRPr lang="cs-CZ" sz="24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3886200" y="6012506"/>
            <a:ext cx="5257799" cy="46166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1. slída, 2. křemen, 3. živec, 4. olivín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49382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5" grpId="0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12506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3400" y="25399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+mj-lt"/>
              </a:rPr>
              <a:t>Dělení hornin</a:t>
            </a:r>
            <a:endParaRPr lang="cs-CZ" sz="4800" dirty="0">
              <a:latin typeface="+mj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5100" y="978424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Podle způsobu vzniku dělíme horniny na: 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65100" y="1981200"/>
            <a:ext cx="8775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400" dirty="0" smtClean="0">
                <a:solidFill>
                  <a:srgbClr val="FFC000"/>
                </a:solidFill>
              </a:rPr>
              <a:t>Vyvřelé = magmatické</a:t>
            </a:r>
          </a:p>
          <a:p>
            <a:pPr lvl="1"/>
            <a:r>
              <a:rPr lang="cs-CZ" sz="2400" dirty="0" smtClean="0"/>
              <a:t>vznikají krystalizací z magmatu</a:t>
            </a:r>
          </a:p>
          <a:p>
            <a:pPr lvl="1"/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rgbClr val="FFC000"/>
                </a:solidFill>
              </a:rPr>
              <a:t>Usazené = sedimentární</a:t>
            </a:r>
          </a:p>
          <a:p>
            <a:pPr lvl="1"/>
            <a:r>
              <a:rPr lang="cs-CZ" sz="2400" dirty="0" smtClean="0"/>
              <a:t>vznikají usazováním látek na dně moří, jezer, řek i na souši</a:t>
            </a:r>
          </a:p>
          <a:p>
            <a:pPr lvl="1"/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rgbClr val="FFC000"/>
                </a:solidFill>
              </a:rPr>
              <a:t>Přeměněné = metamorfované</a:t>
            </a:r>
          </a:p>
          <a:p>
            <a:pPr lvl="1"/>
            <a:r>
              <a:rPr lang="cs-CZ" sz="2400" dirty="0" smtClean="0"/>
              <a:t>vznikají přeměnou všech typů hornin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20388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12506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3400" y="25399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+mj-lt"/>
              </a:rPr>
              <a:t>Otázky:</a:t>
            </a:r>
            <a:endParaRPr lang="cs-CZ" sz="4800" dirty="0">
              <a:latin typeface="+mj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52400" y="869620"/>
            <a:ext cx="8763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cs-CZ" sz="2400" dirty="0" smtClean="0"/>
              <a:t>Co je to petrologie?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cs-CZ" sz="2400" dirty="0" smtClean="0"/>
              <a:t>Co jsou to horninotvorné nerosty?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cs-CZ" sz="2400" dirty="0" smtClean="0"/>
              <a:t>Podle čeho dělíme horniny?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cs-CZ" sz="2400" dirty="0" smtClean="0"/>
              <a:t>Které nerosty nejčastěji tvoří horniny?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cs-CZ" sz="2400" dirty="0" smtClean="0"/>
              <a:t>Kde vystupují horniny na zemský povrch?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cs-CZ" sz="2400" dirty="0" smtClean="0"/>
              <a:t>Na které tři kategorie dělíme horniny?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cs-CZ" sz="2400" dirty="0" smtClean="0"/>
              <a:t>Pokus se vyjmenovat názvy některých skalních výchozů      v místní oblasti.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cs-CZ" sz="2400" dirty="0" smtClean="0"/>
              <a:t>Jak vznikly vyvřelé, usazené a přeměněné horniny?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40571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</TotalTime>
  <Words>723</Words>
  <Application>Microsoft Office PowerPoint</Application>
  <PresentationFormat>Předvádění na obrazovce (4:3)</PresentationFormat>
  <Paragraphs>76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Výchozí návrh</vt:lpstr>
      <vt:lpstr>Živly</vt:lpstr>
      <vt:lpstr>PETROLOGIE</vt:lpstr>
      <vt:lpstr>Anotace:</vt:lpstr>
      <vt:lpstr>Petrologie</vt:lpstr>
      <vt:lpstr>Horniny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opel</cp:lastModifiedBy>
  <cp:revision>83</cp:revision>
  <cp:lastPrinted>1601-01-01T00:00:00Z</cp:lastPrinted>
  <dcterms:created xsi:type="dcterms:W3CDTF">1601-01-01T00:00:00Z</dcterms:created>
  <dcterms:modified xsi:type="dcterms:W3CDTF">2013-01-09T16:53:38Z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