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73" r:id="rId6"/>
    <p:sldId id="274" r:id="rId7"/>
    <p:sldId id="275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4" r:id="rId16"/>
    <p:sldId id="283" r:id="rId17"/>
    <p:sldId id="285" r:id="rId18"/>
    <p:sldId id="286" r:id="rId19"/>
    <p:sldId id="288" r:id="rId20"/>
    <p:sldId id="287" r:id="rId21"/>
    <p:sldId id="258" r:id="rId22"/>
    <p:sldId id="289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0102-249B-4DAD-B514-A36DD76F23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777418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657E-A030-4EE3-BDD0-0BE29F760D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95527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79AE-4466-4E43-86FD-18547C14E9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97757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9A99-84D6-4866-9C55-C30F3AC214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573477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81A0-F166-4F80-B496-D9F996D032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59787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771C-B421-4F00-81BA-480BFDC084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58591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FE07-3203-4695-ABC3-A65DA36332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046583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8A06-BDBB-4949-9117-7D20FA68F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24709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E80D-BAD2-4430-AC65-50B387802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924317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2AD6-CFF1-4904-852A-CCEC0E9D2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248332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8849-F7AD-428D-9725-2E5B05BC6F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1657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61C2-954E-4155-84C5-3557285F69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418902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8E4E-E6FE-4386-8AC3-4433489CC6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06445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E000-7FF3-4769-ABD0-1B78327059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4468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9F85-A30D-48ED-9927-846F48D5FB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66301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4AAC-7359-4580-9E23-E453DA56E9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231434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AB4A-B790-4C29-8B3B-4AF8840659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822002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E582-9F61-4562-A9F6-14EE2768EB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31512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0836-3C59-42AC-9F02-5C5FDA4EF3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46655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CCAE-12CA-4B21-8BA7-A57660818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578388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2B13-8EBB-4BF5-AD40-305CCF2E3C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93785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F7C6-0972-4EB3-B188-A1F0C1C98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893743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E62BBBD-8BEE-4B81-874E-412754E79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 smtClean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801F20BE-DEBE-4821-873F-C0E8CAD14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63" r:id="rId2"/>
    <p:sldLayoutId id="2147483770" r:id="rId3"/>
    <p:sldLayoutId id="2147483764" r:id="rId4"/>
    <p:sldLayoutId id="2147483771" r:id="rId5"/>
    <p:sldLayoutId id="2147483765" r:id="rId6"/>
    <p:sldLayoutId id="2147483766" r:id="rId7"/>
    <p:sldLayoutId id="2147483772" r:id="rId8"/>
    <p:sldLayoutId id="2147483773" r:id="rId9"/>
    <p:sldLayoutId id="2147483767" r:id="rId10"/>
    <p:sldLayoutId id="214748376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wWAKgpNuN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Unique_fish.jpg?uselang=ru" TargetMode="External"/><Relationship Id="rId13" Type="http://schemas.openxmlformats.org/officeDocument/2006/relationships/hyperlink" Target="http://cs.wikipedia.org/wiki/Soubor:Peridot_in_basalt.jpg" TargetMode="External"/><Relationship Id="rId3" Type="http://schemas.openxmlformats.org/officeDocument/2006/relationships/hyperlink" Target="http://cs.wikipedia.org/wiki/Soubor:Granite_azul_noce.jpg" TargetMode="External"/><Relationship Id="rId7" Type="http://schemas.openxmlformats.org/officeDocument/2006/relationships/hyperlink" Target="http://commons.wikimedia.org/wiki/File:GabbroRockCreek1.jpg" TargetMode="External"/><Relationship Id="rId12" Type="http://schemas.openxmlformats.org/officeDocument/2006/relationships/hyperlink" Target="http://cs.wikipedia.org/wiki/Soubor:Amygdaloidal_andesite.jpg" TargetMode="External"/><Relationship Id="rId2" Type="http://schemas.openxmlformats.org/officeDocument/2006/relationships/hyperlink" Target="http://cs.wikipedia.org/wiki/Soubor:Pahoeoe_fountain_original.jpg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-wWAKgpNuNE" TargetMode="External"/><Relationship Id="rId11" Type="http://schemas.openxmlformats.org/officeDocument/2006/relationships/hyperlink" Target="http://en.wikipedia.org/wiki/File:BasaltUSGOV.jpg" TargetMode="External"/><Relationship Id="rId5" Type="http://schemas.openxmlformats.org/officeDocument/2006/relationships/hyperlink" Target="http://cs.wikipedia.org/wiki/Soubor:Praha,_obelisk_na_Hrad%C4%9B_(5).jpg" TargetMode="External"/><Relationship Id="rId15" Type="http://schemas.openxmlformats.org/officeDocument/2006/relationships/hyperlink" Target="http://cs.wikipedia.org/wiki/Soubor:Obszidi%C3%A1n(Vezuv)005.jpg" TargetMode="External"/><Relationship Id="rId10" Type="http://schemas.openxmlformats.org/officeDocument/2006/relationships/hyperlink" Target="http://en.wikipedia.org/wiki/File:20011005-0039_DAS_large.jpg" TargetMode="External"/><Relationship Id="rId4" Type="http://schemas.openxmlformats.org/officeDocument/2006/relationships/hyperlink" Target="http://cs.wikipedia.org/wiki/Soubor:Rapakivigranite_ss.jpg" TargetMode="External"/><Relationship Id="rId9" Type="http://schemas.openxmlformats.org/officeDocument/2006/relationships/hyperlink" Target="http://cs.wikipedia.org/wiki/Soubor:Panska_skala.jpg" TargetMode="External"/><Relationship Id="rId14" Type="http://schemas.openxmlformats.org/officeDocument/2006/relationships/hyperlink" Target="http://cs.wikipedia.org/wiki/Soubor:Aegirine-phonolite2-2005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s.wikipedia.org/wiki/Soubor:Melafyr.JP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hyperlink" Target="http://upload.wikimedia.org/wikipedia/commons/f/f0/Rapakivigranite_s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VYVŘELÉ HORNINY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Jiří Sukaný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Velehrad, okres Uherské Hradiště, příspěvková organizace (Základní škola Velehrad, Salašská 300, Velehrad 687 06)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87757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 smtClean="0"/>
              <a:t>Zpracování žuly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1600" y="5334000"/>
            <a:ext cx="881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hlinkClick r:id="rId3"/>
              </a:rPr>
              <a:t>http://www.youtube.com/watch?v=-wWAKgpNuNE</a:t>
            </a:r>
            <a:endParaRPr lang="cs-CZ" sz="2400" dirty="0"/>
          </a:p>
        </p:txBody>
      </p: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066800"/>
            <a:ext cx="5339449" cy="412432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191000" y="627886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4:45 min. kvalita 360p CZ.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751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7010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Gabro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000125"/>
            <a:ext cx="770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tmavé, obsahuje sodnovápenaté živce + augit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silniční a dekorační kámen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6096000" cy="4376928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8423"/>
            <a:ext cx="4005109" cy="28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24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381000"/>
            <a:ext cx="87757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 smtClean="0"/>
              <a:t>Povrchové vyvřeliny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5900" y="2438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výlevné magmatické horniny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vznikají rychlou krystalizací magmatu (lávy) na povrchu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vzhled jemnozrnný, celistvý až sklovitý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mohou obsahovat póry</a:t>
            </a:r>
          </a:p>
        </p:txBody>
      </p:sp>
    </p:spTree>
    <p:extLst>
      <p:ext uri="{BB962C8B-B14F-4D97-AF65-F5344CB8AC3E}">
        <p14:creationId xmlns:p14="http://schemas.microsoft.com/office/powerpoint/2010/main" val="3828871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304800"/>
            <a:ext cx="87757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Čedič - bazalt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3200" y="990600"/>
            <a:ext cx="8775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nejhojnější povrchová vyvřelina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vzhled šedočerný až černý – složením podobný gabru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výskyt vulkány, dna moří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často obsahuje olivín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odlučnost sloupcovitá – kamenné varhany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výskyt -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>
                <a:latin typeface="+mn-lt"/>
              </a:rPr>
              <a:t>České středohoří, Doupovské </a:t>
            </a:r>
            <a:r>
              <a:rPr lang="cs-CZ" sz="2400" dirty="0" smtClean="0">
                <a:latin typeface="+mn-lt"/>
              </a:rPr>
              <a:t>hory, Říp, Trosky,          </a:t>
            </a:r>
          </a:p>
          <a:p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    Velký Roudný (Nízký Jeseník)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Podkrkonoší (část Kozákova)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latin typeface="+mn-lt"/>
              </a:rPr>
              <a:t>využití – štěrk, kamenivo, dlažby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7588"/>
            <a:ext cx="3742995" cy="27136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44" y="4037588"/>
            <a:ext cx="2267712" cy="17007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200" y="5233307"/>
            <a:ext cx="233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Olivín v čediči.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6682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304800"/>
            <a:ext cx="87757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Čedič - bazalt</a:t>
            </a:r>
            <a:endParaRPr lang="cs-CZ" sz="4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7750"/>
            <a:ext cx="8382000" cy="523875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880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70400" y="457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Aktivní čedičový lávový proud.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409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304800"/>
            <a:ext cx="42164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Čedič - bazalt</a:t>
            </a:r>
            <a:endParaRPr lang="cs-CZ" sz="4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8700"/>
            <a:ext cx="7772400" cy="58293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19600" y="228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Panská skála u Kamenického Šenova – kamenné varhany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160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304800"/>
            <a:ext cx="42164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Andezit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6764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světle až tmavě šedý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název odvozen od pohoří Andy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využití – štěrk, stavební kámen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8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304800"/>
            <a:ext cx="5435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Znělec - fonolit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6764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světle šedý až nazelenalý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tence deskovitá odlučnost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při poklepání se rozezní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využití – štěrk, stavební kámen, výroba barevného skla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Milešovka, Bezděz, Kunětická hora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4806156" cy="38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8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435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Melafyr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00400" y="228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tmavší zbarvení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dutinky po plynech často vyplněny achátem, ametystem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Podkrkonoší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772860"/>
            <a:ext cx="7302500" cy="492574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355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122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Další výlevné horniny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54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1091782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Tuf</a:t>
            </a:r>
            <a:r>
              <a:rPr lang="cs-CZ" sz="2400" dirty="0" smtClean="0"/>
              <a:t> – vzniká ze sopečného popelu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Pemza</a:t>
            </a:r>
            <a:r>
              <a:rPr lang="cs-CZ" sz="2400" dirty="0" smtClean="0"/>
              <a:t> – pórovitá převážně sklovitá - jediná hornina, která plave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Obsidián</a:t>
            </a:r>
            <a:r>
              <a:rPr lang="cs-CZ" sz="2400" dirty="0" smtClean="0"/>
              <a:t> – sopečné sklo – nejčastěji černý – v době kamenné využíván jako škrabky, hroty oštěpů, šípů, nožů, dnes neostřejší chirurgické nástroje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219200"/>
            <a:ext cx="4876800" cy="3657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52900" y="510539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Obsidián – Vesuv</a:t>
            </a:r>
          </a:p>
          <a:p>
            <a:r>
              <a:rPr lang="cs-CZ" sz="2400" dirty="0" smtClean="0"/>
              <a:t>lasturnatý lom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8470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a  procvičování učiva o </a:t>
            </a:r>
            <a:r>
              <a:rPr lang="cs-CZ" dirty="0" smtClean="0"/>
              <a:t>vyvřelinách.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podporuje, prověřuje, vysvětluje znalosti o </a:t>
            </a:r>
            <a:r>
              <a:rPr lang="cs-CZ" dirty="0" smtClean="0"/>
              <a:t>vyvřelých horninách.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jako doplňující materiál k učebnici: 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0800" y="685800"/>
            <a:ext cx="8839200" cy="5867400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 err="1">
                <a:effectLst/>
              </a:rPr>
              <a:t>Pahoeoe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fountain</a:t>
            </a:r>
            <a:r>
              <a:rPr lang="cs-CZ" sz="1200" dirty="0">
                <a:effectLst/>
              </a:rPr>
              <a:t> original.jpg.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1983 [cit. 2013-01-11]. Dostupné z: </a:t>
            </a:r>
            <a:r>
              <a:rPr lang="cs-CZ" sz="1200" u="sng" dirty="0">
                <a:effectLst/>
                <a:hlinkClick r:id="rId2"/>
              </a:rPr>
              <a:t>http://</a:t>
            </a:r>
            <a:r>
              <a:rPr lang="cs-CZ" sz="1200" u="sng" dirty="0" smtClean="0">
                <a:effectLst/>
                <a:hlinkClick r:id="rId2"/>
              </a:rPr>
              <a:t>cs.wikipedia.org/wiki/Soubor:Pahoeoe_fountain_original.jpg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Granite </a:t>
            </a:r>
            <a:r>
              <a:rPr lang="cs-CZ" sz="1200" dirty="0" err="1">
                <a:effectLst/>
              </a:rPr>
              <a:t>azul</a:t>
            </a:r>
            <a:r>
              <a:rPr lang="cs-CZ" sz="1200" dirty="0">
                <a:effectLst/>
              </a:rPr>
              <a:t> noce.jpg.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2005 [cit. 2013-01-12]. Dostupné z: </a:t>
            </a:r>
            <a:r>
              <a:rPr lang="cs-CZ" sz="1200" u="sng" dirty="0">
                <a:effectLst/>
                <a:hlinkClick r:id="rId3"/>
              </a:rPr>
              <a:t>http://</a:t>
            </a:r>
            <a:r>
              <a:rPr lang="cs-CZ" sz="1200" u="sng" dirty="0" smtClean="0">
                <a:effectLst/>
                <a:hlinkClick r:id="rId3"/>
              </a:rPr>
              <a:t>cs.wikipedia.org/wiki/Soubor:Granite_azul_noce.jpg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 err="1">
                <a:effectLst/>
              </a:rPr>
              <a:t>Rapakivigranite</a:t>
            </a:r>
            <a:r>
              <a:rPr lang="cs-CZ" sz="1200" dirty="0">
                <a:effectLst/>
              </a:rPr>
              <a:t> ss.jpg.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2005 [cit. 2013-01-12]. Dostupné z: </a:t>
            </a:r>
            <a:r>
              <a:rPr lang="cs-CZ" sz="1200" u="sng" dirty="0">
                <a:effectLst/>
                <a:hlinkClick r:id="rId4"/>
              </a:rPr>
              <a:t>http://</a:t>
            </a:r>
            <a:r>
              <a:rPr lang="cs-CZ" sz="1200" u="sng" dirty="0" smtClean="0">
                <a:effectLst/>
                <a:hlinkClick r:id="rId4"/>
              </a:rPr>
              <a:t>cs.wikipedia.org/wiki/Soubor:Rapakivigranite_ss.jpg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Praha, obelisk na Hradě (5).</a:t>
            </a:r>
            <a:r>
              <a:rPr lang="cs-CZ" sz="1200" dirty="0" err="1">
                <a:effectLst/>
              </a:rPr>
              <a:t>jpg</a:t>
            </a:r>
            <a:r>
              <a:rPr lang="cs-CZ" sz="1200" dirty="0">
                <a:effectLst/>
              </a:rPr>
              <a:t>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2012 [cit. 2013-01-12]. Dostupné z: </a:t>
            </a:r>
            <a:r>
              <a:rPr lang="cs-CZ" sz="1200" u="sng" dirty="0">
                <a:effectLst/>
                <a:hlinkClick r:id="rId5"/>
              </a:rPr>
              <a:t>http://cs.wikipedia.org/wiki/Soubor:Praha,_obelisk_na_Hrad%C4%9B_(5).</a:t>
            </a:r>
            <a:r>
              <a:rPr lang="cs-CZ" sz="1200" u="sng" dirty="0" smtClean="0">
                <a:effectLst/>
                <a:hlinkClick r:id="rId5"/>
              </a:rPr>
              <a:t>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i="1" dirty="0" err="1">
                <a:effectLst/>
              </a:rPr>
              <a:t>How</a:t>
            </a:r>
            <a:r>
              <a:rPr lang="cs-CZ" sz="1200" i="1" dirty="0">
                <a:effectLst/>
              </a:rPr>
              <a:t> </a:t>
            </a:r>
            <a:r>
              <a:rPr lang="cs-CZ" sz="1200" i="1" dirty="0" err="1">
                <a:effectLst/>
              </a:rPr>
              <a:t>It's</a:t>
            </a:r>
            <a:r>
              <a:rPr lang="cs-CZ" sz="1200" i="1" dirty="0">
                <a:effectLst/>
              </a:rPr>
              <a:t> Made (CZ Dabing) - Žula</a:t>
            </a:r>
            <a:r>
              <a:rPr lang="cs-CZ" sz="1200" dirty="0">
                <a:effectLst/>
              </a:rPr>
              <a:t>. 2009. Dostupné z: </a:t>
            </a:r>
            <a:r>
              <a:rPr lang="cs-CZ" sz="1200" u="sng" dirty="0">
                <a:effectLst/>
                <a:hlinkClick r:id="rId6"/>
              </a:rPr>
              <a:t>http://www.youtube.com/watch?v=-</a:t>
            </a:r>
            <a:r>
              <a:rPr lang="cs-CZ" sz="1200" u="sng" dirty="0" smtClean="0">
                <a:effectLst/>
                <a:hlinkClick r:id="rId6"/>
              </a:rPr>
              <a:t>wWAKgpNuNE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GabbroRockCreek1.jpg.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2008 [cit. 2013-01-12]. Dostupné z: </a:t>
            </a:r>
            <a:r>
              <a:rPr lang="cs-CZ" sz="1200" u="sng" dirty="0">
                <a:effectLst/>
                <a:hlinkClick r:id="rId7"/>
              </a:rPr>
              <a:t>http://commons.wikimedia.org/wiki/File:GabbroRockCreek1.jpg</a:t>
            </a:r>
            <a:endParaRPr lang="cs-CZ" sz="1200" dirty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 err="1">
                <a:effectLst/>
              </a:rPr>
              <a:t>Unique</a:t>
            </a:r>
            <a:r>
              <a:rPr lang="cs-CZ" sz="1200" dirty="0">
                <a:effectLst/>
              </a:rPr>
              <a:t> fish.jpg.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2006 [cit. 2013-01-12]. Dostupné z: </a:t>
            </a:r>
            <a:r>
              <a:rPr lang="cs-CZ" sz="1200" u="sng" dirty="0">
                <a:effectLst/>
                <a:hlinkClick r:id="rId8"/>
              </a:rPr>
              <a:t>http://</a:t>
            </a:r>
            <a:r>
              <a:rPr lang="cs-CZ" sz="1200" u="sng" dirty="0" smtClean="0">
                <a:effectLst/>
                <a:hlinkClick r:id="rId8"/>
              </a:rPr>
              <a:t>commons.wikimedia.org/wiki/File:Unique_fish.jpg?uselang=ru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 err="1">
                <a:effectLst/>
              </a:rPr>
              <a:t>Panska</a:t>
            </a:r>
            <a:r>
              <a:rPr lang="cs-CZ" sz="1200" dirty="0">
                <a:effectLst/>
              </a:rPr>
              <a:t> skala.jpg.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2004 [cit. 2013-01-12]. Dostupné z: </a:t>
            </a:r>
            <a:r>
              <a:rPr lang="cs-CZ" sz="1200" u="sng" dirty="0">
                <a:effectLst/>
                <a:hlinkClick r:id="rId9"/>
              </a:rPr>
              <a:t>http://</a:t>
            </a:r>
            <a:r>
              <a:rPr lang="cs-CZ" sz="1200" u="sng" dirty="0" smtClean="0">
                <a:effectLst/>
                <a:hlinkClick r:id="rId9"/>
              </a:rPr>
              <a:t>cs.wikipedia.org/wiki/Soubor:Panska_skala.jpg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20011005-0039 DAS large.jpg.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2001 [cit. 2013-01-12]. Dostupné z: </a:t>
            </a:r>
            <a:r>
              <a:rPr lang="cs-CZ" sz="1200" u="sng" dirty="0">
                <a:effectLst/>
                <a:hlinkClick r:id="rId10"/>
              </a:rPr>
              <a:t>http://</a:t>
            </a:r>
            <a:r>
              <a:rPr lang="cs-CZ" sz="1200" u="sng" dirty="0" smtClean="0">
                <a:effectLst/>
                <a:hlinkClick r:id="rId10"/>
              </a:rPr>
              <a:t>en.wikipedia.org/wiki/File:20011005-0039_DAS_large.jpg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BasaltUSGOV.jpg.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2005 [cit. 2013-01-12]. Dostupné z: </a:t>
            </a:r>
            <a:r>
              <a:rPr lang="cs-CZ" sz="1200" u="sng" dirty="0">
                <a:effectLst/>
                <a:hlinkClick r:id="rId11"/>
              </a:rPr>
              <a:t>http://</a:t>
            </a:r>
            <a:r>
              <a:rPr lang="cs-CZ" sz="1200" u="sng" dirty="0" smtClean="0">
                <a:effectLst/>
                <a:hlinkClick r:id="rId11"/>
              </a:rPr>
              <a:t>en.wikipedia.org/wiki/File:BasaltUSGOV.jpg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Amygdaloidal</a:t>
            </a:r>
            <a:r>
              <a:rPr lang="cs-CZ" sz="1100" dirty="0">
                <a:effectLst/>
              </a:rPr>
              <a:t> andesite.jpg.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2013-01-12]. Dostupné z: </a:t>
            </a:r>
            <a:r>
              <a:rPr lang="cs-CZ" sz="1100" u="sng" dirty="0">
                <a:effectLst/>
                <a:hlinkClick r:id="rId12"/>
              </a:rPr>
              <a:t>http://</a:t>
            </a:r>
            <a:r>
              <a:rPr lang="cs-CZ" sz="1100" u="sng" dirty="0" smtClean="0">
                <a:effectLst/>
                <a:hlinkClick r:id="rId12"/>
              </a:rPr>
              <a:t>cs.wikipedia.org/wiki/Soubor:Amygdaloidal_andesite.jpg</a:t>
            </a:r>
            <a:endParaRPr lang="cs-CZ" sz="11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Peridot in basalt.jpg.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2005 [cit. 2013-01-12]. Dostupné z: </a:t>
            </a:r>
            <a:r>
              <a:rPr lang="cs-CZ" sz="1200" u="sng" dirty="0">
                <a:effectLst/>
                <a:hlinkClick r:id="rId13"/>
              </a:rPr>
              <a:t>http://</a:t>
            </a:r>
            <a:r>
              <a:rPr lang="cs-CZ" sz="1200" u="sng" dirty="0" smtClean="0">
                <a:effectLst/>
                <a:hlinkClick r:id="rId13"/>
              </a:rPr>
              <a:t>cs.wikipedia.org/wiki/Soubor:Peridot_in_basalt.jpg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Aegirine-phonolite2-2005.jpg.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2005 [cit. 2013-01-12]. Dostupné z: </a:t>
            </a:r>
            <a:r>
              <a:rPr lang="cs-CZ" sz="1200" u="sng" dirty="0">
                <a:effectLst/>
                <a:hlinkClick r:id="rId14"/>
              </a:rPr>
              <a:t>http://</a:t>
            </a:r>
            <a:r>
              <a:rPr lang="cs-CZ" sz="1200" u="sng" dirty="0" smtClean="0">
                <a:effectLst/>
                <a:hlinkClick r:id="rId14"/>
              </a:rPr>
              <a:t>cs.wikipedia.org/wiki/Soubor:Aegirine-phonolite2-2005.jpg</a:t>
            </a:r>
            <a:endParaRPr lang="cs-CZ" sz="1200" u="sng" dirty="0" smtClean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 err="1">
                <a:effectLst/>
              </a:rPr>
              <a:t>Obszidián</a:t>
            </a:r>
            <a:r>
              <a:rPr lang="cs-CZ" sz="1200" dirty="0">
                <a:effectLst/>
              </a:rPr>
              <a:t>(</a:t>
            </a:r>
            <a:r>
              <a:rPr lang="cs-CZ" sz="1200" dirty="0" err="1">
                <a:effectLst/>
              </a:rPr>
              <a:t>Vezuv</a:t>
            </a:r>
            <a:r>
              <a:rPr lang="cs-CZ" sz="1200" dirty="0">
                <a:effectLst/>
              </a:rPr>
              <a:t>)005.jpg.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2007 [cit. 2013-01-12]. Dostupné z: </a:t>
            </a:r>
            <a:r>
              <a:rPr lang="cs-CZ" sz="1200" u="sng" dirty="0">
                <a:effectLst/>
                <a:hlinkClick r:id="rId15"/>
              </a:rPr>
              <a:t>http://cs.wikipedia.org/wiki/Soubor:Obszidi%C3%A1n(Vezuv)005.jpg</a:t>
            </a:r>
            <a:endParaRPr lang="cs-CZ" sz="1200" dirty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200" dirty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200" dirty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2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010400" cy="527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500" b="1" dirty="0" smtClean="0"/>
              <a:t>Zdroje:</a:t>
            </a:r>
            <a:endParaRPr lang="cs-CZ" sz="2500" b="1" dirty="0"/>
          </a:p>
        </p:txBody>
      </p:sp>
      <p:pic>
        <p:nvPicPr>
          <p:cNvPr id="24580" name="Picture 7" descr="OPVK_hor_zakladni_logolink_RGB_c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0800" y="685800"/>
            <a:ext cx="8839200" cy="1600200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200" dirty="0">
                <a:effectLst/>
              </a:rPr>
              <a:t>Melafyr.JPG. In: </a:t>
            </a:r>
            <a:r>
              <a:rPr lang="cs-CZ" sz="1200" i="1" dirty="0" err="1">
                <a:effectLst/>
              </a:rPr>
              <a:t>Wikipedia</a:t>
            </a:r>
            <a:r>
              <a:rPr lang="cs-CZ" sz="1200" i="1" dirty="0">
                <a:effectLst/>
              </a:rPr>
              <a:t>: </a:t>
            </a:r>
            <a:r>
              <a:rPr lang="cs-CZ" sz="1200" i="1" dirty="0" err="1">
                <a:effectLst/>
              </a:rPr>
              <a:t>the</a:t>
            </a:r>
            <a:r>
              <a:rPr lang="cs-CZ" sz="1200" i="1" dirty="0">
                <a:effectLst/>
              </a:rPr>
              <a:t> free </a:t>
            </a:r>
            <a:r>
              <a:rPr lang="cs-CZ" sz="1200" i="1" dirty="0" err="1">
                <a:effectLst/>
              </a:rPr>
              <a:t>encyclopedia</a:t>
            </a:r>
            <a:r>
              <a:rPr lang="cs-CZ" sz="1200" dirty="0">
                <a:effectLst/>
              </a:rPr>
              <a:t> [online]. San Francisco (CA): </a:t>
            </a:r>
            <a:r>
              <a:rPr lang="cs-CZ" sz="1200" dirty="0" err="1">
                <a:effectLst/>
              </a:rPr>
              <a:t>Wikimedia</a:t>
            </a:r>
            <a:r>
              <a:rPr lang="cs-CZ" sz="1200" dirty="0">
                <a:effectLst/>
              </a:rPr>
              <a:t> </a:t>
            </a:r>
            <a:r>
              <a:rPr lang="cs-CZ" sz="1200" dirty="0" err="1">
                <a:effectLst/>
              </a:rPr>
              <a:t>Foundation</a:t>
            </a:r>
            <a:r>
              <a:rPr lang="cs-CZ" sz="1200" dirty="0">
                <a:effectLst/>
              </a:rPr>
              <a:t>, 2001-, 2008 [cit. 2013-01-12]. Dostupné z: </a:t>
            </a:r>
            <a:r>
              <a:rPr lang="cs-CZ" sz="1200" u="sng" dirty="0">
                <a:effectLst/>
                <a:hlinkClick r:id="rId2"/>
              </a:rPr>
              <a:t>http://</a:t>
            </a:r>
            <a:r>
              <a:rPr lang="cs-CZ" sz="1200" u="sng" dirty="0" smtClean="0">
                <a:effectLst/>
                <a:hlinkClick r:id="rId2"/>
              </a:rPr>
              <a:t>cs.wikipedia.org/wiki/Soubor:Melafyr.JPG</a:t>
            </a:r>
            <a:endParaRPr lang="cs-CZ" sz="1200" dirty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200" dirty="0">
              <a:effectLst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2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010400" cy="527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500" b="1" dirty="0" smtClean="0"/>
              <a:t>Zdroje:</a:t>
            </a:r>
            <a:endParaRPr lang="cs-CZ" sz="2500" b="1" dirty="0"/>
          </a:p>
        </p:txBody>
      </p:sp>
      <p:pic>
        <p:nvPicPr>
          <p:cNvPr id="24580" name="Picture 7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01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7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304800"/>
            <a:ext cx="7010400" cy="15986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 smtClean="0"/>
              <a:t>Vyvřelé horniny -</a:t>
            </a:r>
            <a:br>
              <a:rPr lang="cs-CZ" sz="4800" b="1" dirty="0" smtClean="0"/>
            </a:br>
            <a:r>
              <a:rPr lang="cs-CZ" sz="4800" b="1" dirty="0" smtClean="0"/>
              <a:t>magmatické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5900" y="28194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Magma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tavenina vznikající v zemské kůře nebo ve svrchním plášti Země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dosahuje teplot až 1600°C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obsahuje převážně křemičitany (silikáty), vodu a plyny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magma, které pronikne na povrch se nazývá </a:t>
            </a:r>
            <a:r>
              <a:rPr lang="cs-CZ" sz="2400" dirty="0" smtClean="0">
                <a:solidFill>
                  <a:srgbClr val="FFC000"/>
                </a:solidFill>
              </a:rPr>
              <a:t>LÁVA</a:t>
            </a:r>
            <a:endParaRPr lang="cs-CZ" sz="2400" dirty="0" smtClean="0"/>
          </a:p>
          <a:p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3350" y="2138065"/>
            <a:ext cx="88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/>
              <a:t>tvoří se postupným tuhnutím (krystalizací) </a:t>
            </a:r>
            <a:r>
              <a:rPr lang="cs-CZ" sz="2400" dirty="0" smtClean="0"/>
              <a:t>magmatu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0104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 smtClean="0"/>
              <a:t>Láva</a:t>
            </a:r>
            <a:endParaRPr lang="cs-CZ" sz="4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543800" cy="50292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84600" y="5969000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Lávová fontána – příklad velmi viskózní (tekuté) lávy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36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381000"/>
            <a:ext cx="70104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 smtClean="0"/>
              <a:t>Hlubinné vyvřeliny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8900" y="20574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pomalým tuhnutím magmatu pod povrchem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tělesa hlubinných vyvřelin se nazývají </a:t>
            </a:r>
            <a:r>
              <a:rPr lang="cs-CZ" sz="2400" dirty="0" smtClean="0">
                <a:solidFill>
                  <a:srgbClr val="FFC000"/>
                </a:solidFill>
              </a:rPr>
              <a:t>masivy</a:t>
            </a:r>
            <a:r>
              <a:rPr lang="cs-CZ" sz="2400" dirty="0" smtClean="0"/>
              <a:t> (plutony)</a:t>
            </a:r>
          </a:p>
          <a:p>
            <a:r>
              <a:rPr lang="cs-CZ" sz="2400" dirty="0" smtClean="0"/>
              <a:t>    např. krkonošsko</a:t>
            </a:r>
            <a:r>
              <a:rPr lang="cs-CZ" sz="2400" dirty="0"/>
              <a:t>-</a:t>
            </a:r>
            <a:r>
              <a:rPr lang="cs-CZ" sz="2400" dirty="0" smtClean="0"/>
              <a:t>jizerský masiv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err="1" smtClean="0"/>
              <a:t>horotvornýmy</a:t>
            </a:r>
            <a:r>
              <a:rPr lang="cs-CZ" sz="2400" dirty="0" smtClean="0"/>
              <a:t> pochody a odnosem nadloží se dostávají na povrch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vlivem pomalé krystalizace jsou velkozrnné až středně zrnité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neobsahují póry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396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7010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Žula - granit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969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0500" y="1524000"/>
            <a:ext cx="537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nejrozšířenější hlubinná vyvřelina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tvoří ji křemen, živec a slídy (muskovit a biotit)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má kvádrovitou odlučnost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199"/>
            <a:ext cx="3175000" cy="66897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14400" y="3810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Kvádrovitá odlučnost žuly – </a:t>
            </a:r>
            <a:r>
              <a:rPr lang="cs-CZ" sz="2400" dirty="0" err="1" smtClean="0"/>
              <a:t>Pančavský</a:t>
            </a:r>
            <a:r>
              <a:rPr lang="cs-CZ" sz="2400" dirty="0" smtClean="0"/>
              <a:t> vodopád – západní Krkonoše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068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14605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Žula</a:t>
            </a:r>
            <a:endParaRPr lang="cs-CZ" sz="4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77" y="-44492"/>
            <a:ext cx="5979021" cy="6902491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19050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křemen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živec</a:t>
            </a:r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biotit nebo amfibol </a:t>
            </a:r>
            <a:endParaRPr lang="cs-CZ" sz="2400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1524000" y="838200"/>
            <a:ext cx="6096000" cy="1295400"/>
          </a:xfrm>
          <a:prstGeom prst="straightConnector1">
            <a:avLst/>
          </a:prstGeom>
          <a:ln w="127000" cmpd="sng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1259977" y="2514600"/>
            <a:ext cx="3540623" cy="741928"/>
          </a:xfrm>
          <a:prstGeom prst="straightConnector1">
            <a:avLst/>
          </a:prstGeom>
          <a:ln w="127000" cmpd="sng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514600" y="4343400"/>
            <a:ext cx="3733800" cy="381000"/>
          </a:xfrm>
          <a:prstGeom prst="straightConnector1">
            <a:avLst/>
          </a:prstGeom>
          <a:ln w="127000" cmpd="sng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9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7010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Žula - granit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600" y="1130300"/>
            <a:ext cx="4451260" cy="445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>
            <a:hlinkClick r:id="rId4" action="ppaction://program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2000" y="1130300"/>
            <a:ext cx="4451260" cy="4451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340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7010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 smtClean="0"/>
              <a:t>Žula – granit - využití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65200"/>
            <a:ext cx="4419600" cy="58928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04800" y="1143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stavební, obkladový          a sochařský kámen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dlažební kostky štěrk a drť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Českomoravská vrchovina, Středočeská pahorkatina, Liberecko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4800" y="38989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Pražský hrad – Obelisk – monolit z Mrákotínské žuly – památník obětem první světové války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237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1095</Words>
  <Application>Microsoft Office PowerPoint</Application>
  <PresentationFormat>Předvádění na obrazovce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Živly</vt:lpstr>
      <vt:lpstr>VYVŘELÉ HORNINY</vt:lpstr>
      <vt:lpstr>Anotace:</vt:lpstr>
      <vt:lpstr>Vyvřelé horniny - magmatické</vt:lpstr>
      <vt:lpstr>Láva</vt:lpstr>
      <vt:lpstr>Hlubinné vyvřeliny</vt:lpstr>
      <vt:lpstr>Žula - granit</vt:lpstr>
      <vt:lpstr>Žula</vt:lpstr>
      <vt:lpstr>Žula - granit</vt:lpstr>
      <vt:lpstr>Žula – granit - využití</vt:lpstr>
      <vt:lpstr>Zpracování žuly</vt:lpstr>
      <vt:lpstr>Gabro</vt:lpstr>
      <vt:lpstr>Povrchové vyvřeliny</vt:lpstr>
      <vt:lpstr>Čedič - bazalt</vt:lpstr>
      <vt:lpstr>Čedič - bazalt</vt:lpstr>
      <vt:lpstr>Čedič - bazalt</vt:lpstr>
      <vt:lpstr>Andezit</vt:lpstr>
      <vt:lpstr>Znělec - fonolit</vt:lpstr>
      <vt:lpstr>Melafyr</vt:lpstr>
      <vt:lpstr>Další výlevné horniny</vt:lpstr>
      <vt:lpstr>Zdroje: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91</cp:revision>
  <cp:lastPrinted>1601-01-01T00:00:00Z</cp:lastPrinted>
  <dcterms:created xsi:type="dcterms:W3CDTF">1601-01-01T00:00:00Z</dcterms:created>
  <dcterms:modified xsi:type="dcterms:W3CDTF">2013-01-12T17:40:58Z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