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8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6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73D89-A5C1-44E5-A9C9-087FC1C637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934492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C0994-7F8E-4DA7-B7B5-BE1B5AC860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367108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EB320-DBDD-4993-B1BC-69C536AE16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316792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692-6528-41D9-B75E-D840805598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418166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D5D9-74E8-4329-B037-2E33B66CBF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063833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0FB5B-B55D-410D-BF4C-2B6AE2F3AE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559022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EDED-ECF1-455F-A662-473E27A2FA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840478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5267-4B08-49CD-8217-3F7DEC78AA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298674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CF25B-B7DE-43CF-8818-76DAF09C62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051477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4B9D5-7C39-4CB4-A2AB-3A80F53C0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220688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FB7B-43EB-4469-8D36-1884049577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340409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3761E-2FEC-4D87-ADF5-134A8C31BD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249542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5BA67-3DE9-45E1-B443-B6871182D3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501462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F571C-A824-4DEF-8CBA-9F97E27CA7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29842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07F93-E0BF-4885-A39F-91EEAE26A8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99043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FA62C-A902-4E05-9814-DE44DC2F89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001285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E486-7036-4FDA-9E9E-B575C6D9A5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736945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EB724-F8E9-4E12-918B-4DFF8D1F32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064225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E9F1A-8AB3-405D-983D-B3E12A582C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351226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39FB1-6360-4B36-A0BE-A294EC8147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534706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FAABE-789D-493B-A135-18B1D52F2C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097011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A19B-9F93-4FAA-9633-3B1E2E657F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668504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6788D1-2DDE-4117-91BB-EAB72BF90B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FDEADBDC-AA82-48CF-8364-EA8E4DF4D0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de.wikipedia.org/w/index.php?title=Datei:BARDIGLIO.jpg&amp;filetimestamp=20080205115914" TargetMode="External"/><Relationship Id="rId3" Type="http://schemas.openxmlformats.org/officeDocument/2006/relationships/hyperlink" Target="http://cs.wikipedia.org/wiki/Soubor:Granite_azul_noce.jpg" TargetMode="External"/><Relationship Id="rId7" Type="http://schemas.openxmlformats.org/officeDocument/2006/relationships/hyperlink" Target="http://cs.wikipedia.org/wiki/Soubor:Capitoline_Aphrodite_Louvre_Ma_571.jpg" TargetMode="External"/><Relationship Id="rId2" Type="http://schemas.openxmlformats.org/officeDocument/2006/relationships/hyperlink" Target="http://en.wikipedia.org/wiki/File:Gneiss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de.wikipedia.org/w/index.php?title=Datei:Gneis2.jpg&amp;filetimestamp=20060306101944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://commons.wikimedia.org/wiki/File:Schist.jpg" TargetMode="External"/><Relationship Id="rId10" Type="http://schemas.openxmlformats.org/officeDocument/2006/relationships/hyperlink" Target="http://cs.wikipedia.org/wiki/Soubor:Amphibolite-micro.jpg" TargetMode="External"/><Relationship Id="rId4" Type="http://schemas.openxmlformats.org/officeDocument/2006/relationships/hyperlink" Target="http://de.wikipedia.org/w/index.php?title=Datei:Phyllit_Hormersdorf.jpg&amp;filetimestamp=20101204091746" TargetMode="External"/><Relationship Id="rId9" Type="http://schemas.openxmlformats.org/officeDocument/2006/relationships/hyperlink" Target="http://de.wikipedia.org/w/index.php?title=Datei:GiSien.jpg&amp;filetimestamp=2008031419293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PŘEMĚNĚNÉ HORNINY</a:t>
            </a:r>
            <a:endParaRPr lang="cs-CZ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200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/>
              <a:t>Autor: Mgr. Jiří Sukaný</a:t>
            </a:r>
          </a:p>
          <a:p>
            <a:pPr algn="ctr" eaLnBrk="1" hangingPunct="1"/>
            <a:endParaRPr lang="cs-CZ"/>
          </a:p>
          <a:p>
            <a:pPr algn="ctr" eaLnBrk="1" hangingPunct="1"/>
            <a:r>
              <a:rPr lang="cs-CZ"/>
              <a:t>Škola: Základní škola Velehrad, okres Uherské Hradiště, příspěvková organizace (Základní škola Velehrad, Salašská 300, Velehrad 687 06)</a:t>
            </a:r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Amfibolit</a:t>
            </a:r>
            <a:endParaRPr lang="cs-CZ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4764" y="109837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přeměnou hornin obsahující amfibol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zelený až černý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silniční štěrk, dekorační kámen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98699"/>
            <a:ext cx="5964528" cy="447339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52400" y="5527495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Amfibolit – mikroskopický snímek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22702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5486400"/>
          </a:xfrm>
        </p:spPr>
        <p:txBody>
          <a:bodyPr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Gneiss.jpg.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2005 [cit. 2013-01-15]. Dostupné z: </a:t>
            </a:r>
            <a:r>
              <a:rPr lang="cs-CZ" sz="1100" u="sng" dirty="0">
                <a:effectLst/>
                <a:hlinkClick r:id="rId2"/>
              </a:rPr>
              <a:t>http://</a:t>
            </a:r>
            <a:r>
              <a:rPr lang="cs-CZ" sz="1100" u="sng" dirty="0" smtClean="0">
                <a:effectLst/>
                <a:hlinkClick r:id="rId2"/>
              </a:rPr>
              <a:t>en.wikipedia.org/wiki/File:Gneiss.jpg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Granite </a:t>
            </a:r>
            <a:r>
              <a:rPr lang="cs-CZ" sz="1100" dirty="0" err="1">
                <a:effectLst/>
              </a:rPr>
              <a:t>azul</a:t>
            </a:r>
            <a:r>
              <a:rPr lang="cs-CZ" sz="1100" dirty="0">
                <a:effectLst/>
              </a:rPr>
              <a:t> noce.jpg.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2005 [cit. 2013-01-12]. Dostupné z: </a:t>
            </a:r>
            <a:r>
              <a:rPr lang="cs-CZ" sz="1100" u="sng" dirty="0">
                <a:effectLst/>
                <a:hlinkClick r:id="rId3"/>
              </a:rPr>
              <a:t>http://</a:t>
            </a:r>
            <a:r>
              <a:rPr lang="cs-CZ" sz="1100" u="sng" dirty="0" smtClean="0">
                <a:effectLst/>
                <a:hlinkClick r:id="rId3"/>
              </a:rPr>
              <a:t>cs.wikipedia.org/wiki/Soubor:Granite_azul_noce.jpg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Phyllit</a:t>
            </a:r>
            <a:r>
              <a:rPr lang="cs-CZ" sz="1100" dirty="0">
                <a:effectLst/>
              </a:rPr>
              <a:t> Hormersdorf.jpg.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2010; [cit. 2013-01-15]. Dostupné z: </a:t>
            </a:r>
            <a:r>
              <a:rPr lang="cs-CZ" sz="1100" u="sng" dirty="0">
                <a:effectLst/>
                <a:hlinkClick r:id="rId4"/>
              </a:rPr>
              <a:t>http://</a:t>
            </a:r>
            <a:r>
              <a:rPr lang="cs-CZ" sz="1100" u="sng" dirty="0" smtClean="0">
                <a:effectLst/>
                <a:hlinkClick r:id="rId4"/>
              </a:rPr>
              <a:t>de.wikipedia.org/w/index.php?title=Datei:Phyllit_Hormersdorf.jpg&amp;filetimestamp=20101204091746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Schist.jpg.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2005 [cit. 2013-01-15]. Dostupné z: </a:t>
            </a:r>
            <a:r>
              <a:rPr lang="cs-CZ" sz="1100" u="sng" dirty="0">
                <a:effectLst/>
                <a:hlinkClick r:id="rId5"/>
              </a:rPr>
              <a:t>http://</a:t>
            </a:r>
            <a:r>
              <a:rPr lang="cs-CZ" sz="1100" u="sng" dirty="0" smtClean="0">
                <a:effectLst/>
                <a:hlinkClick r:id="rId5"/>
              </a:rPr>
              <a:t>commons.wikimedia.org/wiki/File:Schist.jpg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Gneis2.jpg.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2006 [cit. 2013-01-15]. Dostupné z: </a:t>
            </a:r>
            <a:r>
              <a:rPr lang="cs-CZ" sz="1100" u="sng" dirty="0">
                <a:effectLst/>
                <a:hlinkClick r:id="rId6"/>
              </a:rPr>
              <a:t>http://</a:t>
            </a:r>
            <a:r>
              <a:rPr lang="cs-CZ" sz="1100" u="sng" dirty="0" smtClean="0">
                <a:effectLst/>
                <a:hlinkClick r:id="rId6"/>
              </a:rPr>
              <a:t>de.wikipedia.org/w/index.php?title=Datei:Gneis2.jpg&amp;filetimestamp=20060306101944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>
                <a:effectLst/>
              </a:rPr>
              <a:t>Capitoline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Aphrodite</a:t>
            </a:r>
            <a:r>
              <a:rPr lang="cs-CZ" sz="1100" dirty="0">
                <a:effectLst/>
              </a:rPr>
              <a:t> Louvre </a:t>
            </a:r>
            <a:r>
              <a:rPr lang="cs-CZ" sz="1100" dirty="0" err="1">
                <a:effectLst/>
              </a:rPr>
              <a:t>Ma</a:t>
            </a:r>
            <a:r>
              <a:rPr lang="cs-CZ" sz="1100" dirty="0">
                <a:effectLst/>
              </a:rPr>
              <a:t> 571.jpg.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2007 [cit. 2013-01-15]. Dostupné z: </a:t>
            </a:r>
            <a:r>
              <a:rPr lang="cs-CZ" sz="1100" u="sng" dirty="0">
                <a:effectLst/>
                <a:hlinkClick r:id="rId7"/>
              </a:rPr>
              <a:t>http://cs.wikipedia.org/wiki/Soubor:Capitoline_Aphrodite_Louvre_Ma_571.jpg</a:t>
            </a: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BARDIGLIO.jpg.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2008 [cit. 2013-01-15]. Dostupné z: </a:t>
            </a:r>
            <a:r>
              <a:rPr lang="cs-CZ" sz="1100" u="sng" dirty="0">
                <a:effectLst/>
                <a:hlinkClick r:id="rId8"/>
              </a:rPr>
              <a:t>http://</a:t>
            </a:r>
            <a:r>
              <a:rPr lang="cs-CZ" sz="1100" u="sng" dirty="0" smtClean="0">
                <a:effectLst/>
                <a:hlinkClick r:id="rId8"/>
              </a:rPr>
              <a:t>de.wikipedia.org/w/index.php?title=Datei:BARDIGLIO.jpg&amp;filetimestamp=20080205115914</a:t>
            </a:r>
            <a:endParaRPr lang="cs-CZ" sz="1100" u="sng" dirty="0" smtClean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GiSien.jpg.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2008 [cit. 2013-01-16]. Dostupné z: </a:t>
            </a:r>
            <a:r>
              <a:rPr lang="cs-CZ" sz="1100" u="sng" dirty="0">
                <a:effectLst/>
                <a:hlinkClick r:id="rId9"/>
              </a:rPr>
              <a:t>http://de.wikipedia.org/w/index.php?title=Datei:GiSien.jpg&amp;filetimestamp=20080314192938</a:t>
            </a: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>
                <a:effectLst/>
              </a:rPr>
              <a:t>Amphibolite-micro.jpg. In: </a:t>
            </a:r>
            <a:r>
              <a:rPr lang="cs-CZ" sz="1100" i="1" dirty="0" err="1">
                <a:effectLst/>
              </a:rPr>
              <a:t>Wikipedia</a:t>
            </a:r>
            <a:r>
              <a:rPr lang="cs-CZ" sz="1100" i="1" dirty="0">
                <a:effectLst/>
              </a:rPr>
              <a:t>: </a:t>
            </a:r>
            <a:r>
              <a:rPr lang="cs-CZ" sz="1100" i="1" dirty="0" err="1">
                <a:effectLst/>
              </a:rPr>
              <a:t>the</a:t>
            </a:r>
            <a:r>
              <a:rPr lang="cs-CZ" sz="1100" i="1" dirty="0">
                <a:effectLst/>
              </a:rPr>
              <a:t> free </a:t>
            </a:r>
            <a:r>
              <a:rPr lang="cs-CZ" sz="1100" i="1" dirty="0" err="1">
                <a:effectLst/>
              </a:rPr>
              <a:t>encyclopedia</a:t>
            </a:r>
            <a:r>
              <a:rPr lang="cs-CZ" sz="1100" dirty="0">
                <a:effectLst/>
              </a:rPr>
              <a:t> [online]. San Francisco (CA): </a:t>
            </a:r>
            <a:r>
              <a:rPr lang="cs-CZ" sz="1100" dirty="0" err="1">
                <a:effectLst/>
              </a:rPr>
              <a:t>Wikimedia</a:t>
            </a:r>
            <a:r>
              <a:rPr lang="cs-CZ" sz="1100" dirty="0">
                <a:effectLst/>
              </a:rPr>
              <a:t> </a:t>
            </a:r>
            <a:r>
              <a:rPr lang="cs-CZ" sz="1100" dirty="0" err="1">
                <a:effectLst/>
              </a:rPr>
              <a:t>Foundation</a:t>
            </a:r>
            <a:r>
              <a:rPr lang="cs-CZ" sz="1100" dirty="0">
                <a:effectLst/>
              </a:rPr>
              <a:t>, 2001-, 2007 [cit. 2013-01-16]. Dostupné z: </a:t>
            </a:r>
            <a:r>
              <a:rPr lang="cs-CZ" sz="1100" u="sng" dirty="0">
                <a:effectLst/>
                <a:hlinkClick r:id="rId10"/>
              </a:rPr>
              <a:t>http://cs.wikipedia.org/wiki/Soubor:Amphibolite-micro.jpg</a:t>
            </a: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>
              <a:effectLst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>
              <a:effectLst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Z</a:t>
            </a:r>
            <a:r>
              <a:rPr lang="cs-CZ" sz="2500" b="1" dirty="0" smtClean="0"/>
              <a:t>droje</a:t>
            </a:r>
            <a:r>
              <a:rPr lang="cs-CZ" sz="2500" b="1" dirty="0"/>
              <a:t>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charset="2"/>
              <a:buChar char="q"/>
            </a:pPr>
            <a:r>
              <a:rPr lang="cs-CZ" dirty="0"/>
              <a:t> Digitální učební materiál je určen pro  seznámení, rozšíření, upevňování a  procvičování učiva o </a:t>
            </a:r>
            <a:r>
              <a:rPr lang="cs-CZ" dirty="0" smtClean="0"/>
              <a:t>přeměněných horninách.</a:t>
            </a:r>
            <a:endParaRPr lang="cs-CZ" dirty="0"/>
          </a:p>
          <a:p>
            <a:pPr eaLnBrk="1" hangingPunct="1">
              <a:buFont typeface="Wingdings" charset="2"/>
              <a:buChar char="q"/>
            </a:pPr>
            <a:r>
              <a:rPr lang="cs-CZ" dirty="0"/>
              <a:t> Materiál rozvíjí, podporuje, prověřuje, vysvětluje znalosti o </a:t>
            </a:r>
            <a:r>
              <a:rPr lang="cs-CZ" dirty="0" smtClean="0"/>
              <a:t>přeměněných horninách</a:t>
            </a:r>
            <a:endParaRPr lang="cs-CZ" dirty="0"/>
          </a:p>
          <a:p>
            <a:pPr eaLnBrk="1" hangingPunct="1">
              <a:buFont typeface="Wingdings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charset="2"/>
              <a:buChar char="q"/>
            </a:pPr>
            <a:r>
              <a:rPr lang="cs-CZ" dirty="0"/>
              <a:t> Tento materiál vznikl jako doplňující materiál k učebnici: 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30187"/>
            <a:ext cx="8763000" cy="1598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Přeměněné horniny</a:t>
            </a:r>
            <a:br>
              <a:rPr lang="cs-CZ" b="1" dirty="0" smtClean="0"/>
            </a:br>
            <a:r>
              <a:rPr lang="cs-CZ" b="1" dirty="0" smtClean="0"/>
              <a:t>- metamorfované</a:t>
            </a:r>
            <a:endParaRPr lang="cs-CZ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5100" y="1981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Vznikly přeměnou dříve vzniklých hornin – vyvřelých, usazených i dříve přeměněných.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0500" y="32004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Příčina metamorfózy: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400" dirty="0" smtClean="0">
                <a:solidFill>
                  <a:srgbClr val="FFC000"/>
                </a:solidFill>
              </a:rPr>
              <a:t>tlak</a:t>
            </a:r>
            <a:r>
              <a:rPr lang="cs-CZ" sz="2400" dirty="0" smtClean="0"/>
              <a:t> – horotvorné procesy + tlak nadloží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400" dirty="0" smtClean="0">
                <a:solidFill>
                  <a:srgbClr val="FFC000"/>
                </a:solidFill>
              </a:rPr>
              <a:t>vysoká teplota </a:t>
            </a:r>
            <a:r>
              <a:rPr lang="cs-CZ" sz="2400" dirty="0" smtClean="0"/>
              <a:t>– v hlubších částech zemské kůry nebo na kontaktu s magmatem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400" dirty="0" smtClean="0">
                <a:solidFill>
                  <a:srgbClr val="FFC000"/>
                </a:solidFill>
              </a:rPr>
              <a:t>chemické působení </a:t>
            </a:r>
            <a:r>
              <a:rPr lang="cs-CZ" sz="2400" dirty="0" smtClean="0"/>
              <a:t>– horké roztoky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58003"/>
            <a:ext cx="87630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Břidličnatost</a:t>
            </a:r>
            <a:endParaRPr lang="cs-CZ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56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" y="9144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Vlivem silného tlaku dochází k rovnoběžnému uspořádání nerostů – k </a:t>
            </a:r>
            <a:r>
              <a:rPr lang="cs-CZ" sz="2400" dirty="0" smtClean="0">
                <a:solidFill>
                  <a:srgbClr val="FFC000"/>
                </a:solidFill>
              </a:rPr>
              <a:t>břidličnatosti </a:t>
            </a:r>
            <a:r>
              <a:rPr lang="cs-CZ" sz="2400" dirty="0" smtClean="0"/>
              <a:t>– typický znak přeměněných hornin.</a:t>
            </a:r>
          </a:p>
          <a:p>
            <a:endParaRPr lang="cs-CZ" sz="2400" dirty="0"/>
          </a:p>
          <a:p>
            <a:r>
              <a:rPr lang="cs-CZ" sz="2400" dirty="0" smtClean="0"/>
              <a:t>Břidličnaté a různě zvrásněné přeměněné horniny označujeme jako </a:t>
            </a:r>
            <a:r>
              <a:rPr lang="cs-CZ" sz="2400" dirty="0" smtClean="0">
                <a:solidFill>
                  <a:srgbClr val="FFC000"/>
                </a:solidFill>
              </a:rPr>
              <a:t>krystalické břidlice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58" y="2971801"/>
            <a:ext cx="4052742" cy="24384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71800"/>
            <a:ext cx="2438400" cy="24384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8600" y="5406432"/>
            <a:ext cx="1913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žula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913458" y="5414667"/>
            <a:ext cx="1913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rula</a:t>
            </a:r>
            <a:endParaRPr lang="cs-CZ" sz="2400" dirty="0"/>
          </a:p>
        </p:txBody>
      </p:sp>
      <p:sp>
        <p:nvSpPr>
          <p:cNvPr id="7" name="Šrafovaná šipka doprava 6"/>
          <p:cNvSpPr/>
          <p:nvPr/>
        </p:nvSpPr>
        <p:spPr>
          <a:xfrm>
            <a:off x="2895600" y="3771898"/>
            <a:ext cx="1752600" cy="838199"/>
          </a:xfrm>
          <a:prstGeom prst="stripedRightArrow">
            <a:avLst/>
          </a:prstGeom>
          <a:solidFill>
            <a:srgbClr val="FFC000"/>
          </a:solidFill>
          <a:ln w="793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086100" y="333116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C000"/>
                </a:solidFill>
              </a:rPr>
              <a:t>tlak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02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58003"/>
            <a:ext cx="1651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Fylit</a:t>
            </a:r>
            <a:endParaRPr lang="cs-CZ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56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" y="9144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přeměnou jílových usazenin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výrazná břidličnatost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hedvábný lesk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tence deskovitě se štípe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střešní krytina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14399"/>
            <a:ext cx="5640324" cy="468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57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28600"/>
            <a:ext cx="1651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Svor</a:t>
            </a:r>
            <a:endParaRPr lang="cs-CZ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56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2400" y="13716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 jílovitých a písčitých usazenin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hodně slídy a křemene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často obsahuje granáty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66" y="381000"/>
            <a:ext cx="5213334" cy="565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03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28600"/>
            <a:ext cx="1651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Rula</a:t>
            </a:r>
            <a:endParaRPr lang="cs-CZ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2400" y="1219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přeměnou usazených nebo vyvřelých hornin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výrazně usměrněná zrna živců křemene a slíd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silniční štěrk a stavební kámen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2523434"/>
            <a:ext cx="6769100" cy="43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85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Mramor – krystalický vápenec</a:t>
            </a:r>
            <a:endParaRPr lang="cs-CZ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2400" y="1143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přeměnou vápence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tvořen </a:t>
            </a:r>
            <a:r>
              <a:rPr lang="cs-CZ" sz="2400" dirty="0"/>
              <a:t>z</a:t>
            </a:r>
            <a:r>
              <a:rPr lang="cs-CZ" sz="2400" dirty="0" smtClean="0"/>
              <a:t>rny kalcitu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dekorační kámen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6773"/>
            <a:ext cx="4267199" cy="571804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38200" y="4648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Hlava Afrodity z mramoru - Louvre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93997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Mramor</a:t>
            </a:r>
            <a:endParaRPr lang="cs-CZ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38200"/>
            <a:ext cx="4156616" cy="490781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199"/>
            <a:ext cx="3449888" cy="490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19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617</Words>
  <Application>Microsoft Office PowerPoint</Application>
  <PresentationFormat>Předvádění na obrazovce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Výchozí návrh</vt:lpstr>
      <vt:lpstr>Živly</vt:lpstr>
      <vt:lpstr>PŘEMĚNĚNÉ HORNINY</vt:lpstr>
      <vt:lpstr>Anotace:</vt:lpstr>
      <vt:lpstr>Přeměněné horniny - metamorfované</vt:lpstr>
      <vt:lpstr>Břidličnatost</vt:lpstr>
      <vt:lpstr>Fylit</vt:lpstr>
      <vt:lpstr>Svor</vt:lpstr>
      <vt:lpstr>Rula</vt:lpstr>
      <vt:lpstr>Mramor – krystalický vápenec</vt:lpstr>
      <vt:lpstr>Mramor</vt:lpstr>
      <vt:lpstr>Amfibolit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67</cp:revision>
  <cp:lastPrinted>1601-01-01T00:00:00Z</cp:lastPrinted>
  <dcterms:created xsi:type="dcterms:W3CDTF">1601-01-01T00:00:00Z</dcterms:created>
  <dcterms:modified xsi:type="dcterms:W3CDTF">2013-01-16T05:07:45Z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