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tlantic_bathymetry.jpg" TargetMode="External"/><Relationship Id="rId3" Type="http://schemas.openxmlformats.org/officeDocument/2006/relationships/hyperlink" Target="http://cs.wikipedia.org/wiki/Soubor:Asth%C3%A9nosph%C3%A8re_et_courants_de_convexion.PNG" TargetMode="External"/><Relationship Id="rId7" Type="http://schemas.openxmlformats.org/officeDocument/2006/relationships/hyperlink" Target="http://cs.wikipedia.org/wiki/Soubor:Aconcagua_13.JPG" TargetMode="External"/><Relationship Id="rId2" Type="http://schemas.openxmlformats.org/officeDocument/2006/relationships/hyperlink" Target="http://no.wikipedia.org/wiki/Fil:Jordens_indre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South_America_satellite_orthographic.jpg" TargetMode="External"/><Relationship Id="rId5" Type="http://schemas.openxmlformats.org/officeDocument/2006/relationships/hyperlink" Target="http://en.wikipedia.org/wiki/File:Marianatrenchmap.png" TargetMode="External"/><Relationship Id="rId4" Type="http://schemas.openxmlformats.org/officeDocument/2006/relationships/hyperlink" Target="http://cs.wikipedia.org/wiki/Soubor:Plates_tect_cs.svg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LITOSFÉRICKÉ DESKY I.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Jiří Sukaný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Velehrad, okres Uherské Hradiště, příspěvková organizace (Základní škola Velehrad, Salašská 300, Velehrad 687 06)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486400"/>
          </a:xfrm>
        </p:spPr>
        <p:txBody>
          <a:bodyPr>
            <a:normAutofit/>
          </a:bodyPr>
          <a:lstStyle/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Jordens</a:t>
            </a:r>
            <a:r>
              <a:rPr lang="cs-CZ" sz="1100" dirty="0"/>
              <a:t> indre.png.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2013-01-17].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no.wikipedia.org/wiki/Fil:Jordens_indre.png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Asthénosphère</a:t>
            </a:r>
            <a:r>
              <a:rPr lang="cs-CZ" sz="1100" dirty="0"/>
              <a:t> et </a:t>
            </a:r>
            <a:r>
              <a:rPr lang="cs-CZ" sz="1100" dirty="0" err="1"/>
              <a:t>courants</a:t>
            </a:r>
            <a:r>
              <a:rPr lang="cs-CZ" sz="1100" dirty="0"/>
              <a:t> de convexion.PNG.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cs.wikipedia.org/wiki/Soubor:Asth%C3%A9nosph%C3%A8re_et_courants_de_convexion.PNG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Plates</a:t>
            </a:r>
            <a:r>
              <a:rPr lang="cs-CZ" sz="1100" dirty="0"/>
              <a:t> </a:t>
            </a:r>
            <a:r>
              <a:rPr lang="cs-CZ" sz="1100" dirty="0" err="1"/>
              <a:t>tect</a:t>
            </a:r>
            <a:r>
              <a:rPr lang="cs-CZ" sz="1100" dirty="0"/>
              <a:t> </a:t>
            </a:r>
            <a:r>
              <a:rPr lang="cs-CZ" sz="1100" dirty="0" err="1"/>
              <a:t>cs.svg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cs.wikipedia.org/wiki/Soubor:Plates_tect_cs.svg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Marianatrenchmap.png.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en.wikipedia.org/wiki/File:Marianatrenchmap.png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South</a:t>
            </a:r>
            <a:r>
              <a:rPr lang="cs-CZ" sz="1100" dirty="0"/>
              <a:t> America </a:t>
            </a:r>
            <a:r>
              <a:rPr lang="cs-CZ" sz="1100" dirty="0" err="1"/>
              <a:t>satellite</a:t>
            </a:r>
            <a:r>
              <a:rPr lang="cs-CZ" sz="1100" dirty="0"/>
              <a:t> orthographic.jpg.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2013-01-17].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cs.wikipedia.org/wiki/Soubor:South_America_satellite_orthographic.jpg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Aconcagua 13.JPG.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cs.wikipedia.org/wiki/Soubor:Aconcagua_13.JPG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Atlantic</a:t>
            </a:r>
            <a:r>
              <a:rPr lang="cs-CZ" sz="1100" dirty="0"/>
              <a:t> bathymetry.jpg.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2013-01-17].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commons.wikimedia.org/wiki/File:Atlantic_bathymetry.jpg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 </a:t>
            </a:r>
            <a:r>
              <a:rPr lang="cs-CZ" dirty="0"/>
              <a:t>učiva o </a:t>
            </a:r>
            <a:r>
              <a:rPr lang="cs-CZ" dirty="0" smtClean="0"/>
              <a:t>litosférických deskách.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 a vysvětluje </a:t>
            </a:r>
            <a:r>
              <a:rPr lang="cs-CZ" dirty="0"/>
              <a:t>znalosti o </a:t>
            </a:r>
            <a:r>
              <a:rPr lang="cs-CZ" dirty="0" smtClean="0"/>
              <a:t>litosférických deskách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jako doplňující materiál k učebnici: 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717"/>
            <a:ext cx="7010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Litosféra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5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85248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j</a:t>
            </a:r>
            <a:r>
              <a:rPr lang="cs-CZ" sz="2400" dirty="0" smtClean="0"/>
              <a:t>e pevný horninový obal Země, tvořený zemskou kůrou a částí svrchního pláště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sahá do hloubky v průměru 150 km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2" y="2090916"/>
            <a:ext cx="4934360" cy="47258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42820" y="2247900"/>
            <a:ext cx="117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Kontinent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38600" y="3326029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Oceán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71600" y="5562598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Vnitřní jádro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71600" y="4572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Vnější jádro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58900" y="29915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Svrchní plášť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42820" y="363786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Spodní plášť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3048000" y="2617232"/>
            <a:ext cx="685800" cy="50696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733800" y="2247900"/>
            <a:ext cx="128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Usazeniny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3200400" y="2991534"/>
            <a:ext cx="609600" cy="437466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822700" y="2743200"/>
            <a:ext cx="125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Čedič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" name="Pravá složená závorka 24"/>
          <p:cNvSpPr/>
          <p:nvPr/>
        </p:nvSpPr>
        <p:spPr>
          <a:xfrm rot="3256773">
            <a:off x="4075574" y="4210518"/>
            <a:ext cx="416130" cy="486609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38800" y="44335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LITOSFÉRA</a:t>
            </a:r>
            <a:endParaRPr lang="cs-CZ" sz="2400" b="1" dirty="0">
              <a:solidFill>
                <a:srgbClr val="FFC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448380" y="4664332"/>
            <a:ext cx="103802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4372180" y="5562598"/>
            <a:ext cx="111422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5638800" y="533176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ASTENOSFÉRA</a:t>
            </a:r>
            <a:endParaRPr lang="cs-CZ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  <p:bldP spid="24" grpId="0"/>
      <p:bldP spid="25" grpId="0" animBg="1"/>
      <p:bldP spid="26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717"/>
            <a:ext cx="7010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Litosféra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5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852487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rozdělena na několik různě velkých pevných desek – </a:t>
            </a:r>
            <a:r>
              <a:rPr lang="cs-CZ" sz="2400" dirty="0" smtClean="0">
                <a:solidFill>
                  <a:srgbClr val="FFC000"/>
                </a:solidFill>
              </a:rPr>
              <a:t>Litosférické desky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pohybují se po plastické vrstvě pod litosférou – </a:t>
            </a:r>
            <a:r>
              <a:rPr lang="cs-CZ" sz="2400" dirty="0" smtClean="0">
                <a:solidFill>
                  <a:srgbClr val="FFC000"/>
                </a:solidFill>
              </a:rPr>
              <a:t>Astenosféra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pohyb je způsoben prouděním roztavené hmoty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53" y="2422147"/>
            <a:ext cx="6404347" cy="443585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62000" y="54036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Litosféra </a:t>
            </a:r>
            <a:r>
              <a:rPr lang="cs-CZ" sz="2400" dirty="0" smtClean="0"/>
              <a:t>plovoucí </a:t>
            </a:r>
            <a:r>
              <a:rPr lang="cs-CZ" sz="2400" dirty="0"/>
              <a:t>na astenosféře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905000" y="3581400"/>
            <a:ext cx="2057400" cy="914400"/>
          </a:xfrm>
          <a:prstGeom prst="straightConnector1">
            <a:avLst/>
          </a:prstGeom>
          <a:ln w="2540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49300" y="3119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Proudění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720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38100"/>
            <a:ext cx="54229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Litosférické desky</a:t>
            </a:r>
            <a:endParaRPr lang="cs-CZ" sz="4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902"/>
            <a:ext cx="9144000" cy="5845098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183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1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38100"/>
            <a:ext cx="54229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Litosférické desky</a:t>
            </a:r>
            <a:endParaRPr lang="cs-CZ" sz="46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183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4038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Desky od sebe oddělují hluboké zlomy.</a:t>
            </a:r>
          </a:p>
          <a:p>
            <a:r>
              <a:rPr lang="cs-CZ" sz="2400" dirty="0" smtClean="0"/>
              <a:t>Na rozhraních desek vznikají: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hlubokooceánské</a:t>
            </a:r>
            <a:r>
              <a:rPr lang="cs-CZ" sz="2400" dirty="0" smtClean="0">
                <a:solidFill>
                  <a:srgbClr val="FFC000"/>
                </a:solidFill>
              </a:rPr>
              <a:t> příkopy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pásemná pohoří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středooceánské</a:t>
            </a:r>
            <a:r>
              <a:rPr lang="cs-CZ" sz="2400" dirty="0" smtClean="0">
                <a:solidFill>
                  <a:srgbClr val="FFC000"/>
                </a:solidFill>
              </a:rPr>
              <a:t> hřbety</a:t>
            </a:r>
          </a:p>
          <a:p>
            <a:endParaRPr lang="cs-CZ" sz="2400" dirty="0"/>
          </a:p>
          <a:p>
            <a:r>
              <a:rPr lang="cs-CZ" sz="2400" dirty="0" smtClean="0"/>
              <a:t>Na hranicích desek je výrazná sopečná a zemětřesná aktivita.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8382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Velké desky: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Pacifická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Severoamerická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Jihoamerická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Euroasijská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Africká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err="1" smtClean="0"/>
              <a:t>Indo</a:t>
            </a:r>
            <a:r>
              <a:rPr lang="cs-CZ" sz="2400" dirty="0" smtClean="0"/>
              <a:t>-australská – někdy dělená na Indickou a Australskou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Antarktická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4782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89916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err="1" smtClean="0"/>
              <a:t>Hlubokooceánský</a:t>
            </a:r>
            <a:r>
              <a:rPr lang="cs-CZ" sz="4600" b="1" dirty="0" smtClean="0"/>
              <a:t> příkop</a:t>
            </a:r>
            <a:endParaRPr lang="cs-CZ" sz="4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80" y="1219200"/>
            <a:ext cx="5798819" cy="5638799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1244600"/>
            <a:ext cx="3192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Mariánský příkop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        </a:t>
            </a:r>
            <a:r>
              <a:rPr lang="cs-CZ" sz="2400" dirty="0" smtClean="0"/>
              <a:t>je </a:t>
            </a:r>
            <a:r>
              <a:rPr lang="cs-CZ" sz="2400" dirty="0"/>
              <a:t>asi 2550 km </a:t>
            </a:r>
            <a:r>
              <a:rPr lang="cs-CZ" sz="2400" dirty="0" smtClean="0"/>
              <a:t>dlouhý </a:t>
            </a:r>
            <a:r>
              <a:rPr lang="cs-CZ" sz="2400" dirty="0"/>
              <a:t>a průměrně 69 </a:t>
            </a:r>
            <a:r>
              <a:rPr lang="cs-CZ" sz="2400" dirty="0" smtClean="0"/>
              <a:t>km široký. </a:t>
            </a:r>
          </a:p>
          <a:p>
            <a:r>
              <a:rPr lang="cs-CZ" sz="2400" dirty="0" smtClean="0"/>
              <a:t>Je zde nejhlubší místo na </a:t>
            </a:r>
            <a:r>
              <a:rPr lang="cs-CZ" sz="2400" dirty="0"/>
              <a:t>Zemi </a:t>
            </a:r>
            <a:r>
              <a:rPr lang="cs-CZ" sz="2400" dirty="0" smtClean="0"/>
              <a:t>– </a:t>
            </a:r>
          </a:p>
          <a:p>
            <a:r>
              <a:rPr lang="cs-CZ" sz="2400" dirty="0" smtClean="0"/>
              <a:t>10 </a:t>
            </a:r>
            <a:r>
              <a:rPr lang="cs-CZ" sz="2400" dirty="0"/>
              <a:t>994 </a:t>
            </a:r>
            <a:r>
              <a:rPr lang="cs-CZ" sz="2400" dirty="0" smtClean="0"/>
              <a:t>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738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51816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Pásemné pohoří</a:t>
            </a:r>
            <a:endParaRPr lang="cs-CZ" sz="4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200" y="970552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Andy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jsou </a:t>
            </a:r>
            <a:r>
              <a:rPr lang="cs-CZ" sz="2400" dirty="0"/>
              <a:t>téměř 8000 km dlouhé a až 500 km </a:t>
            </a:r>
            <a:r>
              <a:rPr lang="cs-CZ" sz="2400" dirty="0" smtClean="0"/>
              <a:t>široké.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růměrná </a:t>
            </a:r>
            <a:r>
              <a:rPr lang="cs-CZ" sz="2400" dirty="0"/>
              <a:t>výška činí asi 4000 metrů.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70552"/>
            <a:ext cx="4178300" cy="58874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153239"/>
            <a:ext cx="4940300" cy="3704762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100" y="255312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Aconcagua - nejvyšší hora And</a:t>
            </a:r>
          </a:p>
        </p:txBody>
      </p:sp>
    </p:spTree>
    <p:extLst>
      <p:ext uri="{BB962C8B-B14F-4D97-AF65-F5344CB8AC3E}">
        <p14:creationId xmlns:p14="http://schemas.microsoft.com/office/powerpoint/2010/main" val="2294049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86868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err="1" smtClean="0"/>
              <a:t>Středooceánský</a:t>
            </a:r>
            <a:r>
              <a:rPr lang="cs-CZ" sz="4600" b="1" dirty="0" smtClean="0"/>
              <a:t> hřbet</a:t>
            </a:r>
            <a:endParaRPr lang="cs-CZ" sz="4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942933"/>
            <a:ext cx="3746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Odděluje Euroasijskou      a Severoamerickou desku, na jihu Jihoamerickou a  Africkou.</a:t>
            </a:r>
          </a:p>
          <a:p>
            <a:r>
              <a:rPr lang="cs-CZ" sz="2400" dirty="0" smtClean="0"/>
              <a:t>Hřbet je asi 2500m hluboko , úbočí až 5000m.</a:t>
            </a:r>
          </a:p>
          <a:p>
            <a:endParaRPr lang="cs-CZ" sz="2400" dirty="0" smtClean="0"/>
          </a:p>
          <a:p>
            <a:r>
              <a:rPr lang="cs-CZ" sz="2400" dirty="0" smtClean="0"/>
              <a:t>Některé části vyčnívají nad hladinu - Island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942933"/>
            <a:ext cx="5397500" cy="59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9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598</Words>
  <Application>Microsoft Office PowerPoint</Application>
  <PresentationFormat>Předvádění na obrazovce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Výchozí návrh</vt:lpstr>
      <vt:lpstr>Živly</vt:lpstr>
      <vt:lpstr>LITOSFÉRICKÉ DESKY I.</vt:lpstr>
      <vt:lpstr>Anotace:</vt:lpstr>
      <vt:lpstr>Litosféra</vt:lpstr>
      <vt:lpstr>Litosféra</vt:lpstr>
      <vt:lpstr>Litosférické desky</vt:lpstr>
      <vt:lpstr>Litosférické desky</vt:lpstr>
      <vt:lpstr>Hlubokooceánský příkop</vt:lpstr>
      <vt:lpstr>Pásemné pohoří</vt:lpstr>
      <vt:lpstr>Středooceánský hřbet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72</cp:revision>
  <cp:lastPrinted>1601-01-01T00:00:00Z</cp:lastPrinted>
  <dcterms:created xsi:type="dcterms:W3CDTF">1601-01-01T00:00:00Z</dcterms:created>
  <dcterms:modified xsi:type="dcterms:W3CDTF">2013-01-17T19:31:08Z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