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5" r:id="rId2"/>
  </p:sldMasterIdLst>
  <p:sldIdLst>
    <p:sldId id="256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58" r:id="rId23"/>
    <p:sldId id="270" r:id="rId2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2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C07A8-6085-4453-BC42-E6B3C8646E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397519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7F7EA-010F-4163-84C3-E35D4B02C5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598202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261F1-0ADA-42BA-BBB5-BA248FF809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5681505"/>
      </p:ext>
    </p:extLst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8567B-6A2B-451E-91D2-4BC77337ED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445613"/>
      </p:ext>
    </p:extLst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80F3-DC6E-45F6-BDDD-4542B9076F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934119"/>
      </p:ext>
    </p:extLst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0C0CE-97AE-42E6-BF56-4B3B1B5E18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843784"/>
      </p:ext>
    </p:extLst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4807C-9769-4BF0-83A3-C8BA847661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2395800"/>
      </p:ext>
    </p:extLst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973D6-2B5E-413F-A367-B58EAD8BDB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2967552"/>
      </p:ext>
    </p:extLst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A6309-28C7-4CDF-A609-1FB6D19A40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5470934"/>
      </p:ext>
    </p:extLst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C37CE-D827-4A94-A56A-8220EEA6F4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1835361"/>
      </p:ext>
    </p:extLst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000FD-0F3F-473D-8A75-0466E7CC35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2583231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227BA-0515-4255-B22C-74EC4FA001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415257"/>
      </p:ext>
    </p:extLst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37CD7-621C-42C9-8AB7-D7D62EDEA3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26987"/>
      </p:ext>
    </p:extLst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B1158-B89E-4EE3-B152-DF66D496A1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4977413"/>
      </p:ext>
    </p:extLst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42E27-00E3-4FD4-AF75-718768EC18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5817470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2BEB7-388D-4569-B941-878304A3BE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896569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934BE-47D6-4CA3-BCAC-16601E4EFA4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493841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974AA-2BE3-436C-B7DA-046305160A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725553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76370-4908-4F6E-A384-D1D6EDEF53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7000357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AF0B9-3292-42FE-BB4C-9FA180321B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6899214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33094-17D7-4165-BD78-7BA26FAB9E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701598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29058-A819-4761-A63F-911C5CA263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655145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6E22104-35B3-4A58-AF55-108FBD20C7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38E1F882-8B5E-40A7-B523-679D7DB7B3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  <p:sldLayoutId id="2147483790" r:id="rId2"/>
    <p:sldLayoutId id="2147483797" r:id="rId3"/>
    <p:sldLayoutId id="2147483791" r:id="rId4"/>
    <p:sldLayoutId id="2147483798" r:id="rId5"/>
    <p:sldLayoutId id="2147483792" r:id="rId6"/>
    <p:sldLayoutId id="2147483793" r:id="rId7"/>
    <p:sldLayoutId id="2147483799" r:id="rId8"/>
    <p:sldLayoutId id="2147483800" r:id="rId9"/>
    <p:sldLayoutId id="2147483794" r:id="rId10"/>
    <p:sldLayoutId id="2147483795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yrXAGY1dmE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Mid-ocean_ridge_topography.gif" TargetMode="External"/><Relationship Id="rId13" Type="http://schemas.openxmlformats.org/officeDocument/2006/relationships/hyperlink" Target="http://en.wikipedia.org/wiki/File:North-Pacific-air-routes.png" TargetMode="External"/><Relationship Id="rId3" Type="http://schemas.openxmlformats.org/officeDocument/2006/relationships/hyperlink" Target="http://cs.wikipedia.org/wiki/Soubor:Snider-Pellegrini_Wegener_fossil_map.gif" TargetMode="External"/><Relationship Id="rId7" Type="http://schemas.openxmlformats.org/officeDocument/2006/relationships/hyperlink" Target="http://cs.wikipedia.org/wiki/Soubor:Ridge_render.jpg" TargetMode="External"/><Relationship Id="rId12" Type="http://schemas.openxmlformats.org/officeDocument/2006/relationships/hyperlink" Target="http://it.wikipedia.org/wiki/File:Oceanic-oceanic_convergence_Fig21oceanocean_i18.gif" TargetMode="External"/><Relationship Id="rId2" Type="http://schemas.openxmlformats.org/officeDocument/2006/relationships/hyperlink" Target="http://cs.wikipedia.org/wiki/Soubor:Pangea_animation_03.gif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cs.wikipedia.org/wiki/Soubor:Earth_seafloor_crust_age_1996.gif" TargetMode="External"/><Relationship Id="rId11" Type="http://schemas.openxmlformats.org/officeDocument/2006/relationships/hyperlink" Target="http://cs.wikipedia.org/wiki/Soubor:Subduktion_int.JPG" TargetMode="External"/><Relationship Id="rId5" Type="http://schemas.openxmlformats.org/officeDocument/2006/relationships/hyperlink" Target="http://cs.wikipedia.org/wiki/Soubor:Oceanic.Stripe.Magnetic.Anomalies.Scheme_cs_version.svg" TargetMode="External"/><Relationship Id="rId10" Type="http://schemas.openxmlformats.org/officeDocument/2006/relationships/hyperlink" Target="http://cs.wikipedia.org/wiki/Soubor:JuandeFucasubduction.jpg" TargetMode="External"/><Relationship Id="rId4" Type="http://schemas.openxmlformats.org/officeDocument/2006/relationships/hyperlink" Target="http://cs.wikipedia.org/wiki/Soubor:Plate_tectonics_map.gif" TargetMode="External"/><Relationship Id="rId9" Type="http://schemas.openxmlformats.org/officeDocument/2006/relationships/hyperlink" Target="http://cs.wikipedia.org/wiki/Soubor:EAfrica.gif" TargetMode="External"/><Relationship Id="rId1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ryrXAGY1dmE" TargetMode="External"/><Relationship Id="rId3" Type="http://schemas.openxmlformats.org/officeDocument/2006/relationships/hyperlink" Target="http://cs.wikipedia.org/wiki/Soubor:Himalaya_85.30820E_32.11063N.jpg" TargetMode="External"/><Relationship Id="rId7" Type="http://schemas.openxmlformats.org/officeDocument/2006/relationships/hyperlink" Target="http://en.wikipedia.org/wiki/File:San_francisco_fire_1906.jpg" TargetMode="External"/><Relationship Id="rId2" Type="http://schemas.openxmlformats.org/officeDocument/2006/relationships/hyperlink" Target="http://cs.wikipedia.org/wiki/Soubor:Pacifick%C3%BD_ohniv%C3%BD_kruh.pn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en.wikipedia.org/wiki/File:Sanandreas.jpg" TargetMode="External"/><Relationship Id="rId5" Type="http://schemas.openxmlformats.org/officeDocument/2006/relationships/hyperlink" Target="http://en.wikipedia.org/wiki/File:Kluft-photo-Carrizo-Plain-Nov-2007-Img_0327.jpg" TargetMode="External"/><Relationship Id="rId4" Type="http://schemas.openxmlformats.org/officeDocument/2006/relationships/hyperlink" Target="http://cs.wikipedia.org/wiki/Soubor:Himalaya-formation.gif" TargetMode="External"/><Relationship Id="rId9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LITOSFÉRICKÉ DESKY II.</a:t>
            </a:r>
            <a:endParaRPr lang="cs-CZ" sz="4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195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8197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2001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/>
              <a:t>Autor: Mgr. Jiří Sukaný</a:t>
            </a:r>
          </a:p>
          <a:p>
            <a:pPr algn="ctr" eaLnBrk="1" hangingPunct="1"/>
            <a:endParaRPr lang="cs-CZ"/>
          </a:p>
          <a:p>
            <a:pPr algn="ctr" eaLnBrk="1" hangingPunct="1"/>
            <a:r>
              <a:rPr lang="cs-CZ"/>
              <a:t>Škola: Základní škola Velehrad, okres Uherské Hradiště, příspěvková organizace (Základní škola Velehrad, Salašská 300, Velehrad 687 06)</a:t>
            </a:r>
          </a:p>
        </p:txBody>
      </p:sp>
      <p:sp>
        <p:nvSpPr>
          <p:cNvPr id="8198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/>
              <a:t>Registrační číslo projektu: CZ.1.07/1.1.38/02.0025</a:t>
            </a:r>
          </a:p>
          <a:p>
            <a:pPr algn="ctr" eaLnBrk="1" hangingPunct="1"/>
            <a:r>
              <a:rPr lang="cs-CZ"/>
              <a:t>Název projektu: Modernizace výuky na ZŠ Slušovice, Fryšták, Kašava a Velehrad</a:t>
            </a:r>
          </a:p>
          <a:p>
            <a:pPr algn="ctr" eaLnBrk="1" hangingPunct="1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57200" y="1524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Pohyb desek - proti sobě</a:t>
            </a:r>
            <a:endParaRPr lang="cs-CZ" sz="4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52400" y="983397"/>
            <a:ext cx="876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>
                <a:solidFill>
                  <a:srgbClr val="FFC000"/>
                </a:solidFill>
              </a:rPr>
              <a:t>Subdukce</a:t>
            </a:r>
            <a:endParaRPr lang="cs-CZ" sz="2400" dirty="0">
              <a:solidFill>
                <a:srgbClr val="FFC000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jedna deska se podsouvá pod druhou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je doprovázena zemětřeseními a vulkanickou činností, vznikem pohoří, hlubokomořských příkopů a ostrovních oblouků</a:t>
            </a:r>
            <a:endParaRPr lang="cs-CZ" sz="24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0" y="3019606"/>
            <a:ext cx="5867400" cy="3800294"/>
          </a:xfrm>
          <a:prstGeom prst="rect">
            <a:avLst/>
          </a:prstGeom>
        </p:spPr>
      </p:pic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599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52400" y="3429000"/>
            <a:ext cx="289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>
                <a:solidFill>
                  <a:srgbClr val="FFC000"/>
                </a:solidFill>
              </a:rPr>
              <a:t>Subdukce</a:t>
            </a:r>
            <a:r>
              <a:rPr lang="cs-CZ" sz="2400" dirty="0" smtClean="0"/>
              <a:t> </a:t>
            </a:r>
            <a:r>
              <a:rPr lang="cs-CZ" sz="2400" dirty="0"/>
              <a:t>desky Juan de </a:t>
            </a:r>
            <a:r>
              <a:rPr lang="cs-CZ" sz="2400" dirty="0" err="1"/>
              <a:t>Fuca</a:t>
            </a:r>
            <a:r>
              <a:rPr lang="cs-CZ" sz="2400" dirty="0"/>
              <a:t> pod Severoamerickou </a:t>
            </a:r>
            <a:r>
              <a:rPr lang="cs-CZ" sz="2400" dirty="0" smtClean="0"/>
              <a:t>desku – </a:t>
            </a:r>
            <a:r>
              <a:rPr lang="cs-CZ" sz="2400" dirty="0" smtClean="0">
                <a:solidFill>
                  <a:srgbClr val="FFC000"/>
                </a:solidFill>
              </a:rPr>
              <a:t>oceánská pod kontinentální</a:t>
            </a:r>
            <a:endParaRPr lang="cs-CZ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4889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14300" y="308062"/>
            <a:ext cx="474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C000"/>
                </a:solidFill>
              </a:rPr>
              <a:t>V</a:t>
            </a:r>
            <a:r>
              <a:rPr lang="cs-CZ" sz="2400" dirty="0" smtClean="0">
                <a:solidFill>
                  <a:srgbClr val="FFC000"/>
                </a:solidFill>
              </a:rPr>
              <a:t>znik hlubokomořského příkopu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996830"/>
            <a:ext cx="9144000" cy="4343400"/>
          </a:xfrm>
          <a:prstGeom prst="rect">
            <a:avLst/>
          </a:prstGeom>
        </p:spPr>
      </p:pic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4043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6200" y="55245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cs-CZ" sz="2400" dirty="0" smtClean="0"/>
              <a:t>Oceánská kůra</a:t>
            </a:r>
          </a:p>
          <a:p>
            <a:pPr marL="342900" indent="-342900">
              <a:buFont typeface="+mj-lt"/>
              <a:buAutoNum type="alphaUcPeriod"/>
            </a:pPr>
            <a:r>
              <a:rPr lang="cs-CZ" sz="2400" dirty="0" smtClean="0"/>
              <a:t>Pevninská kůra</a:t>
            </a:r>
          </a:p>
          <a:p>
            <a:pPr marL="342900" indent="-342900">
              <a:buFont typeface="+mj-lt"/>
              <a:buAutoNum type="alphaUcPeriod"/>
            </a:pPr>
            <a:r>
              <a:rPr lang="cs-CZ" sz="2400" dirty="0" smtClean="0"/>
              <a:t>Svrchní plášť</a:t>
            </a:r>
            <a:endParaRPr lang="cs-CZ" sz="2400" dirty="0"/>
          </a:p>
        </p:txBody>
      </p:sp>
      <p:cxnSp>
        <p:nvCxnSpPr>
          <p:cNvPr id="10" name="Přímá spojnice se šipkou 9"/>
          <p:cNvCxnSpPr/>
          <p:nvPr/>
        </p:nvCxnSpPr>
        <p:spPr>
          <a:xfrm flipV="1">
            <a:off x="4724400" y="3467100"/>
            <a:ext cx="533400" cy="2057400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3771900" y="5550932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Hlubokomořský příkop</a:t>
            </a:r>
            <a:endParaRPr lang="cs-CZ" sz="2400" dirty="0"/>
          </a:p>
        </p:txBody>
      </p:sp>
      <p:cxnSp>
        <p:nvCxnSpPr>
          <p:cNvPr id="15" name="Přímá spojnice se šipkou 14"/>
          <p:cNvCxnSpPr/>
          <p:nvPr/>
        </p:nvCxnSpPr>
        <p:spPr>
          <a:xfrm flipH="1" flipV="1">
            <a:off x="6629400" y="3909030"/>
            <a:ext cx="457200" cy="1641902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V="1">
            <a:off x="1066800" y="1675116"/>
            <a:ext cx="3924300" cy="2668284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76200" y="4495800"/>
            <a:ext cx="2952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bg1"/>
                </a:solidFill>
              </a:rPr>
              <a:t>Pásmové pohoří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6629400" y="5550932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Magmatický krb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857851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14300" y="308062"/>
            <a:ext cx="6743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>
                <a:solidFill>
                  <a:srgbClr val="FFC000"/>
                </a:solidFill>
              </a:rPr>
              <a:t>Subdukce</a:t>
            </a:r>
            <a:r>
              <a:rPr lang="cs-CZ" sz="2400" dirty="0" smtClean="0">
                <a:solidFill>
                  <a:srgbClr val="FFC000"/>
                </a:solidFill>
              </a:rPr>
              <a:t> – oceánská pod oceánskou</a:t>
            </a:r>
          </a:p>
          <a:p>
            <a:endParaRPr lang="cs-CZ" sz="2400" dirty="0" smtClean="0">
              <a:solidFill>
                <a:srgbClr val="FFC000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vznikají hlubokomořské příkopy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smtClean="0">
                <a:solidFill>
                  <a:srgbClr val="FFC000"/>
                </a:solidFill>
              </a:rPr>
              <a:t>ostrovní oblouk </a:t>
            </a:r>
            <a:r>
              <a:rPr lang="cs-CZ" sz="2400" dirty="0" smtClean="0"/>
              <a:t>– řetěz sopečných ostrovů</a:t>
            </a:r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280" y="2362200"/>
            <a:ext cx="5494719" cy="316583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8100" y="2547372"/>
            <a:ext cx="36195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2800" dirty="0" smtClean="0"/>
              <a:t>Oceánská kůra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 smtClean="0"/>
              <a:t>Litosféra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 smtClean="0"/>
              <a:t>Astenosféra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 smtClean="0"/>
              <a:t>Pevninská kůra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 smtClean="0"/>
              <a:t>Příkop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 smtClean="0"/>
              <a:t>Sopečný ostrov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8671885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14300" y="293484"/>
            <a:ext cx="628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Ostrovní oblouky</a:t>
            </a:r>
            <a:endParaRPr lang="cs-CZ" sz="2400" dirty="0" smtClean="0"/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585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014" y="1066801"/>
            <a:ext cx="6565986" cy="57912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14300" y="1066801"/>
            <a:ext cx="2400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Aleuty – aleutský sopečný oblouk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282689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14299" y="139937"/>
            <a:ext cx="88868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Ohnivý kruh</a:t>
            </a:r>
            <a:r>
              <a:rPr lang="cs-CZ" sz="2400" dirty="0"/>
              <a:t> </a:t>
            </a:r>
            <a:r>
              <a:rPr lang="cs-CZ" sz="2400" dirty="0" smtClean="0"/>
              <a:t>( </a:t>
            </a:r>
            <a:r>
              <a:rPr lang="cs-CZ" sz="2400" i="1" dirty="0" err="1"/>
              <a:t>The</a:t>
            </a:r>
            <a:r>
              <a:rPr lang="cs-CZ" sz="2400" i="1" dirty="0"/>
              <a:t> </a:t>
            </a:r>
            <a:r>
              <a:rPr lang="cs-CZ" sz="2400" i="1" dirty="0" err="1"/>
              <a:t>Pacific</a:t>
            </a:r>
            <a:r>
              <a:rPr lang="cs-CZ" sz="2400" i="1" dirty="0"/>
              <a:t> Ring </a:t>
            </a:r>
            <a:r>
              <a:rPr lang="cs-CZ" sz="2400" i="1" dirty="0" err="1"/>
              <a:t>of</a:t>
            </a:r>
            <a:r>
              <a:rPr lang="cs-CZ" sz="2400" i="1" dirty="0"/>
              <a:t> </a:t>
            </a:r>
            <a:r>
              <a:rPr lang="cs-CZ" sz="2400" i="1" dirty="0" err="1"/>
              <a:t>Fire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Oblast velkého počtu zemětřesení (90%) a 452 sopek kolem Tichého oceánu.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47" y="1340266"/>
            <a:ext cx="8620125" cy="5459413"/>
          </a:xfrm>
          <a:prstGeom prst="rect">
            <a:avLst/>
          </a:prstGeom>
        </p:spPr>
      </p:pic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3" y="60356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951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0" y="139936"/>
            <a:ext cx="8886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>
                <a:solidFill>
                  <a:srgbClr val="FFC000"/>
                </a:solidFill>
              </a:rPr>
              <a:t>Subdukce</a:t>
            </a:r>
            <a:r>
              <a:rPr lang="cs-CZ" sz="2400" dirty="0">
                <a:solidFill>
                  <a:srgbClr val="FFC000"/>
                </a:solidFill>
              </a:rPr>
              <a:t> k</a:t>
            </a:r>
            <a:r>
              <a:rPr lang="cs-CZ" sz="2400" dirty="0" smtClean="0">
                <a:solidFill>
                  <a:srgbClr val="FFC000"/>
                </a:solidFill>
              </a:rPr>
              <a:t>ontinentální - kontinentální</a:t>
            </a:r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3" y="58674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277" y="0"/>
            <a:ext cx="3768723" cy="6828797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0" y="914400"/>
            <a:ext cx="5105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C000"/>
                </a:solidFill>
              </a:rPr>
              <a:t>Kolize</a:t>
            </a:r>
            <a:r>
              <a:rPr lang="cs-CZ" sz="2400" dirty="0"/>
              <a:t> </a:t>
            </a:r>
            <a:r>
              <a:rPr lang="cs-CZ" sz="2400" dirty="0" smtClean="0"/>
              <a:t>Indicko-australské desky       s </a:t>
            </a:r>
            <a:r>
              <a:rPr lang="cs-CZ" sz="2400" dirty="0"/>
              <a:t>Euroasijskou </a:t>
            </a:r>
            <a:r>
              <a:rPr lang="cs-CZ" sz="2400" dirty="0" smtClean="0"/>
              <a:t>deskou. Indická     se podsouvá.  </a:t>
            </a:r>
          </a:p>
          <a:p>
            <a:endParaRPr lang="cs-CZ" sz="2400" dirty="0"/>
          </a:p>
          <a:p>
            <a:r>
              <a:rPr lang="cs-CZ" sz="2400" dirty="0" smtClean="0"/>
              <a:t>Následek - </a:t>
            </a:r>
            <a:r>
              <a:rPr lang="cs-CZ" sz="2400" dirty="0"/>
              <a:t>vznik orogenního pásma, </a:t>
            </a:r>
            <a:r>
              <a:rPr lang="cs-CZ" sz="2400" dirty="0" smtClean="0"/>
              <a:t>Tibetské </a:t>
            </a:r>
            <a:r>
              <a:rPr lang="cs-CZ" sz="2400" dirty="0"/>
              <a:t>náhorní </a:t>
            </a:r>
            <a:r>
              <a:rPr lang="cs-CZ" sz="2400" dirty="0" smtClean="0"/>
              <a:t>plošiny     a pohoří </a:t>
            </a:r>
            <a:r>
              <a:rPr lang="cs-CZ" sz="2400" dirty="0" err="1" smtClean="0"/>
              <a:t>Himalaj</a:t>
            </a:r>
            <a:r>
              <a:rPr lang="cs-CZ" sz="2400" dirty="0" smtClean="0"/>
              <a:t>. Jsou tvořeny mořskými sedimenty, které deska hrnula před sebou.</a:t>
            </a:r>
          </a:p>
          <a:p>
            <a:endParaRPr lang="cs-CZ" sz="2400" dirty="0"/>
          </a:p>
          <a:p>
            <a:r>
              <a:rPr lang="cs-CZ" sz="2400" dirty="0"/>
              <a:t>P</a:t>
            </a:r>
            <a:r>
              <a:rPr lang="cs-CZ" sz="2400" dirty="0" smtClean="0"/>
              <a:t>ohyb </a:t>
            </a:r>
            <a:r>
              <a:rPr lang="cs-CZ" sz="2400" dirty="0"/>
              <a:t>trvá dodnes a dosahuje rychlosti okolo 5 cm ročně.</a:t>
            </a:r>
          </a:p>
        </p:txBody>
      </p:sp>
    </p:spTree>
    <p:extLst>
      <p:ext uri="{BB962C8B-B14F-4D97-AF65-F5344CB8AC3E}">
        <p14:creationId xmlns:p14="http://schemas.microsoft.com/office/powerpoint/2010/main" val="24291879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96925"/>
            <a:ext cx="8098303" cy="606107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0" y="167629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Pohoří Himálaj na družicovém snímku</a:t>
            </a:r>
          </a:p>
        </p:txBody>
      </p:sp>
    </p:spTree>
    <p:extLst>
      <p:ext uri="{BB962C8B-B14F-4D97-AF65-F5344CB8AC3E}">
        <p14:creationId xmlns:p14="http://schemas.microsoft.com/office/powerpoint/2010/main" val="535438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0" y="18780"/>
            <a:ext cx="906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Pohyb desek – vedle sebe</a:t>
            </a:r>
            <a:endParaRPr lang="cs-CZ" sz="4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27000" y="1132532"/>
            <a:ext cx="4673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cs-CZ" sz="2400" dirty="0" smtClean="0"/>
              <a:t> označujeme termínem </a:t>
            </a:r>
            <a:r>
              <a:rPr lang="cs-CZ" sz="2400" dirty="0" err="1" smtClean="0">
                <a:solidFill>
                  <a:srgbClr val="FFC000"/>
                </a:solidFill>
              </a:rPr>
              <a:t>transformní</a:t>
            </a:r>
            <a:r>
              <a:rPr lang="cs-CZ" sz="2400" dirty="0" smtClean="0">
                <a:solidFill>
                  <a:srgbClr val="FFC000"/>
                </a:solidFill>
              </a:rPr>
              <a:t> rozhraní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smtClean="0"/>
              <a:t>desky se o sebe třou – žádná se nepodsouvá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smtClean="0"/>
              <a:t>uvolňuje se obrovská energie v podobě zemětřesení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smtClean="0"/>
              <a:t>nejznámější je zlom San Andreas v Kalifornii v USA</a:t>
            </a:r>
            <a:endParaRPr lang="cs-CZ" sz="24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849777"/>
            <a:ext cx="4343400" cy="5999172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39700" y="495300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Mapa zlomu </a:t>
            </a:r>
            <a:r>
              <a:rPr lang="cs-CZ" sz="2400" dirty="0"/>
              <a:t>S</a:t>
            </a:r>
            <a:r>
              <a:rPr lang="cs-CZ" sz="2400" dirty="0" smtClean="0"/>
              <a:t>an Andreas – ukazující pohyb desek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455314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4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76867"/>
            <a:ext cx="8521700" cy="568113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39700" y="36066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Letecký snímek zlomu </a:t>
            </a:r>
            <a:r>
              <a:rPr lang="en-US" sz="2400" dirty="0" smtClean="0"/>
              <a:t>San Andreas</a:t>
            </a:r>
            <a:r>
              <a:rPr lang="cs-CZ" sz="2400" dirty="0" smtClean="0"/>
              <a:t>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47385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4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03200" y="609600"/>
            <a:ext cx="5562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zlom protíná San Francisco (přes 800 tis. obyvatel) a táhne se severně od Los Angeles (3mil. 800tis. obyv.) ve vzdálenosti 65 km.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/>
              <a:t>n</a:t>
            </a:r>
            <a:r>
              <a:rPr lang="cs-CZ" sz="2400" dirty="0" smtClean="0"/>
              <a:t>ejlépe pozorovaný zlom na světě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/>
              <a:t>d</a:t>
            </a:r>
            <a:r>
              <a:rPr lang="cs-CZ" sz="2400" dirty="0" smtClean="0"/>
              <a:t>o 20 let předpokládají další ničivé zemětřesení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8500"/>
            <a:ext cx="9144000" cy="21590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03200" y="3505200"/>
            <a:ext cx="840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Hořící San Francisco po zemětřesení v r. 1906 – přes 3 000 obětí, 80% města zničeno.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2878071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219" name="Picture 3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03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Digitální učební materiál je určen pro  seznámení, </a:t>
            </a:r>
            <a:r>
              <a:rPr lang="cs-CZ" dirty="0" smtClean="0"/>
              <a:t>rozšíření a upevňování  učiva o litosférických deskách.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Materiál rozvíjí, </a:t>
            </a:r>
            <a:r>
              <a:rPr lang="cs-CZ" dirty="0" smtClean="0"/>
              <a:t>podporuje, </a:t>
            </a:r>
            <a:r>
              <a:rPr lang="cs-CZ" dirty="0"/>
              <a:t>vysvětluje znalosti o </a:t>
            </a:r>
            <a:r>
              <a:rPr lang="cs-CZ" dirty="0" smtClean="0"/>
              <a:t>litosférických </a:t>
            </a:r>
            <a:r>
              <a:rPr lang="cs-CZ" dirty="0" err="1" smtClean="0"/>
              <a:t>deskáchi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Je určen pro předmět přírodopis 9. ročník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Tento materiál vznikl jako doplňující materiál k učebnici: Přírodopis 4 pro 9. ročník základní školy a nižší ročníky víceletých gymnázií, Bělehradská 47, 120 00 Praha 2: SPN, 1998, ISBN 80-7235-044-7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28600" y="1524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 smtClean="0"/>
              <a:t>A teď kompletně v minutě</a:t>
            </a:r>
            <a:r>
              <a:rPr lang="cs-CZ" sz="4800" dirty="0" smtClean="0">
                <a:sym typeface="Wingdings" pitchFamily="2" charset="2"/>
              </a:rPr>
              <a:t></a:t>
            </a:r>
            <a:endParaRPr lang="cs-CZ" sz="4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54100" y="4952998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hlinkClick r:id="rId3"/>
              </a:rPr>
              <a:t>http://</a:t>
            </a:r>
            <a:r>
              <a:rPr lang="cs-CZ" sz="2400" dirty="0" smtClean="0">
                <a:hlinkClick r:id="rId3"/>
              </a:rPr>
              <a:t>www.youtube.com/watch?v=ryrXAGY1dmE</a:t>
            </a:r>
            <a:endParaRPr lang="cs-CZ" sz="2400" dirty="0" smtClean="0"/>
          </a:p>
          <a:p>
            <a:r>
              <a:rPr lang="cs-CZ" sz="2400" dirty="0" smtClean="0"/>
              <a:t>čas 1:14 min, 480p, En.</a:t>
            </a:r>
            <a:endParaRPr lang="cs-CZ" sz="2400" dirty="0"/>
          </a:p>
        </p:txBody>
      </p:sp>
      <p:pic>
        <p:nvPicPr>
          <p:cNvPr id="7" name="Obrázek 6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75" y="1295400"/>
            <a:ext cx="603885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10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457200"/>
            <a:ext cx="8915400" cy="5257800"/>
          </a:xfrm>
        </p:spPr>
        <p:txBody>
          <a:bodyPr>
            <a:normAutofit/>
          </a:bodyPr>
          <a:lstStyle/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1100" dirty="0" err="1"/>
              <a:t>Pangea</a:t>
            </a:r>
            <a:r>
              <a:rPr lang="en-US" sz="1100" dirty="0"/>
              <a:t> animation 03.gif. In: </a:t>
            </a:r>
            <a:r>
              <a:rPr lang="en-US" sz="1100" i="1" dirty="0"/>
              <a:t>Wikipedia: the free encyclopedia</a:t>
            </a:r>
            <a:r>
              <a:rPr lang="en-US" sz="1100" dirty="0"/>
              <a:t> [online]. San Francisco (CA): Wikimedia Foundation, 2001-, 2011 [cit. 2013-01-18]. </a:t>
            </a:r>
            <a:r>
              <a:rPr lang="en-US" sz="1100" dirty="0" err="1"/>
              <a:t>Dostupné</a:t>
            </a:r>
            <a:r>
              <a:rPr lang="en-US" sz="1100" dirty="0"/>
              <a:t> z: </a:t>
            </a:r>
            <a:r>
              <a:rPr lang="en-US" sz="1100" dirty="0">
                <a:hlinkClick r:id="rId2"/>
              </a:rPr>
              <a:t>http://</a:t>
            </a:r>
            <a:r>
              <a:rPr lang="en-US" sz="1100" dirty="0" smtClean="0">
                <a:hlinkClick r:id="rId2"/>
              </a:rPr>
              <a:t>cs.wikipedia.org/wiki/Soubor:Pangea_animation_03.gif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 err="1"/>
              <a:t>Snider-Pellegrini</a:t>
            </a:r>
            <a:r>
              <a:rPr lang="cs-CZ" sz="1100" dirty="0"/>
              <a:t> </a:t>
            </a:r>
            <a:r>
              <a:rPr lang="cs-CZ" sz="1100" dirty="0" err="1"/>
              <a:t>Wegener</a:t>
            </a:r>
            <a:r>
              <a:rPr lang="cs-CZ" sz="1100" dirty="0"/>
              <a:t> </a:t>
            </a:r>
            <a:r>
              <a:rPr lang="cs-CZ" sz="1100" dirty="0" err="1"/>
              <a:t>fossil</a:t>
            </a:r>
            <a:r>
              <a:rPr lang="cs-CZ" sz="1100" dirty="0"/>
              <a:t> map.gif.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2006 [cit. 2013-01-18]. Dostupné z: </a:t>
            </a:r>
            <a:r>
              <a:rPr lang="cs-CZ" sz="1100" dirty="0">
                <a:hlinkClick r:id="rId3"/>
              </a:rPr>
              <a:t>http://</a:t>
            </a:r>
            <a:r>
              <a:rPr lang="cs-CZ" sz="1100" dirty="0" smtClean="0">
                <a:hlinkClick r:id="rId3"/>
              </a:rPr>
              <a:t>cs.wikipedia.org/wiki/Soubor:Snider-Pellegrini_Wegener_fossil_map.gif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/>
              <a:t>Plate </a:t>
            </a:r>
            <a:r>
              <a:rPr lang="cs-CZ" sz="1100" dirty="0" err="1"/>
              <a:t>tectonics</a:t>
            </a:r>
            <a:r>
              <a:rPr lang="cs-CZ" sz="1100" dirty="0"/>
              <a:t> map.gif.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2011 [cit. 2013-01-18]. Dostupné z: </a:t>
            </a:r>
            <a:r>
              <a:rPr lang="cs-CZ" sz="1100" dirty="0">
                <a:hlinkClick r:id="rId4"/>
              </a:rPr>
              <a:t>http://</a:t>
            </a:r>
            <a:r>
              <a:rPr lang="cs-CZ" sz="1100" dirty="0" smtClean="0">
                <a:hlinkClick r:id="rId4"/>
              </a:rPr>
              <a:t>cs.wikipedia.org/wiki/Soubor:Plate_tectonics_map.gif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 err="1"/>
              <a:t>Oceanic.Stripe.Magnetic.Anomalies.Scheme</a:t>
            </a:r>
            <a:r>
              <a:rPr lang="cs-CZ" sz="1100" dirty="0"/>
              <a:t> </a:t>
            </a:r>
            <a:r>
              <a:rPr lang="cs-CZ" sz="1100" dirty="0" err="1"/>
              <a:t>cs</a:t>
            </a:r>
            <a:r>
              <a:rPr lang="cs-CZ" sz="1100" dirty="0"/>
              <a:t> </a:t>
            </a:r>
            <a:r>
              <a:rPr lang="cs-CZ" sz="1100" dirty="0" err="1"/>
              <a:t>version</a:t>
            </a:r>
            <a:r>
              <a:rPr lang="cs-CZ" sz="1100" dirty="0"/>
              <a:t>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2012 [cit. 2013-01-18]. Dostupné z: </a:t>
            </a:r>
            <a:r>
              <a:rPr lang="cs-CZ" sz="1100" dirty="0">
                <a:hlinkClick r:id="rId5"/>
              </a:rPr>
              <a:t>http://</a:t>
            </a:r>
            <a:r>
              <a:rPr lang="cs-CZ" sz="1100" dirty="0" smtClean="0">
                <a:hlinkClick r:id="rId5"/>
              </a:rPr>
              <a:t>cs.wikipedia.org/wiki/Soubor:Oceanic.Stripe.Magnetic.Anomalies.Scheme_cs_version.svg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1100" dirty="0"/>
              <a:t>Earth seafloor crust age 1996.gif. In: </a:t>
            </a:r>
            <a:r>
              <a:rPr lang="en-US" sz="1100" i="1" dirty="0"/>
              <a:t>Wikipedia: the free encyclopedia</a:t>
            </a:r>
            <a:r>
              <a:rPr lang="en-US" sz="1100" dirty="0"/>
              <a:t> [online]. San Francisco (CA): Wikimedia Foundation, 2001-, 2005 [cit. 2013-01-18]. </a:t>
            </a:r>
            <a:r>
              <a:rPr lang="en-US" sz="1100" dirty="0" err="1"/>
              <a:t>Dostupné</a:t>
            </a:r>
            <a:r>
              <a:rPr lang="en-US" sz="1100" dirty="0"/>
              <a:t> z: </a:t>
            </a:r>
            <a:r>
              <a:rPr lang="en-US" sz="1100" dirty="0">
                <a:hlinkClick r:id="rId6"/>
              </a:rPr>
              <a:t>http://</a:t>
            </a:r>
            <a:r>
              <a:rPr lang="en-US" sz="1100" dirty="0" smtClean="0">
                <a:hlinkClick r:id="rId6"/>
              </a:rPr>
              <a:t>cs.wikipedia.org/wiki/Soubor:Earth_seafloor_crust_age_1996.gif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1100" dirty="0" smtClean="0"/>
              <a:t> </a:t>
            </a:r>
            <a:r>
              <a:rPr lang="cs-CZ" sz="1100" dirty="0" err="1"/>
              <a:t>Ridge</a:t>
            </a:r>
            <a:r>
              <a:rPr lang="cs-CZ" sz="1100" dirty="0"/>
              <a:t> render.jpg.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2005 [cit. 2013-01-18]. Dostupné z: </a:t>
            </a:r>
            <a:r>
              <a:rPr lang="cs-CZ" sz="1100" dirty="0">
                <a:hlinkClick r:id="rId7"/>
              </a:rPr>
              <a:t>http://</a:t>
            </a:r>
            <a:r>
              <a:rPr lang="cs-CZ" sz="1100" dirty="0" smtClean="0">
                <a:hlinkClick r:id="rId7"/>
              </a:rPr>
              <a:t>cs.wikipedia.org/wiki/Soubor:Ridge_render.jpg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 err="1"/>
              <a:t>Mid-ocean</a:t>
            </a:r>
            <a:r>
              <a:rPr lang="cs-CZ" sz="1100" dirty="0"/>
              <a:t> </a:t>
            </a:r>
            <a:r>
              <a:rPr lang="cs-CZ" sz="1100" dirty="0" err="1"/>
              <a:t>ridge</a:t>
            </a:r>
            <a:r>
              <a:rPr lang="cs-CZ" sz="1100" dirty="0"/>
              <a:t> topography.gif.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2011 [cit. 2013-01-18]. Dostupné z: </a:t>
            </a:r>
            <a:r>
              <a:rPr lang="cs-CZ" sz="1100" dirty="0">
                <a:hlinkClick r:id="rId8"/>
              </a:rPr>
              <a:t>http://</a:t>
            </a:r>
            <a:r>
              <a:rPr lang="cs-CZ" sz="1100" dirty="0" smtClean="0">
                <a:hlinkClick r:id="rId8"/>
              </a:rPr>
              <a:t>en.wikipedia.org/wiki/File:Mid-ocean_ridge_topography.gif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1100" dirty="0"/>
              <a:t>EAfrica.gif. In: </a:t>
            </a:r>
            <a:r>
              <a:rPr lang="en-US" sz="1100" i="1" dirty="0"/>
              <a:t>Wikipedia: the free encyclopedia</a:t>
            </a:r>
            <a:r>
              <a:rPr lang="en-US" sz="1100" dirty="0"/>
              <a:t> [online]. San Francisco (CA): Wikimedia Foundation, 2001-, 2009 [cit. 2013-01-18]. </a:t>
            </a:r>
            <a:r>
              <a:rPr lang="en-US" sz="1100" dirty="0" err="1"/>
              <a:t>Dostupné</a:t>
            </a:r>
            <a:r>
              <a:rPr lang="en-US" sz="1100" dirty="0"/>
              <a:t> z: </a:t>
            </a:r>
            <a:r>
              <a:rPr lang="en-US" sz="1100" dirty="0">
                <a:hlinkClick r:id="rId9"/>
              </a:rPr>
              <a:t>http://</a:t>
            </a:r>
            <a:r>
              <a:rPr lang="en-US" sz="1100" dirty="0" smtClean="0">
                <a:hlinkClick r:id="rId9"/>
              </a:rPr>
              <a:t>cs.wikipedia.org/wiki/Soubor:EAfrica.gif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1100" dirty="0" smtClean="0"/>
              <a:t> </a:t>
            </a:r>
            <a:r>
              <a:rPr lang="cs-CZ" sz="1100" dirty="0"/>
              <a:t>JuandeFucasubduction.jpg.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2007 [cit. 2013-01-19]. Dostupné z: </a:t>
            </a:r>
            <a:r>
              <a:rPr lang="cs-CZ" sz="1100" dirty="0">
                <a:hlinkClick r:id="rId10"/>
              </a:rPr>
              <a:t>http://</a:t>
            </a:r>
            <a:r>
              <a:rPr lang="cs-CZ" sz="1100" dirty="0" smtClean="0">
                <a:hlinkClick r:id="rId10"/>
              </a:rPr>
              <a:t>cs.wikipedia.org/wiki/Soubor:JuandeFucasubduction.jpg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 err="1"/>
              <a:t>Subduktion</a:t>
            </a:r>
            <a:r>
              <a:rPr lang="cs-CZ" sz="1100" dirty="0"/>
              <a:t> int.JPG.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2007 [cit. 2013-01-19]. Dostupné z: </a:t>
            </a:r>
            <a:r>
              <a:rPr lang="cs-CZ" sz="1100" dirty="0">
                <a:hlinkClick r:id="rId11"/>
              </a:rPr>
              <a:t>http://</a:t>
            </a:r>
            <a:r>
              <a:rPr lang="cs-CZ" sz="1100" dirty="0" smtClean="0">
                <a:hlinkClick r:id="rId11"/>
              </a:rPr>
              <a:t>cs.wikipedia.org/wiki/Soubor:Subduktion_int.JPG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/>
              <a:t>  </a:t>
            </a:r>
            <a:r>
              <a:rPr lang="cs-CZ" sz="1100" dirty="0" err="1"/>
              <a:t>Oceanic-oceanic</a:t>
            </a:r>
            <a:r>
              <a:rPr lang="cs-CZ" sz="1100" dirty="0"/>
              <a:t> </a:t>
            </a:r>
            <a:r>
              <a:rPr lang="cs-CZ" sz="1100" dirty="0" err="1"/>
              <a:t>convergence</a:t>
            </a:r>
            <a:r>
              <a:rPr lang="cs-CZ" sz="1100" dirty="0"/>
              <a:t> Fig21oceanocean i18.gif.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2006 [cit. 2013-01-19]. Dostupné z: </a:t>
            </a:r>
            <a:r>
              <a:rPr lang="cs-CZ" sz="1100" dirty="0">
                <a:hlinkClick r:id="rId12"/>
              </a:rPr>
              <a:t>http://</a:t>
            </a:r>
            <a:r>
              <a:rPr lang="cs-CZ" sz="1100" dirty="0" smtClean="0">
                <a:hlinkClick r:id="rId12"/>
              </a:rPr>
              <a:t>it.wikipedia.org/wiki/File:Oceanic-oceanic_convergence_Fig21oceanocean_i18.gif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 smtClean="0"/>
              <a:t> </a:t>
            </a:r>
            <a:r>
              <a:rPr lang="en-US" sz="1100" dirty="0"/>
              <a:t>North-Pacific-air-routes.png. In: </a:t>
            </a:r>
            <a:r>
              <a:rPr lang="en-US" sz="1100" i="1" dirty="0"/>
              <a:t>Wikipedia: the free encyclopedia</a:t>
            </a:r>
            <a:r>
              <a:rPr lang="en-US" sz="1100" dirty="0"/>
              <a:t> [online]. San Francisco (CA): Wikimedia Foundation, 2001-, 2006 [cit. 2013-01-19]. </a:t>
            </a:r>
            <a:r>
              <a:rPr lang="en-US" sz="1100" dirty="0" err="1"/>
              <a:t>Dostupné</a:t>
            </a:r>
            <a:r>
              <a:rPr lang="en-US" sz="1100" dirty="0"/>
              <a:t> z: </a:t>
            </a:r>
            <a:r>
              <a:rPr lang="en-US" sz="1100" dirty="0">
                <a:hlinkClick r:id="rId13"/>
              </a:rPr>
              <a:t>http://</a:t>
            </a:r>
            <a:r>
              <a:rPr lang="en-US" sz="1100" dirty="0" smtClean="0">
                <a:hlinkClick r:id="rId13"/>
              </a:rPr>
              <a:t>en.wikipedia.org/wiki/File:North-Pacific-air-routes.png</a:t>
            </a:r>
            <a:endParaRPr lang="cs-CZ" sz="1100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cs-CZ" sz="1100" dirty="0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2700"/>
            <a:ext cx="7010400" cy="527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500" b="1" dirty="0"/>
              <a:t>Z</a:t>
            </a:r>
            <a:r>
              <a:rPr lang="cs-CZ" sz="2500" b="1" dirty="0" smtClean="0"/>
              <a:t>droje</a:t>
            </a:r>
            <a:r>
              <a:rPr lang="cs-CZ" sz="2500" b="1" dirty="0"/>
              <a:t>:</a:t>
            </a:r>
          </a:p>
        </p:txBody>
      </p:sp>
      <p:pic>
        <p:nvPicPr>
          <p:cNvPr id="11268" name="Picture 7" descr="OPVK_hor_zakladni_logolink_RGB_cz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457200"/>
            <a:ext cx="8915400" cy="5257800"/>
          </a:xfrm>
        </p:spPr>
        <p:txBody>
          <a:bodyPr>
            <a:normAutofit/>
          </a:bodyPr>
          <a:lstStyle/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/>
              <a:t>Pacifický ohnivý kruh.png.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2008 [cit. 2013-01-19]. Dostupné z: </a:t>
            </a:r>
            <a:r>
              <a:rPr lang="cs-CZ" sz="1100" dirty="0">
                <a:hlinkClick r:id="rId2"/>
              </a:rPr>
              <a:t>http://</a:t>
            </a:r>
            <a:r>
              <a:rPr lang="cs-CZ" sz="1100" dirty="0" smtClean="0">
                <a:hlinkClick r:id="rId2"/>
              </a:rPr>
              <a:t>cs.wikipedia.org/wiki/Soubor:Pacifick%C3%BD_ohniv%C3%BD_kruh.png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/>
              <a:t> </a:t>
            </a:r>
            <a:r>
              <a:rPr lang="cs-CZ" sz="1100" dirty="0" err="1"/>
              <a:t>Himalaya</a:t>
            </a:r>
            <a:r>
              <a:rPr lang="cs-CZ" sz="1100" dirty="0"/>
              <a:t> 85.30820E 32.11063N.jpg.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2005 [cit. 2013-01-20]. Dostupné z: </a:t>
            </a:r>
            <a:r>
              <a:rPr lang="cs-CZ" sz="1100" dirty="0">
                <a:hlinkClick r:id="rId3"/>
              </a:rPr>
              <a:t>http://</a:t>
            </a:r>
            <a:r>
              <a:rPr lang="cs-CZ" sz="1100" dirty="0" smtClean="0">
                <a:hlinkClick r:id="rId3"/>
              </a:rPr>
              <a:t>cs.wikipedia.org/wiki/Soubor:Himalaya_85.30820E_32.11063N.jpg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/>
              <a:t>Himalaya-formation.gif.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2007 [cit. 2013-01-20]. Dostupné z: </a:t>
            </a:r>
            <a:r>
              <a:rPr lang="cs-CZ" sz="1100" dirty="0">
                <a:hlinkClick r:id="rId4"/>
              </a:rPr>
              <a:t>http://</a:t>
            </a:r>
            <a:r>
              <a:rPr lang="cs-CZ" sz="1100" dirty="0" smtClean="0">
                <a:hlinkClick r:id="rId4"/>
              </a:rPr>
              <a:t>cs.wikipedia.org/wiki/Soubor:Himalaya-formation.gif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/>
              <a:t>Kluft-photo-Carrizo-Plain-Nov-2007-Img 0327.jpg.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2007 [cit. 2013-01-20]. Dostupné z: </a:t>
            </a:r>
            <a:r>
              <a:rPr lang="cs-CZ" sz="1100" dirty="0">
                <a:hlinkClick r:id="rId5"/>
              </a:rPr>
              <a:t>http://</a:t>
            </a:r>
            <a:r>
              <a:rPr lang="cs-CZ" sz="1100" dirty="0" smtClean="0">
                <a:hlinkClick r:id="rId5"/>
              </a:rPr>
              <a:t>en.wikipedia.org/wiki/File:Kluft-photo-Carrizo-Plain-Nov-2007-Img_0327.jpg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/>
              <a:t>Sanandreas.jpg.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2006 [cit. 2013-01-20]. Dostupné z: </a:t>
            </a:r>
            <a:r>
              <a:rPr lang="cs-CZ" sz="1100" dirty="0">
                <a:hlinkClick r:id="rId6"/>
              </a:rPr>
              <a:t>http://</a:t>
            </a:r>
            <a:r>
              <a:rPr lang="cs-CZ" sz="1100" dirty="0" smtClean="0">
                <a:hlinkClick r:id="rId6"/>
              </a:rPr>
              <a:t>en.wikipedia.org/wiki/File:Sanandreas.jpg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1100" dirty="0"/>
              <a:t>San </a:t>
            </a:r>
            <a:r>
              <a:rPr lang="en-US" sz="1100" dirty="0" err="1"/>
              <a:t>francisco</a:t>
            </a:r>
            <a:r>
              <a:rPr lang="en-US" sz="1100" dirty="0"/>
              <a:t> fire 1906.jpg. In: </a:t>
            </a:r>
            <a:r>
              <a:rPr lang="en-US" sz="1100" i="1" dirty="0"/>
              <a:t>Wikipedia: the free encyclopedia</a:t>
            </a:r>
            <a:r>
              <a:rPr lang="en-US" sz="1100" dirty="0"/>
              <a:t> [online]. San Francisco (CA): Wikimedia Foundation, 2001-, 2005 [cit. 2013-01-20]. </a:t>
            </a:r>
            <a:r>
              <a:rPr lang="en-US" sz="1100" dirty="0" err="1"/>
              <a:t>Dostupné</a:t>
            </a:r>
            <a:r>
              <a:rPr lang="en-US" sz="1100" dirty="0"/>
              <a:t> z: </a:t>
            </a:r>
            <a:r>
              <a:rPr lang="en-US" sz="1100" dirty="0">
                <a:hlinkClick r:id="rId7"/>
              </a:rPr>
              <a:t>http://</a:t>
            </a:r>
            <a:r>
              <a:rPr lang="en-US" sz="1100" dirty="0" smtClean="0">
                <a:hlinkClick r:id="rId7"/>
              </a:rPr>
              <a:t>en.wikipedia.org/wiki/File:San_francisco_fire_1906.jpg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pl-PL" sz="1100" i="1" dirty="0"/>
              <a:t>Plate tectonics</a:t>
            </a:r>
            <a:r>
              <a:rPr lang="pl-PL" sz="1100" dirty="0"/>
              <a:t>. 2010. Dostupné z: </a:t>
            </a:r>
            <a:r>
              <a:rPr lang="pl-PL" sz="1100" dirty="0">
                <a:hlinkClick r:id="rId8"/>
              </a:rPr>
              <a:t>http://</a:t>
            </a:r>
            <a:r>
              <a:rPr lang="pl-PL" sz="1100" dirty="0" smtClean="0">
                <a:hlinkClick r:id="rId8"/>
              </a:rPr>
              <a:t>www.youtube.com/watch?v=ryrXAGY1dmE</a:t>
            </a:r>
            <a:endParaRPr lang="pl-PL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cs-CZ" sz="1100" dirty="0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2700"/>
            <a:ext cx="7010400" cy="527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500" b="1" dirty="0"/>
              <a:t>Z</a:t>
            </a:r>
            <a:r>
              <a:rPr lang="cs-CZ" sz="2500" b="1" dirty="0" smtClean="0"/>
              <a:t>droje</a:t>
            </a:r>
            <a:r>
              <a:rPr lang="cs-CZ" sz="2500" b="1" dirty="0"/>
              <a:t>:</a:t>
            </a:r>
          </a:p>
        </p:txBody>
      </p:sp>
      <p:pic>
        <p:nvPicPr>
          <p:cNvPr id="11268" name="Picture 7" descr="OPVK_hor_zakladni_logolink_RGB_cz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9147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228600"/>
            <a:ext cx="8610600" cy="8366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800" b="1" dirty="0" smtClean="0"/>
              <a:t>Pohyb litosférických desek:</a:t>
            </a:r>
            <a:endParaRPr lang="cs-CZ" sz="4800" b="1" dirty="0"/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04800" y="990600"/>
            <a:ext cx="83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Vývojem a pohyby litosférických desek se zabývá komplexní vědecká teorie - </a:t>
            </a:r>
            <a:r>
              <a:rPr lang="cs-CZ" sz="2400" dirty="0" smtClean="0">
                <a:solidFill>
                  <a:srgbClr val="FFC000"/>
                </a:solidFill>
              </a:rPr>
              <a:t>Desková tektonika</a:t>
            </a:r>
          </a:p>
          <a:p>
            <a:endParaRPr lang="cs-CZ" sz="2400" dirty="0" smtClean="0">
              <a:solidFill>
                <a:srgbClr val="FFC000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předpokládá, že litosféru tvoří několik desek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jejich pohyb je způsoben výstupem teplejšího materiálu  v plášti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124" y="3298924"/>
            <a:ext cx="4254376" cy="340350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04800" y="3733800"/>
            <a:ext cx="426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Rozpad Pangey na dnešní kontinenty. </a:t>
            </a:r>
            <a:r>
              <a:rPr lang="cs-CZ" sz="2400" dirty="0" smtClean="0">
                <a:solidFill>
                  <a:srgbClr val="FFC000"/>
                </a:solidFill>
              </a:rPr>
              <a:t>Pangea</a:t>
            </a:r>
            <a:r>
              <a:rPr lang="cs-CZ" sz="2400" dirty="0" smtClean="0"/>
              <a:t> byl poslední velký </a:t>
            </a:r>
            <a:r>
              <a:rPr lang="cs-CZ" sz="2400" dirty="0" err="1" smtClean="0"/>
              <a:t>superkontinent</a:t>
            </a:r>
            <a:r>
              <a:rPr lang="cs-CZ" sz="2400" dirty="0"/>
              <a:t> </a:t>
            </a:r>
            <a:r>
              <a:rPr lang="cs-CZ" sz="2400" dirty="0" smtClean="0"/>
              <a:t>na konci prvohor – asi před 200 mil. lety</a:t>
            </a:r>
            <a:endParaRPr lang="cs-CZ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228600"/>
            <a:ext cx="8610600" cy="8366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800" b="1" dirty="0" smtClean="0"/>
              <a:t>Důkazy pohybu desek:</a:t>
            </a:r>
            <a:endParaRPr lang="cs-CZ" sz="4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215901" y="9906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FFC000"/>
                </a:solidFill>
              </a:rPr>
              <a:t>příbuzné fosilie </a:t>
            </a:r>
            <a:r>
              <a:rPr lang="cs-CZ" sz="2400" dirty="0" smtClean="0"/>
              <a:t>na jižních kontinentech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FFC000"/>
                </a:solidFill>
              </a:rPr>
              <a:t>tvarová podobnost</a:t>
            </a:r>
            <a:endParaRPr lang="cs-CZ" sz="2400" dirty="0">
              <a:solidFill>
                <a:srgbClr val="FFC0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1" y="2002199"/>
            <a:ext cx="6324600" cy="485580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52400" y="2014899"/>
            <a:ext cx="251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Fosilie dokazující pohyb kontinentů – </a:t>
            </a:r>
            <a:r>
              <a:rPr lang="cs-CZ" sz="2400" dirty="0" smtClean="0">
                <a:solidFill>
                  <a:srgbClr val="FFC000"/>
                </a:solidFill>
              </a:rPr>
              <a:t>kontinentální drift</a:t>
            </a:r>
            <a:endParaRPr lang="cs-CZ" sz="2400" dirty="0">
              <a:solidFill>
                <a:srgbClr val="FFC000"/>
              </a:solidFill>
            </a:endParaRPr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599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2176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1" y="76200"/>
            <a:ext cx="8610600" cy="8366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800" b="1" dirty="0" smtClean="0"/>
              <a:t>Důkazy pohybu desek:</a:t>
            </a:r>
            <a:endParaRPr lang="cs-CZ" sz="4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203201" y="914400"/>
            <a:ext cx="830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FFC000"/>
                </a:solidFill>
              </a:rPr>
              <a:t>geologická stavba </a:t>
            </a:r>
            <a:r>
              <a:rPr lang="cs-CZ" sz="2400" dirty="0" smtClean="0"/>
              <a:t>protilehlých kontinentů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FFC000"/>
                </a:solidFill>
              </a:rPr>
              <a:t>měřitelný pohyb </a:t>
            </a:r>
            <a:r>
              <a:rPr lang="cs-CZ" sz="2400" dirty="0" smtClean="0"/>
              <a:t>– několik centimetrů za rok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err="1" smtClean="0">
                <a:solidFill>
                  <a:srgbClr val="FFC000"/>
                </a:solidFill>
              </a:rPr>
              <a:t>paleomagnetismus</a:t>
            </a:r>
            <a:r>
              <a:rPr lang="cs-CZ" sz="2400" dirty="0" smtClean="0"/>
              <a:t> – zkoumá změny a pohyby magnetického pole Země na horninách – v nich jsou zmagnetizované částice z dob vzniku dané horniny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123" y="2853392"/>
            <a:ext cx="5594877" cy="397920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03201" y="3124200"/>
            <a:ext cx="29971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Vznik magnetických anomálií na oceánském dně. Pruhování vzniká změnou polarity magnetických pólů Země.</a:t>
            </a:r>
            <a:endParaRPr lang="cs-CZ" sz="2400" dirty="0"/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599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57334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599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6124"/>
            <a:ext cx="9144000" cy="494575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62000" y="381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 smtClean="0"/>
              <a:t>Mapa tektonické aktivity 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2860362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599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28600" y="1524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Pohyby desek – od sebe</a:t>
            </a:r>
            <a:endParaRPr lang="cs-CZ" sz="48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76199" y="983397"/>
            <a:ext cx="89566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>
                <a:solidFill>
                  <a:srgbClr val="FFC000"/>
                </a:solidFill>
              </a:rPr>
              <a:t>Středooceánské</a:t>
            </a:r>
            <a:r>
              <a:rPr lang="cs-CZ" sz="2400" dirty="0" smtClean="0">
                <a:solidFill>
                  <a:srgbClr val="FFC000"/>
                </a:solidFill>
              </a:rPr>
              <a:t> hřbety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vzniká zde nová oceánská zemská kůra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magma odtlačuje desky od sebe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na hřbetech je kůra nejmladší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zvedají se až 3 km nad okolí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středem probíhá oceánský rift – údolí, sníženina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5" y="3276600"/>
            <a:ext cx="4232275" cy="216450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835" y="3276600"/>
            <a:ext cx="3399365" cy="254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025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599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57671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657600" y="5657671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Stáří oceánské kůry.</a:t>
            </a:r>
            <a:r>
              <a:rPr lang="cs-CZ" sz="2400" dirty="0"/>
              <a:t> </a:t>
            </a:r>
            <a:r>
              <a:rPr lang="cs-CZ" sz="2400" dirty="0" smtClean="0"/>
              <a:t>– červená -nejmladší </a:t>
            </a:r>
            <a:r>
              <a:rPr lang="cs-CZ" sz="2400" dirty="0"/>
              <a:t>kůra (cca 2 mil. let)</a:t>
            </a:r>
            <a:r>
              <a:rPr lang="cs-CZ" sz="2400" dirty="0"/>
              <a:t> </a:t>
            </a:r>
            <a:r>
              <a:rPr lang="cs-CZ" sz="2400" dirty="0" smtClean="0"/>
              <a:t>– modrá - nejstarší </a:t>
            </a:r>
            <a:r>
              <a:rPr lang="cs-CZ" sz="2400" dirty="0"/>
              <a:t>kůra (cca 200 mil. let)</a:t>
            </a:r>
          </a:p>
        </p:txBody>
      </p:sp>
    </p:spTree>
    <p:extLst>
      <p:ext uri="{BB962C8B-B14F-4D97-AF65-F5344CB8AC3E}">
        <p14:creationId xmlns:p14="http://schemas.microsoft.com/office/powerpoint/2010/main" val="1887993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52400" y="228600"/>
            <a:ext cx="762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Kontinentální rift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smtClean="0"/>
              <a:t>desky se od sebe vzdalují na pevnině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vznikají seizmicky i vulkanicky aktivní údolí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smtClean="0"/>
              <a:t>nejznámější je Východoafrický rift – zárodek budoucího oceánu</a:t>
            </a:r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624" y="2167593"/>
            <a:ext cx="5544276" cy="466500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52400" y="33528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Schematická mapa Východoafrického riftu</a:t>
            </a:r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599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00794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Živly">
  <a:themeElements>
    <a:clrScheme name="Živl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Živl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3110</TotalTime>
  <Words>1328</Words>
  <Application>Microsoft Office PowerPoint</Application>
  <PresentationFormat>Předvádění na obrazovce (4:3)</PresentationFormat>
  <Paragraphs>109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22</vt:i4>
      </vt:variant>
    </vt:vector>
  </HeadingPairs>
  <TitlesOfParts>
    <vt:vector size="24" baseType="lpstr">
      <vt:lpstr>Výchozí návrh</vt:lpstr>
      <vt:lpstr>Živly</vt:lpstr>
      <vt:lpstr>LITOSFÉRICKÉ DESKY II.</vt:lpstr>
      <vt:lpstr>Anotace:</vt:lpstr>
      <vt:lpstr>Pohyb litosférických desek:</vt:lpstr>
      <vt:lpstr>Důkazy pohybu desek:</vt:lpstr>
      <vt:lpstr>Důkazy pohybu desek: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Zdroje:</vt:lpstr>
      <vt:lpstr>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opel</dc:creator>
  <cp:lastModifiedBy>opel</cp:lastModifiedBy>
  <cp:revision>91</cp:revision>
  <cp:lastPrinted>1601-01-01T00:00:00Z</cp:lastPrinted>
  <dcterms:created xsi:type="dcterms:W3CDTF">1601-01-01T00:00:00Z</dcterms:created>
  <dcterms:modified xsi:type="dcterms:W3CDTF">2013-01-20T12:17:00Z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