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1" r:id="rId6"/>
    <p:sldId id="275" r:id="rId7"/>
    <p:sldId id="276" r:id="rId8"/>
    <p:sldId id="260" r:id="rId9"/>
    <p:sldId id="262" r:id="rId10"/>
    <p:sldId id="263" r:id="rId11"/>
    <p:sldId id="264" r:id="rId12"/>
    <p:sldId id="273" r:id="rId13"/>
    <p:sldId id="274" r:id="rId14"/>
    <p:sldId id="265" r:id="rId15"/>
    <p:sldId id="266" r:id="rId16"/>
    <p:sldId id="268" r:id="rId17"/>
    <p:sldId id="267" r:id="rId18"/>
    <p:sldId id="277" r:id="rId19"/>
    <p:sldId id="270" r:id="rId20"/>
    <p:sldId id="271" r:id="rId21"/>
    <p:sldId id="272" r:id="rId22"/>
    <p:sldId id="278" r:id="rId23"/>
    <p:sldId id="258" r:id="rId24"/>
    <p:sldId id="269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2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3yCgGPSms8w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so5pix18jM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PuuPuaiLapilli_large.jpg" TargetMode="External"/><Relationship Id="rId13" Type="http://schemas.openxmlformats.org/officeDocument/2006/relationships/hyperlink" Target="http://cs.wikipedia.org/wiki/Soubor:Puu_Oo_-_boulder_Royal_Gardens_1983.jpg" TargetMode="External"/><Relationship Id="rId3" Type="http://schemas.openxmlformats.org/officeDocument/2006/relationships/hyperlink" Target="http://sk.wikipedia.org/wiki/S%C3%BAbor:Volcano_scheme.svg" TargetMode="External"/><Relationship Id="rId7" Type="http://schemas.openxmlformats.org/officeDocument/2006/relationships/hyperlink" Target="http://cs.wikipedia.org/wiki/Soubor:EtnaAvi%C3%B3.JPG" TargetMode="External"/><Relationship Id="rId12" Type="http://schemas.openxmlformats.org/officeDocument/2006/relationships/hyperlink" Target="http://commons.wikimedia.org/wiki/File:Aa_large.jpg" TargetMode="External"/><Relationship Id="rId2" Type="http://schemas.openxmlformats.org/officeDocument/2006/relationships/hyperlink" Target="http://cs.wikipedia.org/wiki/Soubor:Tectonic_plate_boundaries_clean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Mauna_Kea_from_Mauna_Loa_Observatory,_Hawaii_-_20100913.jpg" TargetMode="External"/><Relationship Id="rId11" Type="http://schemas.openxmlformats.org/officeDocument/2006/relationships/hyperlink" Target="http://cs.wikipedia.org/wiki/Soubor:Kalapana_house_destroyed_by_lava.jpg" TargetMode="External"/><Relationship Id="rId5" Type="http://schemas.openxmlformats.org/officeDocument/2006/relationships/hyperlink" Target="http://cs.wikipedia.org/wiki/Soubor:MSH80_st_helens_from_johnston_ridge_09-10-80.jpg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://en.wikipedia.org/wiki/File:Islande_volcan_Hekla.jp" TargetMode="External"/><Relationship Id="rId4" Type="http://schemas.openxmlformats.org/officeDocument/2006/relationships/hyperlink" Target="http://cs.wikipedia.org/wiki/Soubor:Sthelens1.jpg" TargetMode="External"/><Relationship Id="rId9" Type="http://schemas.openxmlformats.org/officeDocument/2006/relationships/hyperlink" Target="http://en.wikipedia.org/wiki/File:Eyjafjallajokull-April-17.JPG" TargetMode="External"/><Relationship Id="rId14" Type="http://schemas.openxmlformats.org/officeDocument/2006/relationships/hyperlink" Target="http://cs.wikipedia.org/wiki/Soubor:Pyroclastic_flows_at_Mayon_Volcano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Hawaii_hotspot_cross-sectional_diagram.jpg" TargetMode="External"/><Relationship Id="rId13" Type="http://schemas.openxmlformats.org/officeDocument/2006/relationships/hyperlink" Target="http://www.youtube.com/watch?v=so5pix18jM0" TargetMode="External"/><Relationship Id="rId3" Type="http://schemas.openxmlformats.org/officeDocument/2006/relationships/hyperlink" Target="http://en.wikipedia.org/wiki/File:Fourpeaked-fumaroles-cyrus-read1.JPG" TargetMode="External"/><Relationship Id="rId7" Type="http://schemas.openxmlformats.org/officeDocument/2006/relationships/hyperlink" Target="http://cs.wikipedia.org/wiki/Soubor:FujiSunriseKawaguchiko2025WP.jpg" TargetMode="External"/><Relationship Id="rId12" Type="http://schemas.openxmlformats.org/officeDocument/2006/relationships/hyperlink" Target="http://www.youtube.com/watch?v=3yCgGPSms8w" TargetMode="External"/><Relationship Id="rId2" Type="http://schemas.openxmlformats.org/officeDocument/2006/relationships/hyperlink" Target="http://en.wikipedia.org/wiki/File:VolcanicBombMojaveDesert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DSCN3789a.JPG" TargetMode="External"/><Relationship Id="rId11" Type="http://schemas.openxmlformats.org/officeDocument/2006/relationships/hyperlink" Target="http://en.wikipedia.org/wiki/File:Hawaje-NoRedLine.jpg" TargetMode="External"/><Relationship Id="rId5" Type="http://schemas.openxmlformats.org/officeDocument/2006/relationships/hyperlink" Target="http://cs.wikipedia.org/wiki/Soubor:Strokkur,_Iceland.jpg" TargetMode="External"/><Relationship Id="rId10" Type="http://schemas.openxmlformats.org/officeDocument/2006/relationships/hyperlink" Target="http://cs.wikipedia.org/wiki/Soubor:Hotspots.jp" TargetMode="External"/><Relationship Id="rId4" Type="http://schemas.openxmlformats.org/officeDocument/2006/relationships/hyperlink" Target="http://cs.wikipedia.org/wiki/Soubor:Islande_source_Deildartunguhver.jpg" TargetMode="External"/><Relationship Id="rId9" Type="http://schemas.openxmlformats.org/officeDocument/2006/relationships/hyperlink" Target="http://cs.wikipedia.org/wiki/Soubor:Velky_a_Maly_Roudny02.JP" TargetMode="External"/><Relationship Id="rId1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SOPEČNÁ ČINNOST</a:t>
            </a:r>
            <a:endParaRPr lang="cs-CZ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/>
              <a:t>Autor: Mgr. Jiří Sukaný</a:t>
            </a:r>
          </a:p>
          <a:p>
            <a:pPr algn="ctr" eaLnBrk="1" hangingPunct="1"/>
            <a:endParaRPr lang="cs-CZ"/>
          </a:p>
          <a:p>
            <a:pPr algn="ctr" eaLnBrk="1" hangingPunct="1"/>
            <a:r>
              <a:rPr lang="cs-CZ"/>
              <a:t>Škola: Základní škola Velehrad, okres Uherské Hradiště, příspěvková organizace (Základní škola Velehrad, Salašská 300, Velehrad 687 06)</a:t>
            </a: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6200" y="1397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3</a:t>
            </a:r>
            <a:r>
              <a:rPr lang="cs-CZ" sz="2400" dirty="0" smtClean="0"/>
              <a:t>) </a:t>
            </a:r>
            <a:r>
              <a:rPr lang="cs-CZ" sz="2400" dirty="0" err="1" smtClean="0">
                <a:solidFill>
                  <a:srgbClr val="FFC000"/>
                </a:solidFill>
              </a:rPr>
              <a:t>Startovulkány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smtClean="0"/>
              <a:t>– smíšeného typu – většina sopek – mají vrstevnatou strukturu – střídá se vrstva nezpevněného materiálu (</a:t>
            </a:r>
            <a:r>
              <a:rPr lang="cs-CZ" sz="2400" dirty="0" err="1" smtClean="0"/>
              <a:t>pyroklastika</a:t>
            </a:r>
            <a:r>
              <a:rPr lang="cs-CZ" sz="2400" dirty="0" smtClean="0"/>
              <a:t>) – popel a prach s vrstvami lávy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51" y="1752600"/>
            <a:ext cx="6801865" cy="5105400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6200" y="1752600"/>
            <a:ext cx="220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Etna – Sicílie -</a:t>
            </a:r>
          </a:p>
          <a:p>
            <a:r>
              <a:rPr lang="cs-CZ" sz="2400" dirty="0" smtClean="0"/>
              <a:t>druhá nejvyšší činná sopka v Evropě. Nejvyšší – </a:t>
            </a:r>
            <a:r>
              <a:rPr lang="cs-CZ" sz="2400" dirty="0" err="1" smtClean="0"/>
              <a:t>Pico</a:t>
            </a:r>
            <a:r>
              <a:rPr lang="cs-CZ" sz="2400" dirty="0" smtClean="0"/>
              <a:t> de </a:t>
            </a:r>
            <a:r>
              <a:rPr lang="cs-CZ" sz="2400" dirty="0" err="1" smtClean="0"/>
              <a:t>Teide</a:t>
            </a:r>
            <a:r>
              <a:rPr lang="cs-CZ" sz="2400" dirty="0" smtClean="0"/>
              <a:t> - </a:t>
            </a:r>
            <a:r>
              <a:rPr lang="cs-CZ" sz="2400" dirty="0" err="1" smtClean="0"/>
              <a:t>Tenerife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325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6200" y="1397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Nejznámější sopky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52400" y="779175"/>
            <a:ext cx="4305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Etna – Sicílie</a:t>
            </a:r>
          </a:p>
          <a:p>
            <a:r>
              <a:rPr lang="cs-CZ" sz="2400" dirty="0" smtClean="0"/>
              <a:t>Vesuv – Apeninský poloostrov</a:t>
            </a:r>
          </a:p>
          <a:p>
            <a:r>
              <a:rPr lang="cs-CZ" sz="2400" dirty="0" err="1" smtClean="0"/>
              <a:t>Stromboli</a:t>
            </a:r>
            <a:r>
              <a:rPr lang="cs-CZ" sz="2400" dirty="0" smtClean="0"/>
              <a:t> – Liparské ostrovy</a:t>
            </a:r>
          </a:p>
          <a:p>
            <a:r>
              <a:rPr lang="cs-CZ" sz="2400" dirty="0" err="1" smtClean="0"/>
              <a:t>Santorini</a:t>
            </a:r>
            <a:r>
              <a:rPr lang="cs-CZ" sz="2400" dirty="0" smtClean="0"/>
              <a:t> (</a:t>
            </a:r>
            <a:r>
              <a:rPr lang="cs-CZ" sz="2400" dirty="0" err="1" smtClean="0"/>
              <a:t>Thira</a:t>
            </a:r>
            <a:r>
              <a:rPr lang="cs-CZ" sz="2400" dirty="0" smtClean="0"/>
              <a:t>) – Kyklady</a:t>
            </a:r>
          </a:p>
          <a:p>
            <a:r>
              <a:rPr lang="cs-CZ" sz="2400" dirty="0" smtClean="0"/>
              <a:t>Hekla – Island</a:t>
            </a:r>
          </a:p>
          <a:p>
            <a:r>
              <a:rPr lang="cs-CZ" sz="2400" dirty="0" err="1" smtClean="0"/>
              <a:t>Pico</a:t>
            </a:r>
            <a:r>
              <a:rPr lang="cs-CZ" sz="2400" dirty="0" smtClean="0"/>
              <a:t> de </a:t>
            </a:r>
            <a:r>
              <a:rPr lang="cs-CZ" sz="2400" dirty="0" err="1" smtClean="0"/>
              <a:t>Teide</a:t>
            </a:r>
            <a:r>
              <a:rPr lang="cs-CZ" sz="2400" dirty="0" smtClean="0"/>
              <a:t> – </a:t>
            </a:r>
            <a:r>
              <a:rPr lang="cs-CZ" sz="2400" dirty="0" err="1" smtClean="0"/>
              <a:t>Tenerife</a:t>
            </a:r>
            <a:endParaRPr lang="cs-CZ" sz="2400" dirty="0" smtClean="0"/>
          </a:p>
          <a:p>
            <a:r>
              <a:rPr lang="cs-CZ" sz="2400" dirty="0" smtClean="0"/>
              <a:t>Kamerunská hora – Kamerun</a:t>
            </a:r>
          </a:p>
          <a:p>
            <a:r>
              <a:rPr lang="cs-CZ" sz="2400" dirty="0" err="1" smtClean="0"/>
              <a:t>Krakatoa</a:t>
            </a:r>
            <a:r>
              <a:rPr lang="cs-CZ" sz="2400" dirty="0" smtClean="0"/>
              <a:t> – </a:t>
            </a:r>
            <a:r>
              <a:rPr lang="cs-CZ" sz="2400" dirty="0" err="1" smtClean="0"/>
              <a:t>Sundská</a:t>
            </a:r>
            <a:r>
              <a:rPr lang="cs-CZ" sz="2400" dirty="0" smtClean="0"/>
              <a:t> úžina</a:t>
            </a:r>
          </a:p>
          <a:p>
            <a:r>
              <a:rPr lang="cs-CZ" sz="2400" dirty="0" err="1" smtClean="0"/>
              <a:t>Fudži</a:t>
            </a:r>
            <a:r>
              <a:rPr lang="cs-CZ" sz="2400" dirty="0" smtClean="0"/>
              <a:t> (Fudžisan) – Japonsko</a:t>
            </a:r>
          </a:p>
          <a:p>
            <a:r>
              <a:rPr lang="cs-CZ" sz="2400" dirty="0" err="1" smtClean="0"/>
              <a:t>Mt</a:t>
            </a:r>
            <a:r>
              <a:rPr lang="cs-CZ" sz="2400" dirty="0" smtClean="0"/>
              <a:t>. St. </a:t>
            </a:r>
            <a:r>
              <a:rPr lang="cs-CZ" sz="2400" dirty="0" err="1" smtClean="0"/>
              <a:t>Helens</a:t>
            </a:r>
            <a:r>
              <a:rPr lang="cs-CZ" sz="2400" dirty="0" smtClean="0"/>
              <a:t> – Washington</a:t>
            </a:r>
          </a:p>
          <a:p>
            <a:r>
              <a:rPr lang="cs-CZ" sz="2400" dirty="0" err="1" smtClean="0"/>
              <a:t>Ključevskaja</a:t>
            </a:r>
            <a:r>
              <a:rPr lang="cs-CZ" sz="2400" dirty="0" smtClean="0"/>
              <a:t> – Kamčatka</a:t>
            </a:r>
          </a:p>
          <a:p>
            <a:r>
              <a:rPr lang="cs-CZ" sz="2400" dirty="0" err="1" smtClean="0"/>
              <a:t>Olympus</a:t>
            </a:r>
            <a:r>
              <a:rPr lang="cs-CZ" sz="2400" dirty="0" smtClean="0"/>
              <a:t> </a:t>
            </a:r>
            <a:r>
              <a:rPr lang="cs-CZ" sz="2400" dirty="0" err="1" smtClean="0"/>
              <a:t>Mons</a:t>
            </a:r>
            <a:r>
              <a:rPr lang="cs-CZ" sz="2400" dirty="0" smtClean="0"/>
              <a:t> - Mars 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59607"/>
            <a:ext cx="4470400" cy="298026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001000" y="139700"/>
            <a:ext cx="98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Fudži</a:t>
            </a:r>
            <a:endParaRPr lang="cs-CZ" sz="24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48325"/>
            <a:ext cx="4470400" cy="298026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38500" y="533845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Hekla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56484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4300" y="139699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Sopky ČR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0290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52400" y="779175"/>
            <a:ext cx="4305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Doupovské hory</a:t>
            </a:r>
          </a:p>
          <a:p>
            <a:r>
              <a:rPr lang="cs-CZ" sz="2400" dirty="0" smtClean="0"/>
              <a:t>České středohoří</a:t>
            </a:r>
          </a:p>
          <a:p>
            <a:r>
              <a:rPr lang="cs-CZ" sz="2400" dirty="0" smtClean="0"/>
              <a:t>Komorní hůrka u Chebu</a:t>
            </a:r>
          </a:p>
          <a:p>
            <a:r>
              <a:rPr lang="cs-CZ" sz="2400" dirty="0" smtClean="0"/>
              <a:t>Železná hůrka u Chebu</a:t>
            </a:r>
          </a:p>
          <a:p>
            <a:r>
              <a:rPr lang="cs-CZ" sz="2400" dirty="0" smtClean="0"/>
              <a:t>Velký a Malý Roudný</a:t>
            </a:r>
          </a:p>
          <a:p>
            <a:r>
              <a:rPr lang="cs-CZ" sz="2400" dirty="0" smtClean="0"/>
              <a:t>Venušina sopka</a:t>
            </a:r>
          </a:p>
          <a:p>
            <a:r>
              <a:rPr lang="cs-CZ" sz="2400" dirty="0" smtClean="0"/>
              <a:t>Uhlířský vrch</a:t>
            </a:r>
          </a:p>
          <a:p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14300" y="4709381"/>
            <a:ext cx="3162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Velký a Malý Roudný – okres Bruntál, nejzachovalejší stratovulkán            na Moravě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67" y="2506450"/>
            <a:ext cx="5785133" cy="43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70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6200" y="139700"/>
            <a:ext cx="8686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Sopečné materiály: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popel a prach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err="1" smtClean="0"/>
              <a:t>lapilli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pumy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lávové proudy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pyroklastické proudy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20" y="3657600"/>
            <a:ext cx="5059680" cy="31623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92700" y="2820402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Lapilli</a:t>
            </a:r>
            <a:r>
              <a:rPr lang="cs-CZ" sz="2400" dirty="0" smtClean="0"/>
              <a:t> – sopečná škvára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267200" cy="32004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6200" y="2820402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Eyjafjallajökull</a:t>
            </a:r>
            <a:r>
              <a:rPr lang="cs-CZ" sz="2400" dirty="0"/>
              <a:t> </a:t>
            </a:r>
            <a:r>
              <a:rPr lang="cs-CZ" sz="2400" dirty="0" smtClean="0"/>
              <a:t> 2010 – mračno popela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7149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257800" y="200024"/>
            <a:ext cx="3848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Sopečné pumy </a:t>
            </a:r>
            <a:r>
              <a:rPr lang="cs-CZ" sz="2400" dirty="0" smtClean="0"/>
              <a:t>– magma vymrštěné do atmosféry při erupci – při letu se zaobluje. </a:t>
            </a:r>
            <a:endParaRPr lang="cs-CZ" sz="24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03" y="3122712"/>
            <a:ext cx="5600197" cy="3735288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919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4884645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Lávový proud </a:t>
            </a:r>
            <a:r>
              <a:rPr lang="cs-CZ" sz="2400" dirty="0" smtClean="0"/>
              <a:t>– teče na vzdálenost až desítek kilometrů.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4450" cy="40715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357561"/>
            <a:ext cx="5600700" cy="3500438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71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713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28600" y="119440"/>
            <a:ext cx="878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Pyroklastický proud  </a:t>
            </a:r>
            <a:r>
              <a:rPr lang="cs-CZ" sz="2400" dirty="0" smtClean="0"/>
              <a:t>– je proud žhavých (100 – 1000°C) plynů, popela a materiálu řítící se po úbočí sopky rychlostí 150 – 700 km/h – devastující – často doprovází explozívní erupce.</a:t>
            </a:r>
            <a:r>
              <a:rPr lang="cs-CZ" sz="2400" dirty="0"/>
              <a:t> </a:t>
            </a:r>
            <a:r>
              <a:rPr lang="cs-CZ" sz="2400" dirty="0" smtClean="0"/>
              <a:t>Sopka </a:t>
            </a:r>
            <a:r>
              <a:rPr lang="cs-CZ" sz="2400" dirty="0" err="1"/>
              <a:t>Mayon</a:t>
            </a:r>
            <a:r>
              <a:rPr lang="cs-CZ" sz="2400" dirty="0"/>
              <a:t> na Filipínách při erupci v roce 1984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14500"/>
            <a:ext cx="8229600" cy="5143500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19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14400" y="5029199"/>
            <a:ext cx="748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hlinkClick r:id="rId2"/>
              </a:rPr>
              <a:t>http</a:t>
            </a:r>
            <a:r>
              <a:rPr lang="pl-PL" sz="2400" dirty="0">
                <a:hlinkClick r:id="rId2"/>
              </a:rPr>
              <a:t>://</a:t>
            </a:r>
            <a:r>
              <a:rPr lang="pl-PL" sz="2400" dirty="0" smtClean="0">
                <a:hlinkClick r:id="rId2"/>
              </a:rPr>
              <a:t>www.youtube.com/watch?v=3yCgGPSms8w</a:t>
            </a:r>
            <a:endParaRPr lang="pl-PL" sz="2400" dirty="0" smtClean="0"/>
          </a:p>
          <a:p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74849" y="152400"/>
            <a:ext cx="483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Vulkány - video</a:t>
            </a:r>
            <a:endParaRPr lang="cs-CZ" sz="4800" dirty="0"/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37" y="1143000"/>
            <a:ext cx="6029325" cy="3314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038600" y="5860196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2:39 min., 480p, 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25530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28600" y="119440"/>
            <a:ext cx="878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Doprovodné jevy: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Výrony horkých plynů a par – fumaroly</a:t>
            </a:r>
            <a:r>
              <a:rPr lang="cs-CZ" sz="2400" dirty="0" smtClean="0"/>
              <a:t> ze sopky </a:t>
            </a:r>
            <a:r>
              <a:rPr lang="en-US" sz="2400" dirty="0" smtClean="0"/>
              <a:t> </a:t>
            </a:r>
            <a:r>
              <a:rPr lang="en-US" sz="2400" dirty="0" err="1"/>
              <a:t>Fourpeaked</a:t>
            </a:r>
            <a:r>
              <a:rPr lang="en-US" sz="2400" dirty="0"/>
              <a:t> </a:t>
            </a:r>
            <a:r>
              <a:rPr lang="cs-CZ" sz="2400" dirty="0" smtClean="0"/>
              <a:t>na Aljašce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smtClean="0"/>
              <a:t>(200 – 800°C), </a:t>
            </a:r>
            <a:r>
              <a:rPr lang="cs-CZ" sz="2400" dirty="0" err="1" smtClean="0"/>
              <a:t>HCl</a:t>
            </a:r>
            <a:r>
              <a:rPr lang="cs-CZ" sz="2400" dirty="0" smtClean="0"/>
              <a:t>, H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S, H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O, SO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, SO</a:t>
            </a:r>
            <a:r>
              <a:rPr lang="cs-CZ" sz="2400" baseline="-25000" dirty="0" smtClean="0"/>
              <a:t>3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282799"/>
            <a:ext cx="8382000" cy="5549801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919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55600" y="119439"/>
            <a:ext cx="360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Termální prameny </a:t>
            </a:r>
            <a:r>
              <a:rPr lang="cs-CZ" sz="2400" dirty="0" smtClean="0"/>
              <a:t>– voda, často mineralizovaná se ohřívá o geologické podloží</a:t>
            </a:r>
            <a:endParaRPr lang="cs-CZ" sz="2400" baseline="-25000" dirty="0" smtClean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-12700"/>
            <a:ext cx="4572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55600" y="4267200"/>
            <a:ext cx="368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Termální pramen na Islandu</a:t>
            </a:r>
          </a:p>
        </p:txBody>
      </p:sp>
    </p:spTree>
    <p:extLst>
      <p:ext uri="{BB962C8B-B14F-4D97-AF65-F5344CB8AC3E}">
        <p14:creationId xmlns:p14="http://schemas.microsoft.com/office/powerpoint/2010/main" val="2571400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</a:t>
            </a:r>
            <a:r>
              <a:rPr lang="cs-CZ" dirty="0" smtClean="0"/>
              <a:t>rozšíření</a:t>
            </a:r>
            <a:r>
              <a:rPr lang="cs-CZ" dirty="0"/>
              <a:t> </a:t>
            </a:r>
            <a:r>
              <a:rPr lang="cs-CZ" dirty="0" smtClean="0"/>
              <a:t>a</a:t>
            </a:r>
            <a:r>
              <a:rPr lang="cs-CZ" dirty="0" smtClean="0"/>
              <a:t> upevňování </a:t>
            </a:r>
            <a:r>
              <a:rPr lang="cs-CZ" dirty="0"/>
              <a:t>učiva o </a:t>
            </a:r>
            <a:r>
              <a:rPr lang="cs-CZ" dirty="0" smtClean="0"/>
              <a:t>sopečné činnosti.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smtClean="0"/>
              <a:t> </a:t>
            </a:r>
            <a:r>
              <a:rPr lang="cs-CZ" dirty="0"/>
              <a:t>vysvětluje znalosti o </a:t>
            </a:r>
            <a:r>
              <a:rPr lang="cs-CZ" dirty="0" smtClean="0"/>
              <a:t>sopečné činnosti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jako doplňující materiál k učebnici: 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2400" y="119439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Gejzír </a:t>
            </a:r>
            <a:r>
              <a:rPr lang="cs-CZ" sz="2400" dirty="0" smtClean="0"/>
              <a:t>– vyvrhovaní vody a páry na zemský povrch – voda se mění na páru a ta vytlačí zbývající vodu</a:t>
            </a:r>
          </a:p>
          <a:p>
            <a:r>
              <a:rPr lang="cs-CZ" sz="2400" dirty="0" smtClean="0"/>
              <a:t>Island, Nový Zéland, </a:t>
            </a:r>
            <a:r>
              <a:rPr lang="cs-CZ" sz="2400" dirty="0" err="1" smtClean="0"/>
              <a:t>Yellowstonský</a:t>
            </a:r>
            <a:r>
              <a:rPr lang="cs-CZ" sz="2400" dirty="0" smtClean="0"/>
              <a:t> národní park, Údolí gejzírů v Rusku, Chile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05684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689099"/>
            <a:ext cx="3873500" cy="516466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66700" y="5064207"/>
            <a:ext cx="4421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Strokkur</a:t>
            </a:r>
            <a:r>
              <a:rPr lang="cs-CZ" sz="2400" dirty="0" smtClean="0"/>
              <a:t> </a:t>
            </a:r>
            <a:r>
              <a:rPr lang="cs-CZ" sz="2400" dirty="0"/>
              <a:t>na </a:t>
            </a:r>
            <a:r>
              <a:rPr lang="cs-CZ" sz="2400" dirty="0" smtClean="0"/>
              <a:t>Islandu těsně před erupcí a při erupci.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689099"/>
            <a:ext cx="4953000" cy="335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38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066800" y="4787900"/>
            <a:ext cx="698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 </a:t>
            </a: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www.youtube.com/watch?v=so5pix18jM0</a:t>
            </a:r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972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1143000"/>
            <a:ext cx="6076950" cy="33147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01006" y="94397"/>
            <a:ext cx="571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Gejzíry </a:t>
            </a:r>
            <a:r>
              <a:rPr lang="cs-CZ" sz="4800" dirty="0" err="1" smtClean="0"/>
              <a:t>Yellowstonu</a:t>
            </a:r>
            <a:endParaRPr lang="cs-CZ" sz="4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343400" y="5618897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2:48 min., 720p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57137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7912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/>
              <a:t>Tectonic plate boundaries clean.png.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2006 [cit. 2013-01-23].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cs.wikipedia.org/wiki/Soubor:Tectonic_plate_boundaries_clean.png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Volcano</a:t>
            </a:r>
            <a:r>
              <a:rPr lang="cs-CZ" sz="1100" dirty="0"/>
              <a:t> </a:t>
            </a:r>
            <a:r>
              <a:rPr lang="cs-CZ" sz="1100" dirty="0" err="1"/>
              <a:t>scheme.svg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2013-01-23].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sk.wikipedia.org/wiki/S%C3%BAbor:Volcano_scheme.svg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Sthelens1.jpg.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2013-01-23].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cs.wikipedia.org/wiki/Soubor:Sthelens1.jpg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MSH80 st </a:t>
            </a:r>
            <a:r>
              <a:rPr lang="cs-CZ" sz="1100" dirty="0" err="1"/>
              <a:t>helens</a:t>
            </a:r>
            <a:r>
              <a:rPr lang="cs-CZ" sz="1100" dirty="0"/>
              <a:t> </a:t>
            </a:r>
            <a:r>
              <a:rPr lang="cs-CZ" sz="1100" dirty="0" err="1"/>
              <a:t>from</a:t>
            </a:r>
            <a:r>
              <a:rPr lang="cs-CZ" sz="1100" dirty="0"/>
              <a:t> </a:t>
            </a:r>
            <a:r>
              <a:rPr lang="cs-CZ" sz="1100" dirty="0" err="1"/>
              <a:t>johnston</a:t>
            </a:r>
            <a:r>
              <a:rPr lang="cs-CZ" sz="1100" dirty="0"/>
              <a:t> </a:t>
            </a:r>
            <a:r>
              <a:rPr lang="cs-CZ" sz="1100" dirty="0" err="1"/>
              <a:t>ridge</a:t>
            </a:r>
            <a:r>
              <a:rPr lang="cs-CZ" sz="1100" dirty="0"/>
              <a:t> 09-10-80.jpg.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2013-01-23].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cs.wikipedia.org/wiki/Soubor:MSH80_st_helens_from_johnston_ridge_09-10-80.jpg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Mauna</a:t>
            </a:r>
            <a:r>
              <a:rPr lang="cs-CZ" sz="1100" dirty="0"/>
              <a:t> Kea </a:t>
            </a:r>
            <a:r>
              <a:rPr lang="cs-CZ" sz="1100" dirty="0" err="1"/>
              <a:t>from</a:t>
            </a:r>
            <a:r>
              <a:rPr lang="cs-CZ" sz="1100" dirty="0"/>
              <a:t> </a:t>
            </a:r>
            <a:r>
              <a:rPr lang="cs-CZ" sz="1100" dirty="0" err="1"/>
              <a:t>Mauna</a:t>
            </a:r>
            <a:r>
              <a:rPr lang="cs-CZ" sz="1100" dirty="0"/>
              <a:t> </a:t>
            </a:r>
            <a:r>
              <a:rPr lang="cs-CZ" sz="1100" dirty="0" err="1"/>
              <a:t>Loa</a:t>
            </a:r>
            <a:r>
              <a:rPr lang="cs-CZ" sz="1100" dirty="0"/>
              <a:t> </a:t>
            </a:r>
            <a:r>
              <a:rPr lang="cs-CZ" sz="1100" dirty="0" err="1"/>
              <a:t>Observatory</a:t>
            </a:r>
            <a:r>
              <a:rPr lang="cs-CZ" sz="1100" dirty="0"/>
              <a:t>, </a:t>
            </a:r>
            <a:r>
              <a:rPr lang="cs-CZ" sz="1100" dirty="0" err="1"/>
              <a:t>Hawaii</a:t>
            </a:r>
            <a:r>
              <a:rPr lang="cs-CZ" sz="1100" dirty="0"/>
              <a:t> - 20100913.jpg.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2013-01-23]. Dostupné z: </a:t>
            </a:r>
            <a:r>
              <a:rPr lang="cs-CZ" sz="1100" dirty="0">
                <a:hlinkClick r:id="rId6"/>
              </a:rPr>
              <a:t>http://en.wikipedia.org/wiki/File:Mauna_Kea_from_Mauna_Loa_Observatory,_Hawaii_-_</a:t>
            </a:r>
            <a:r>
              <a:rPr lang="cs-CZ" sz="1100" dirty="0" smtClean="0">
                <a:hlinkClick r:id="rId6"/>
              </a:rPr>
              <a:t>20100913.jpg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EtnaAvió.JPG.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2013-01-23].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cs.wikipedia.org/wiki/Soubor:EtnaAvi%C3%B3.JPG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PuuPuaiLapilli</a:t>
            </a:r>
            <a:r>
              <a:rPr lang="cs-CZ" sz="1100" dirty="0"/>
              <a:t> large.jpg.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2013-01-23].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cs.wikipedia.org/wiki/Soubor:PuuPuaiLapilli_large.jpg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Eyjafjallajokull-April-17.JPG.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2013-01-23].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en.wikipedia.org/wiki/File:Eyjafjallajokull-April-17.JPG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Islande </a:t>
            </a:r>
            <a:r>
              <a:rPr lang="cs-CZ" sz="1100" dirty="0" err="1"/>
              <a:t>volcan</a:t>
            </a:r>
            <a:r>
              <a:rPr lang="cs-CZ" sz="1100" dirty="0"/>
              <a:t> Hekla.jpg.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2013-01-23].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en.wikipedia.org/wiki/File:Islande_volcan_Hekla.jp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Kalapana</a:t>
            </a:r>
            <a:r>
              <a:rPr lang="cs-CZ" sz="1100" dirty="0"/>
              <a:t> house </a:t>
            </a:r>
            <a:r>
              <a:rPr lang="cs-CZ" sz="1100" dirty="0" err="1"/>
              <a:t>destroyed</a:t>
            </a:r>
            <a:r>
              <a:rPr lang="cs-CZ" sz="1100" dirty="0"/>
              <a:t> by lava.jpg.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2013-01-23].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cs.wikipedia.org/wiki/Soubor:Kalapana_house_destroyed_by_lava.jpg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Aa</a:t>
            </a:r>
            <a:r>
              <a:rPr lang="cs-CZ" sz="1100" dirty="0"/>
              <a:t> large.jpg.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2013-01-23].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commons.wikimedia.org/wiki/File:Aa_large.jpg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Puu</a:t>
            </a:r>
            <a:r>
              <a:rPr lang="cs-CZ" sz="1100" dirty="0"/>
              <a:t> </a:t>
            </a:r>
            <a:r>
              <a:rPr lang="cs-CZ" sz="1100" dirty="0" err="1"/>
              <a:t>Oo</a:t>
            </a:r>
            <a:r>
              <a:rPr lang="cs-CZ" sz="1100" dirty="0"/>
              <a:t> - </a:t>
            </a:r>
            <a:r>
              <a:rPr lang="cs-CZ" sz="1100" dirty="0" err="1"/>
              <a:t>boulder</a:t>
            </a:r>
            <a:r>
              <a:rPr lang="cs-CZ" sz="1100" dirty="0"/>
              <a:t> </a:t>
            </a:r>
            <a:r>
              <a:rPr lang="cs-CZ" sz="1100" dirty="0" err="1"/>
              <a:t>Royal</a:t>
            </a:r>
            <a:r>
              <a:rPr lang="cs-CZ" sz="1100" dirty="0"/>
              <a:t> </a:t>
            </a:r>
            <a:r>
              <a:rPr lang="cs-CZ" sz="1100" dirty="0" err="1"/>
              <a:t>Gardens</a:t>
            </a:r>
            <a:r>
              <a:rPr lang="cs-CZ" sz="1100" dirty="0"/>
              <a:t> 1983.jpg.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2013-01-23]. Dostupné z: </a:t>
            </a:r>
            <a:r>
              <a:rPr lang="cs-CZ" sz="1100" dirty="0">
                <a:hlinkClick r:id="rId13"/>
              </a:rPr>
              <a:t>http://cs.wikipedia.org/wiki/Soubor:Puu_Oo_-_</a:t>
            </a:r>
            <a:r>
              <a:rPr lang="cs-CZ" sz="1100" dirty="0" smtClean="0">
                <a:hlinkClick r:id="rId13"/>
              </a:rPr>
              <a:t>boulder_Royal_Gardens_1983.jpg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Pyroclastic</a:t>
            </a:r>
            <a:r>
              <a:rPr lang="cs-CZ" sz="1100" dirty="0"/>
              <a:t> </a:t>
            </a:r>
            <a:r>
              <a:rPr lang="cs-CZ" sz="1100" dirty="0" err="1"/>
              <a:t>flows</a:t>
            </a:r>
            <a:r>
              <a:rPr lang="cs-CZ" sz="1100" dirty="0"/>
              <a:t> </a:t>
            </a:r>
            <a:r>
              <a:rPr lang="cs-CZ" sz="1100" dirty="0" err="1"/>
              <a:t>at</a:t>
            </a:r>
            <a:r>
              <a:rPr lang="cs-CZ" sz="1100" dirty="0"/>
              <a:t> </a:t>
            </a:r>
            <a:r>
              <a:rPr lang="cs-CZ" sz="1100" dirty="0" err="1"/>
              <a:t>Mayon</a:t>
            </a:r>
            <a:r>
              <a:rPr lang="cs-CZ" sz="1100" dirty="0"/>
              <a:t> Volcano.jpg.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2013-01-23]. Dostupné z: </a:t>
            </a:r>
            <a:r>
              <a:rPr lang="cs-CZ" sz="1100" dirty="0">
                <a:hlinkClick r:id="rId14"/>
              </a:rPr>
              <a:t>http://</a:t>
            </a:r>
            <a:r>
              <a:rPr lang="cs-CZ" sz="1100" dirty="0" smtClean="0">
                <a:hlinkClick r:id="rId14"/>
              </a:rPr>
              <a:t>cs.wikipedia.org/wiki/Soubor:Pyroclastic_flows_at_Mayon_Volcano.jpg</a:t>
            </a:r>
            <a:endParaRPr lang="cs-CZ" sz="11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1100" b="1" dirty="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Z</a:t>
            </a:r>
            <a:r>
              <a:rPr lang="cs-CZ" sz="2500" b="1" dirty="0" smtClean="0"/>
              <a:t>droje</a:t>
            </a:r>
            <a:r>
              <a:rPr lang="cs-CZ" sz="2500" b="1" dirty="0"/>
              <a:t>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61722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VolcanicBombMojaveDesert.JPG.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2013-01-23].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en.wikipedia.org/wiki/File:VolcanicBombMojaveDesert.JPG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Fourpeaked-fumaroles-cyrus-read1.JPG.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2013-01-23].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en.wikipedia.org/wiki/File:Fourpeaked-fumaroles-cyrus-read1.JPG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Islande source Deildartunguhver.jpg.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2013-01-23].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cs.wikipedia.org/wiki/Soubor:Islande_source_Deildartunguhver.jpg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Strokkur</a:t>
            </a:r>
            <a:r>
              <a:rPr lang="cs-CZ" sz="1100" dirty="0"/>
              <a:t>, Iceland.jpg.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2013-01-23]. Dostupné z: </a:t>
            </a:r>
            <a:r>
              <a:rPr lang="cs-CZ" sz="1100" dirty="0">
                <a:hlinkClick r:id="rId5"/>
              </a:rPr>
              <a:t>http://cs.wikipedia.org/wiki/Soubor:Strokkur,_</a:t>
            </a:r>
            <a:r>
              <a:rPr lang="cs-CZ" sz="1100" dirty="0" smtClean="0">
                <a:hlinkClick r:id="rId5"/>
              </a:rPr>
              <a:t>Iceland.jpg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DSCN3789a.JPG.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2013-01-23].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cs.wikipedia.org/wiki/Soubor:DSCN3789a.JPG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FujiSunriseKawaguchiko2025WP.jpg.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2013-01-23].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cs.wikipedia.org/wiki/Soubor:FujiSunriseKawaguchiko2025WP.jpg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Hawaii</a:t>
            </a:r>
            <a:r>
              <a:rPr lang="cs-CZ" sz="1100" dirty="0"/>
              <a:t> </a:t>
            </a:r>
            <a:r>
              <a:rPr lang="cs-CZ" sz="1100" dirty="0" err="1"/>
              <a:t>hotspot</a:t>
            </a:r>
            <a:r>
              <a:rPr lang="cs-CZ" sz="1100" dirty="0"/>
              <a:t> </a:t>
            </a:r>
            <a:r>
              <a:rPr lang="cs-CZ" sz="1100" dirty="0" err="1"/>
              <a:t>cross-sectional</a:t>
            </a:r>
            <a:r>
              <a:rPr lang="cs-CZ" sz="1100" dirty="0"/>
              <a:t> diagram.jpg.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2013-01-23].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en.wikipedia.org/wiki/File:Hawaii_hotspot_cross-sectional_diagram.jpg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Velky a </a:t>
            </a:r>
            <a:r>
              <a:rPr lang="cs-CZ" sz="1100" dirty="0" err="1"/>
              <a:t>Maly</a:t>
            </a:r>
            <a:r>
              <a:rPr lang="cs-CZ" sz="1100" dirty="0"/>
              <a:t> Roudny02.JPG.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2013-01-23].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cs.wikipedia.org/wiki/Soubor:Velky_a_Maly_Roudny02.JP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Hotspots.jpg.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2013-01-23].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cs.wikipedia.org/wiki/Soubor:Hotspots.jp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Hawaje-NoRedLine.jpg.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2013-01-23].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en.wikipedia.org/wiki/File:Hawaje-NoRedLine.jpg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1100" i="1" dirty="0"/>
              <a:t>Živelní katastrofy I</a:t>
            </a:r>
            <a:r>
              <a:rPr lang="pl-PL" sz="1100" dirty="0"/>
              <a:t>. 2011. Dostupné z: </a:t>
            </a:r>
            <a:r>
              <a:rPr lang="pl-PL" sz="1100" dirty="0">
                <a:hlinkClick r:id="rId12"/>
              </a:rPr>
              <a:t>http://</a:t>
            </a:r>
            <a:r>
              <a:rPr lang="pl-PL" sz="1100" dirty="0" smtClean="0">
                <a:hlinkClick r:id="rId12"/>
              </a:rPr>
              <a:t>www.youtube.com/watch?v=3yCgGPSms8w</a:t>
            </a:r>
            <a:endParaRPr lang="pl-PL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i="1" dirty="0"/>
              <a:t>Geysers of Yellowstone</a:t>
            </a:r>
            <a:r>
              <a:rPr lang="en-US" sz="1100" dirty="0"/>
              <a:t>. 2010.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13"/>
              </a:rPr>
              <a:t>http://</a:t>
            </a:r>
            <a:r>
              <a:rPr lang="en-US" sz="1100" dirty="0" smtClean="0">
                <a:hlinkClick r:id="rId13"/>
              </a:rPr>
              <a:t>www.youtube.com/watch?v=so5pix18jM0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b="1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Z</a:t>
            </a:r>
            <a:r>
              <a:rPr lang="cs-CZ" sz="2500" b="1" dirty="0" smtClean="0"/>
              <a:t>droje</a:t>
            </a:r>
            <a:r>
              <a:rPr lang="cs-CZ" sz="2500" b="1" dirty="0"/>
              <a:t>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79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1628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Sopečná činnost - vulkanismus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8600" y="21336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j</a:t>
            </a:r>
            <a:r>
              <a:rPr lang="cs-CZ" sz="2400" dirty="0" smtClean="0"/>
              <a:t>e vázaná na vznik a pohyb magmatu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n</a:t>
            </a:r>
            <a:r>
              <a:rPr lang="cs-CZ" sz="2400" dirty="0" smtClean="0"/>
              <a:t>ejvětší sopečná aktivita je na </a:t>
            </a:r>
            <a:r>
              <a:rPr lang="cs-CZ" sz="2400" dirty="0" smtClean="0">
                <a:solidFill>
                  <a:srgbClr val="FFC000"/>
                </a:solidFill>
              </a:rPr>
              <a:t>okrajích litosférických desek </a:t>
            </a:r>
            <a:r>
              <a:rPr lang="cs-CZ" sz="2400" dirty="0" smtClean="0"/>
              <a:t>a na místech označovaných termínem </a:t>
            </a:r>
            <a:r>
              <a:rPr lang="cs-CZ" sz="2400" dirty="0" err="1" smtClean="0"/>
              <a:t>hotspot</a:t>
            </a:r>
            <a:r>
              <a:rPr lang="cs-CZ" sz="2400" dirty="0" smtClean="0"/>
              <a:t> – </a:t>
            </a:r>
            <a:r>
              <a:rPr lang="cs-CZ" sz="2400" dirty="0" smtClean="0">
                <a:solidFill>
                  <a:srgbClr val="FFC000"/>
                </a:solidFill>
              </a:rPr>
              <a:t>horká skvrna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Vulkán – bůh podzemního ohně – sídlil na ostrůvku </a:t>
            </a:r>
            <a:r>
              <a:rPr lang="cs-CZ" sz="2400" dirty="0" err="1" smtClean="0"/>
              <a:t>Vulcano</a:t>
            </a:r>
            <a:r>
              <a:rPr lang="cs-CZ" sz="2400" dirty="0" smtClean="0"/>
              <a:t> v Tyrhénském moři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44000" cy="5061646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685800" y="3550346"/>
            <a:ext cx="0" cy="21957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2286000" y="3550347"/>
            <a:ext cx="571500" cy="219570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4114800" y="3550346"/>
            <a:ext cx="469900" cy="21957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6172200" y="3512246"/>
            <a:ext cx="533400" cy="22338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8153400" y="3512246"/>
            <a:ext cx="317500" cy="22338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52400" y="58674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o</a:t>
            </a:r>
            <a:r>
              <a:rPr lang="cs-CZ" sz="2400" dirty="0" smtClean="0"/>
              <a:t>strovní oblouk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752600" y="58674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horká skvrna</a:t>
            </a:r>
            <a:endParaRPr lang="cs-CZ" sz="2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048000" y="5872894"/>
            <a:ext cx="2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středooceánský</a:t>
            </a:r>
            <a:r>
              <a:rPr lang="cs-CZ" sz="2400" dirty="0" smtClean="0"/>
              <a:t> hřbet</a:t>
            </a:r>
            <a:endParaRPr lang="cs-CZ" sz="2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486400" y="5872894"/>
            <a:ext cx="163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pásmové pohoří</a:t>
            </a:r>
            <a:endParaRPr lang="cs-CZ" sz="2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010400" y="587289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kontinentální rift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52223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Horká skvrna </a:t>
            </a:r>
            <a:r>
              <a:rPr lang="cs-CZ" sz="2400" dirty="0" smtClean="0"/>
              <a:t>– </a:t>
            </a:r>
            <a:r>
              <a:rPr lang="cs-CZ" sz="2400" dirty="0" err="1" smtClean="0"/>
              <a:t>hotspot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místa s vysokým tokem geotermální energie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nejsou vázané na hranice litosférických desek – kdekoliv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 mořském dně i na kontinentech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35910"/>
            <a:ext cx="6705600" cy="5161529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6200" y="29718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45 horkých skvrn identifikovaných na Zemi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369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14" y="38100"/>
            <a:ext cx="5535386" cy="43053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52400" y="152400"/>
            <a:ext cx="571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Horká skvrna </a:t>
            </a:r>
            <a:r>
              <a:rPr lang="cs-CZ" sz="2400" dirty="0" smtClean="0"/>
              <a:t>– </a:t>
            </a:r>
            <a:r>
              <a:rPr lang="cs-CZ" sz="2400" dirty="0" err="1" smtClean="0"/>
              <a:t>hotspot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litosférická deska se pohybuje, horká skvrna zůstává na místě – vzniká řetěz sopek, aktivní je jen ta nad skvrnou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typickým příkladem jsou Havajské ostrovy, další – Island, Galapágy, Réunion, </a:t>
            </a:r>
            <a:r>
              <a:rPr lang="cs-CZ" sz="2400" dirty="0" err="1" smtClean="0"/>
              <a:t>Yellowstone</a:t>
            </a:r>
            <a:endParaRPr lang="cs-CZ" sz="24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5764"/>
            <a:ext cx="6438138" cy="3412236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791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521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447334"/>
            <a:ext cx="6096001" cy="6385266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99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0" y="48256"/>
            <a:ext cx="2819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Sopka – vulkán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magmatický krb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skalní podloží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přívodní </a:t>
            </a:r>
            <a:r>
              <a:rPr lang="cs-CZ" sz="2400" dirty="0" smtClean="0">
                <a:solidFill>
                  <a:srgbClr val="FFC000"/>
                </a:solidFill>
              </a:rPr>
              <a:t>komín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základna sopky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ložní žíla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žíla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vrstvy popela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úbočí sopky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lávové vrstvy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hrdlo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parazitický kráter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lávový proud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ústí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kráter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mračna</a:t>
            </a:r>
            <a:r>
              <a:rPr lang="cs-CZ" sz="2400" dirty="0" smtClean="0"/>
              <a:t> popela a prachu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50028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00" y="152400"/>
            <a:ext cx="4038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Druhy sopek:</a:t>
            </a:r>
          </a:p>
          <a:p>
            <a:r>
              <a:rPr lang="cs-CZ" sz="2400" dirty="0" smtClean="0"/>
              <a:t>1) </a:t>
            </a:r>
            <a:r>
              <a:rPr lang="cs-CZ" sz="2400" dirty="0" smtClean="0">
                <a:solidFill>
                  <a:srgbClr val="FFC000"/>
                </a:solidFill>
              </a:rPr>
              <a:t>Výbušné</a:t>
            </a:r>
            <a:r>
              <a:rPr lang="cs-CZ" sz="2400" dirty="0" smtClean="0"/>
              <a:t> – explozívní – magma je velmi husté a pod velkým tlakem – exploze často rozmetá vrchol nebo část sopky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4300" y="3321609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Mount </a:t>
            </a:r>
            <a:r>
              <a:rPr lang="en-US" sz="2400" dirty="0"/>
              <a:t>St. </a:t>
            </a:r>
            <a:r>
              <a:rPr lang="en-US" sz="2400" dirty="0" smtClean="0"/>
              <a:t>Helens</a:t>
            </a:r>
            <a:r>
              <a:rPr lang="cs-CZ" sz="2400" dirty="0" smtClean="0"/>
              <a:t> –</a:t>
            </a:r>
            <a:r>
              <a:rPr lang="en-US" sz="2400" dirty="0" smtClean="0"/>
              <a:t>1980</a:t>
            </a:r>
            <a:r>
              <a:rPr lang="cs-CZ" sz="2400" dirty="0" smtClean="0"/>
              <a:t> – před erupcí a po erupci</a:t>
            </a:r>
          </a:p>
          <a:p>
            <a:r>
              <a:rPr lang="cs-CZ" sz="2400" dirty="0" smtClean="0"/>
              <a:t>jinak je to sopka typu stratovulkán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"/>
            <a:ext cx="4914900" cy="332160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61174"/>
            <a:ext cx="4914900" cy="329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4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52400"/>
            <a:ext cx="913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2) </a:t>
            </a:r>
            <a:r>
              <a:rPr lang="cs-CZ" sz="2400" dirty="0" smtClean="0">
                <a:solidFill>
                  <a:srgbClr val="FFC000"/>
                </a:solidFill>
              </a:rPr>
              <a:t>Výlevné</a:t>
            </a:r>
            <a:r>
              <a:rPr lang="cs-CZ" sz="2400" dirty="0" smtClean="0"/>
              <a:t> – magma je tekuté a rozlévá se rychlými lávovými proudy – vznikají </a:t>
            </a:r>
            <a:r>
              <a:rPr lang="cs-CZ" sz="2400" dirty="0" smtClean="0">
                <a:solidFill>
                  <a:srgbClr val="FFC000"/>
                </a:solidFill>
              </a:rPr>
              <a:t>štítové sopky </a:t>
            </a:r>
            <a:r>
              <a:rPr lang="cs-CZ" sz="2400" dirty="0" smtClean="0"/>
              <a:t>– plošně rozsáhlé – připomínají štít válečníků </a:t>
            </a:r>
            <a:r>
              <a:rPr lang="cs-CZ" sz="2400" dirty="0" err="1" smtClean="0"/>
              <a:t>Mauna</a:t>
            </a:r>
            <a:r>
              <a:rPr lang="cs-CZ" sz="2400" dirty="0" smtClean="0"/>
              <a:t> Kea – Havajské ostrovy.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380068"/>
            <a:ext cx="8216900" cy="5477933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32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1571</Words>
  <Application>Microsoft Office PowerPoint</Application>
  <PresentationFormat>Předvádění na obrazovce 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Výchozí návrh</vt:lpstr>
      <vt:lpstr>Živly</vt:lpstr>
      <vt:lpstr>SOPEČNÁ ČINNOST</vt:lpstr>
      <vt:lpstr>Anotace:</vt:lpstr>
      <vt:lpstr>Sopečná činnost - vulkanismus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83</cp:revision>
  <cp:lastPrinted>1601-01-01T00:00:00Z</cp:lastPrinted>
  <dcterms:created xsi:type="dcterms:W3CDTF">1601-01-01T00:00:00Z</dcterms:created>
  <dcterms:modified xsi:type="dcterms:W3CDTF">2013-01-23T17:37:49Z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