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uBhdLmZ4S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jt0EMOkbX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eismogram.gif" TargetMode="External"/><Relationship Id="rId3" Type="http://schemas.openxmlformats.org/officeDocument/2006/relationships/hyperlink" Target="http://commons.wikimedia.org/wiki/File:S%C3%A9isme-%C3%89picentre-Hypocentre-Faille_tectonique.jpg" TargetMode="External"/><Relationship Id="rId7" Type="http://schemas.openxmlformats.org/officeDocument/2006/relationships/hyperlink" Target="http://cs.wikipedia.org/wiki/Soubor:Pswaves.jpg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en.wikipedia.org/wiki/File:Quake_epicenters_1963-98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2010_Haiti_earthquake_damage4.jpg" TargetMode="External"/><Relationship Id="rId11" Type="http://schemas.openxmlformats.org/officeDocument/2006/relationships/hyperlink" Target="http://www.youtube.com/watch?v=ljt0EMOkbXA" TargetMode="External"/><Relationship Id="rId5" Type="http://schemas.openxmlformats.org/officeDocument/2006/relationships/hyperlink" Target="http://cs.wikipedia.org/wiki/Soubor:Sanfranciscoearthquake1906.jpg" TargetMode="External"/><Relationship Id="rId10" Type="http://schemas.openxmlformats.org/officeDocument/2006/relationships/hyperlink" Target="http://cs.wikipedia.org/wiki/Soubor:2004_Indonesia_Tsunami_Complete.gif" TargetMode="External"/><Relationship Id="rId4" Type="http://schemas.openxmlformats.org/officeDocument/2006/relationships/hyperlink" Target="http://cs.wikipedia.org/wiki/Soubor:Kinemetrics_seismograph.jpg" TargetMode="External"/><Relationship Id="rId9" Type="http://schemas.openxmlformats.org/officeDocument/2006/relationships/hyperlink" Target="http://www.youtube.com/watch?v=9uBhdLmZ4S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EMS-9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ichterova_stupnic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ZEMĚTŘESENÍ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Př_145_Geologie_Zemětřesení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5100" y="24382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Port-au-Prince, Haiti 2010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5200"/>
            <a:ext cx="88392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8839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19162" y="507999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http://www.youtube.com/watch?v=9uBhdLmZ4S8</a:t>
            </a:r>
            <a:endParaRPr lang="cs-CZ" sz="2400" dirty="0"/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1219200"/>
            <a:ext cx="5953125" cy="32480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9162" y="4618332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5:01 min., kvalita 480p, CZ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19162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Prima </a:t>
            </a:r>
            <a:r>
              <a:rPr lang="cs-CZ" sz="2400" b="1" dirty="0" smtClean="0"/>
              <a:t>ZOOM -  </a:t>
            </a:r>
            <a:r>
              <a:rPr lang="cs-CZ" sz="2400" b="1" dirty="0"/>
              <a:t>Zemětřesení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417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8839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9562" y="228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Tsunami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7200" y="87493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 japonského slova – vlna v přístavu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drtivé většině vyvolané </a:t>
            </a:r>
            <a:r>
              <a:rPr lang="cs-CZ" sz="2400" dirty="0" smtClean="0">
                <a:solidFill>
                  <a:srgbClr val="FFC000"/>
                </a:solidFill>
              </a:rPr>
              <a:t>zemětřesením</a:t>
            </a:r>
            <a:r>
              <a:rPr lang="cs-CZ" sz="2400" dirty="0" smtClean="0"/>
              <a:t> a </a:t>
            </a:r>
            <a:r>
              <a:rPr lang="cs-CZ" sz="2400" dirty="0" smtClean="0">
                <a:solidFill>
                  <a:srgbClr val="FFC000"/>
                </a:solidFill>
              </a:rPr>
              <a:t>vulkanickou činností</a:t>
            </a:r>
            <a:r>
              <a:rPr lang="cs-CZ" sz="2400" dirty="0" smtClean="0"/>
              <a:t>, méně – sesuvy, dopady meteoritů, exploze plynů, podmořské jaderné výbuchy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4589"/>
            <a:ext cx="4548705" cy="418480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84800" y="2444589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Anima</a:t>
            </a:r>
            <a:r>
              <a:rPr lang="cs-CZ" sz="2400" dirty="0" err="1" smtClean="0"/>
              <a:t>ce</a:t>
            </a:r>
            <a:r>
              <a:rPr lang="cs-CZ" sz="2400" dirty="0"/>
              <a:t> </a:t>
            </a:r>
            <a:r>
              <a:rPr lang="cs-CZ" sz="2400" dirty="0" smtClean="0"/>
              <a:t>šíření vln tsunami z Indonésie     v roce 2004.</a:t>
            </a:r>
          </a:p>
          <a:p>
            <a:endParaRPr lang="cs-CZ" sz="2400" dirty="0"/>
          </a:p>
          <a:p>
            <a:r>
              <a:rPr lang="cs-CZ" sz="2400" dirty="0" smtClean="0"/>
              <a:t>Výška vln při pobřeží až 15m, 230 tis. obětí, způsobilo zemětřesení u Sumatry, 9,2 Richterovy stupnice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7063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8839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4500" y="159603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Japonsko 11. března 2011 – Tsunami u ostrova </a:t>
            </a:r>
            <a:r>
              <a:rPr lang="cs-CZ" sz="2400" dirty="0" err="1" smtClean="0"/>
              <a:t>Honšů</a:t>
            </a:r>
            <a:r>
              <a:rPr lang="cs-CZ" sz="2400" dirty="0" smtClean="0"/>
              <a:t>,</a:t>
            </a:r>
          </a:p>
          <a:p>
            <a:pPr algn="ctr"/>
            <a:r>
              <a:rPr lang="cs-CZ" sz="2400" dirty="0" smtClean="0"/>
              <a:t>9,0 Richterovy stupnice, 28 tis. obětí, poškození jaderné elektrárny </a:t>
            </a:r>
            <a:r>
              <a:rPr lang="cs-CZ" sz="2400" dirty="0" err="1" smtClean="0"/>
              <a:t>Fukušima</a:t>
            </a:r>
            <a:endParaRPr lang="cs-CZ" sz="2400" dirty="0"/>
          </a:p>
        </p:txBody>
      </p:sp>
      <p:pic>
        <p:nvPicPr>
          <p:cNvPr id="3" name="Obrázek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1600200"/>
            <a:ext cx="6048375" cy="32766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71600" y="5474394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http://www.youtube.com/watch?v=ljt0EMOkbXA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24012" y="5012729"/>
            <a:ext cx="5614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5:36 min, kvalita 720p, bez komentáře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925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Quake</a:t>
            </a:r>
            <a:r>
              <a:rPr lang="cs-CZ" sz="1100" dirty="0"/>
              <a:t> </a:t>
            </a:r>
            <a:r>
              <a:rPr lang="cs-CZ" sz="1100" dirty="0" err="1"/>
              <a:t>epicenters</a:t>
            </a:r>
            <a:r>
              <a:rPr lang="cs-CZ" sz="1100" dirty="0"/>
              <a:t> 1963-98.png.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2004 [cit. 2013-04-17].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en.wikipedia.org/wiki/File:Quake_epicenters_1963-98.png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Séisme-Épicentre-Hypocentre-Faille</a:t>
            </a:r>
            <a:r>
              <a:rPr lang="cs-CZ" sz="1100" dirty="0"/>
              <a:t> tectonique.jpg.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2011 [cit. 2013-04-17]. Dostupné z: </a:t>
            </a:r>
            <a:r>
              <a:rPr lang="cs-CZ" sz="1100" dirty="0">
                <a:hlinkClick r:id="rId3"/>
              </a:rPr>
              <a:t>http://commons.wikimedia.org/wiki/File:S%C3%A9isme-%</a:t>
            </a:r>
            <a:r>
              <a:rPr lang="cs-CZ" sz="1100" dirty="0" smtClean="0">
                <a:hlinkClick r:id="rId3"/>
              </a:rPr>
              <a:t>C3%89picentre-Hypocentre-Faille_tectonique.jpg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Kinemetrics</a:t>
            </a:r>
            <a:r>
              <a:rPr lang="cs-CZ" sz="1100" dirty="0"/>
              <a:t> seismograph.jpg.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2013-04-17].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cs.wikipedia.org/wiki/Soubor:Kinemetrics_seismograph.jpg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Http://cs.wikipedia.org/wiki/</a:t>
            </a:r>
            <a:r>
              <a:rPr lang="cs-CZ" sz="1100" dirty="0" err="1"/>
              <a:t>Richterova_stupnice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cs.wikipedia.org/wiki/Soubor:Sanfranciscoearthquake1906.jpg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2010 Haiti </a:t>
            </a:r>
            <a:r>
              <a:rPr lang="cs-CZ" sz="1100" dirty="0" err="1"/>
              <a:t>earthquake</a:t>
            </a:r>
            <a:r>
              <a:rPr lang="cs-CZ" sz="1100" dirty="0"/>
              <a:t> damage4.jpg.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2013-04-17].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cs.wikipedia.org/wiki/Soubor:2010_Haiti_earthquake_damage4.jpg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Pswaves.jpg.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2005 [cit. 2013-04-17].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cs.wikipedia.org/wiki/Soubor:Pswaves.jpg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Seismogram.gif.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2013-04-17].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en.wikipedia.org/wiki/File:Seismogram.gif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i="1" dirty="0"/>
              <a:t>Prima ZOOM-Extra Zemětřesení</a:t>
            </a:r>
            <a:r>
              <a:rPr lang="cs-CZ" sz="1100" dirty="0"/>
              <a:t>. 2013.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www.youtube.com/watch?v=9uBhdLmZ4S8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2004 </a:t>
            </a:r>
            <a:r>
              <a:rPr lang="cs-CZ" sz="1100" dirty="0" err="1"/>
              <a:t>Indonesia</a:t>
            </a:r>
            <a:r>
              <a:rPr lang="cs-CZ" sz="1100" dirty="0"/>
              <a:t> Tsunami Complete.gif.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2013-04-17].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cs.wikipedia.org/wiki/Soubor:2004_Indonesia_Tsunami_Complete.gif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i="1" dirty="0"/>
              <a:t>311 Japan Tsunami 【</a:t>
            </a:r>
            <a:r>
              <a:rPr lang="ja-JP" altLang="en-US" sz="1100" i="1" dirty="0"/>
              <a:t>東日本大震災</a:t>
            </a:r>
            <a:r>
              <a:rPr lang="en-US" altLang="ja-JP" sz="1100" i="1" dirty="0"/>
              <a:t>】</a:t>
            </a:r>
            <a:r>
              <a:rPr lang="ja-JP" altLang="en-US" sz="1100" i="1" dirty="0"/>
              <a:t>津波災害［</a:t>
            </a:r>
            <a:r>
              <a:rPr lang="cs-CZ" sz="1100" i="1" dirty="0"/>
              <a:t>HD］</a:t>
            </a:r>
            <a:r>
              <a:rPr lang="cs-CZ" sz="1100" dirty="0"/>
              <a:t>. 2011.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www.youtube.com/watch?v=ljt0EMOkbXA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</a:t>
            </a:r>
            <a:r>
              <a:rPr lang="cs-CZ"/>
              <a:t>o </a:t>
            </a:r>
            <a:r>
              <a:rPr lang="cs-CZ" smtClean="0"/>
              <a:t>zemětřesení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4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5900" y="152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ZEMĚTŘESENÍ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5900" y="951131"/>
            <a:ext cx="847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náhlý pohyb zemské kůry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vznikne rychlým uvolněním napětí nahromaděného při pohybech litosférických desek nebo sopečnou činností ( přeskupování magmatu), nebo řícením (podzemních dutin)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nejvíce na hranicích litosférických desek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37748"/>
            <a:ext cx="6272403" cy="39202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56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152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Ohnisko = hypocentrum </a:t>
            </a:r>
            <a:r>
              <a:rPr lang="cs-CZ" sz="2400" dirty="0" smtClean="0"/>
              <a:t>– místo vzniku v hloubkách okolo 30 – 60 km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Epicentrum</a:t>
            </a:r>
            <a:r>
              <a:rPr lang="cs-CZ" sz="2400" dirty="0" smtClean="0"/>
              <a:t> – místo na povrchu kolmo nad ohniskem – nejničivější účinky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22060"/>
            <a:ext cx="6437371" cy="42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8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142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14222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Měření – seismograf</a:t>
            </a:r>
            <a:r>
              <a:rPr lang="cs-CZ" sz="2400" dirty="0" smtClean="0"/>
              <a:t> (seismometr)</a:t>
            </a:r>
          </a:p>
          <a:p>
            <a:r>
              <a:rPr lang="cs-CZ" sz="2400" dirty="0" smtClean="0"/>
              <a:t>- zapisuje sílu a průběh vln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000126"/>
            <a:ext cx="7793566" cy="58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95" y="2032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 – vlny </a:t>
            </a:r>
            <a:r>
              <a:rPr lang="cs-CZ" sz="2400" dirty="0" smtClean="0"/>
              <a:t>– primární, podélné vlnění,</a:t>
            </a:r>
            <a:r>
              <a:rPr lang="cs-CZ" sz="2400" dirty="0"/>
              <a:t> </a:t>
            </a:r>
            <a:r>
              <a:rPr lang="cs-CZ" sz="2400" dirty="0" smtClean="0"/>
              <a:t>rychlejší, prochází skrz celé zemské těleso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S – vlny </a:t>
            </a:r>
            <a:r>
              <a:rPr lang="cs-CZ" sz="2400" dirty="0" smtClean="0"/>
              <a:t>– sekundární, příčné vlnění, neprochází kapalinami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87552"/>
            <a:ext cx="4114800" cy="58704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790"/>
            <a:ext cx="5029200" cy="34922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195" y="2438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Záznam průběhu P a S vln seismografem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84066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5100" y="304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>
                <a:solidFill>
                  <a:srgbClr val="FFC000"/>
                </a:solidFill>
              </a:rPr>
              <a:t>Makroseismické</a:t>
            </a:r>
            <a:r>
              <a:rPr lang="cs-CZ" sz="3600" dirty="0" smtClean="0">
                <a:solidFill>
                  <a:srgbClr val="FFC000"/>
                </a:solidFill>
              </a:rPr>
              <a:t> účinky zemětřesení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3400" y="1676400"/>
            <a:ext cx="759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jsou </a:t>
            </a:r>
            <a:r>
              <a:rPr lang="cs-CZ" sz="2400" dirty="0" smtClean="0">
                <a:solidFill>
                  <a:srgbClr val="FFC000"/>
                </a:solidFill>
              </a:rPr>
              <a:t>účinky</a:t>
            </a:r>
            <a:r>
              <a:rPr lang="cs-CZ" sz="2400" dirty="0" smtClean="0"/>
              <a:t> na krajinu, budovy, osoby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odhad je subjektivní – záleží jak to vyhodnotí pozorovatel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 vyhodnocení se používá EMS- 98 – Evropská </a:t>
            </a:r>
            <a:r>
              <a:rPr lang="cs-CZ" sz="2400" dirty="0" err="1" smtClean="0"/>
              <a:t>makroseismická</a:t>
            </a:r>
            <a:r>
              <a:rPr lang="cs-CZ" sz="2400" dirty="0" smtClean="0"/>
              <a:t> stupnice – 12 stupňů 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60400" y="411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http://cs.wikipedia.org/wiki/EMS-98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1076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27000" y="304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C000"/>
                </a:solidFill>
              </a:rPr>
              <a:t>Magnitudo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5300" y="951131"/>
            <a:ext cx="759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je hodnota </a:t>
            </a:r>
            <a:r>
              <a:rPr lang="cs-CZ" sz="2400" dirty="0" smtClean="0">
                <a:solidFill>
                  <a:srgbClr val="FFC000"/>
                </a:solidFill>
              </a:rPr>
              <a:t>síly zemětřesení</a:t>
            </a:r>
            <a:r>
              <a:rPr lang="cs-CZ" sz="2400" dirty="0" smtClean="0"/>
              <a:t> – vypočtená z údajů naměřených seismografy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objektivnější než </a:t>
            </a:r>
            <a:r>
              <a:rPr lang="cs-CZ" sz="2400" dirty="0" err="1" smtClean="0"/>
              <a:t>makroseismické</a:t>
            </a:r>
            <a:r>
              <a:rPr lang="cs-CZ" sz="2400" dirty="0" smtClean="0"/>
              <a:t> účinky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používá se tzv. </a:t>
            </a:r>
            <a:r>
              <a:rPr lang="cs-CZ" sz="2400" dirty="0" smtClean="0">
                <a:solidFill>
                  <a:srgbClr val="FFC000"/>
                </a:solidFill>
              </a:rPr>
              <a:t>Richterova stupnice</a:t>
            </a:r>
            <a:r>
              <a:rPr lang="cs-CZ" sz="2400" dirty="0" smtClean="0"/>
              <a:t> (škála)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zemětřesení o síle 4,5 jsou schopny zaznamenat seismografy po celém světě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9600" y="3962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http://cs.wikipedia.org/wiki/Richterova_stupnice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3474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04099"/>
            <a:ext cx="7658100" cy="592850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04800" y="24382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San Francisco 1906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9093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752</Words>
  <Application>Microsoft Office PowerPoint</Application>
  <PresentationFormat>Předvádění na obrazovce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Živly</vt:lpstr>
      <vt:lpstr>ZEMĚTŘESENÍ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94</cp:revision>
  <cp:lastPrinted>1601-01-01T00:00:00Z</cp:lastPrinted>
  <dcterms:created xsi:type="dcterms:W3CDTF">1601-01-01T00:00:00Z</dcterms:created>
  <dcterms:modified xsi:type="dcterms:W3CDTF">2013-04-19T16:14:56Z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