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notesMasterIdLst>
    <p:notesMasterId r:id="rId16"/>
  </p:notesMasterIdLst>
  <p:sldIdLst>
    <p:sldId id="256" r:id="rId3"/>
    <p:sldId id="259" r:id="rId4"/>
    <p:sldId id="257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58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603B5-A513-4715-9A14-710E5B0A5F6B}" type="datetimeFigureOut">
              <a:rPr lang="cs-CZ" smtClean="0"/>
              <a:t>26.4.2013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9113-840C-432C-B5F7-10C9815044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10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E9113-840C-432C-B5F7-10C9815044F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8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Eroze_u_Prerova_nad_Labem.jpg" TargetMode="External"/><Relationship Id="rId3" Type="http://schemas.openxmlformats.org/officeDocument/2006/relationships/hyperlink" Target="http://sk.wikipedia.org/wiki/S%C3%BAbor:Erosion.jpg" TargetMode="External"/><Relationship Id="rId7" Type="http://schemas.openxmlformats.org/officeDocument/2006/relationships/hyperlink" Target="http://en.wikipedia.org/wiki/File:Lava_z14.jpg" TargetMode="External"/><Relationship Id="rId2" Type="http://schemas.openxmlformats.org/officeDocument/2006/relationships/hyperlink" Target="http://commons.wikimedia.org/wiki/File:Crepuscular_rays8_-_NOAA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Corrosion_step.jpg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://cs.wikipedia.org/wiki/Soubor:P%C5%99%C3%ADrodn%C3%AD_pam%C3%A1tka_Ma%C5%99sk%C3%BD_vrch_,_okres_Prachatice,_%C4%8Cesko_(6.).jpg" TargetMode="External"/><Relationship Id="rId10" Type="http://schemas.openxmlformats.org/officeDocument/2006/relationships/hyperlink" Target="http://en.wikipedia.org/wiki/File:Windbreak_near_New_Alyth_-_geograph.org.uk_-_687555.jpg" TargetMode="External"/><Relationship Id="rId4" Type="http://schemas.openxmlformats.org/officeDocument/2006/relationships/hyperlink" Target="http://commons.wikimedia.org/wiki/File:D%C3%BCne_S-Schlag_Sossusvlei.JPG" TargetMode="External"/><Relationship Id="rId9" Type="http://schemas.openxmlformats.org/officeDocument/2006/relationships/hyperlink" Target="http://en.wikipedia.org/wiki/File:Im_Salar_de_Uyuni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VNĚJŠÍ GEOLOGICKÉ DĚJE 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Př_146_Geologie_Vnější geologické děje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8" y="5918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7798" y="214996"/>
            <a:ext cx="861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Eroze</a:t>
            </a:r>
            <a:endParaRPr lang="cs-CZ" sz="36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177798" y="861327"/>
            <a:ext cx="4165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výmolná činnost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rozrušování a odnos půdy, hornin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7798" y="2061656"/>
            <a:ext cx="4470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Vodní eroze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odnos půdy přívalovými dešti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eroze říčního koryta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eroze pobřeží působením vln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působení ledovcových splazů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538161"/>
            <a:ext cx="4381500" cy="5969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41297" y="4526697"/>
            <a:ext cx="4406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Eroze podpořená nesprávnou orbou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42858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7798" y="228600"/>
            <a:ext cx="4470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Větrná eroze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odnos materiálu větrem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obrušování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8" y="1676400"/>
            <a:ext cx="6467130" cy="48006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934200" y="22860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Bolívie – ukázka větrné eroze - obrušování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39943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7798" y="228600"/>
            <a:ext cx="6527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Zpomalení eroze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orba po vrstevnici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budování teras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vysazování vegetace – zpevní půdu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vysazování větrolamů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2286000"/>
            <a:ext cx="6997700" cy="43298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7798" y="3050232"/>
            <a:ext cx="172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Větrolam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55184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39700" y="1143000"/>
            <a:ext cx="89154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Crepuscular</a:t>
            </a:r>
            <a:r>
              <a:rPr lang="cs-CZ" sz="1100" dirty="0"/>
              <a:t> rays8 - NOAA.jpg.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2013-04-18]. Dostupné z: </a:t>
            </a:r>
            <a:r>
              <a:rPr lang="cs-CZ" sz="1100" dirty="0">
                <a:hlinkClick r:id="rId2"/>
              </a:rPr>
              <a:t>http://commons.wikimedia.org/wiki/File:Crepuscular_rays8_-_</a:t>
            </a:r>
            <a:r>
              <a:rPr lang="cs-CZ" sz="1100" dirty="0" smtClean="0">
                <a:hlinkClick r:id="rId2"/>
              </a:rPr>
              <a:t>NOAA.jpg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Erosion.jpg.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2013-04-18].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sk.wikipedia.org/wiki/S%C3%BAbor:Erosion.jpg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Düne</a:t>
            </a:r>
            <a:r>
              <a:rPr lang="cs-CZ" sz="1100" dirty="0"/>
              <a:t> S-</a:t>
            </a:r>
            <a:r>
              <a:rPr lang="cs-CZ" sz="1100" dirty="0" err="1"/>
              <a:t>Schlag</a:t>
            </a:r>
            <a:r>
              <a:rPr lang="cs-CZ" sz="1100" dirty="0"/>
              <a:t> Sossusvlei.JPG.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2006 [cit. 2013-04-18].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commons.wikimedia.org/wiki/File:D%C3%BCne_S-Schlag_Sossusvlei.JPG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Přírodní památka </a:t>
            </a:r>
            <a:r>
              <a:rPr lang="cs-CZ" sz="1100" dirty="0" err="1"/>
              <a:t>Mařský</a:t>
            </a:r>
            <a:r>
              <a:rPr lang="cs-CZ" sz="1100" dirty="0"/>
              <a:t> vrch , okres Prachatice, Česko (6.).</a:t>
            </a:r>
            <a:r>
              <a:rPr lang="cs-CZ" sz="1100" dirty="0" err="1"/>
              <a:t>jpg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2012 [cit. 2013-04-18]. Dostupné z: </a:t>
            </a:r>
            <a:r>
              <a:rPr lang="cs-CZ" sz="1100" dirty="0">
                <a:hlinkClick r:id="rId5"/>
              </a:rPr>
              <a:t>http://cs.wikipedia.org/wiki/Soubor:P%C5%99%C3%ADrodn%C3%AD_pam%C3%A1tka_Ma%C5%99sk%C3%BD_vrch_,_okres_Prachatice,_%C4%8Cesko_(6.).</a:t>
            </a:r>
            <a:r>
              <a:rPr lang="cs-CZ" sz="1100" dirty="0" smtClean="0">
                <a:hlinkClick r:id="rId5"/>
              </a:rPr>
              <a:t>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Corrosion</a:t>
            </a:r>
            <a:r>
              <a:rPr lang="cs-CZ" sz="1100" dirty="0"/>
              <a:t> step.jpg.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2013-04-18].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cs.wikipedia.org/wiki/Soubor:Corrosion_step.jpg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Lava</a:t>
            </a:r>
            <a:r>
              <a:rPr lang="cs-CZ" sz="1100" dirty="0"/>
              <a:t> z14.jpg.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2013-04-18].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en.wikipedia.org/wiki/File:Lava_z14.jpg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Eroze u </a:t>
            </a:r>
            <a:r>
              <a:rPr lang="cs-CZ" sz="1100" dirty="0" err="1"/>
              <a:t>Prerova</a:t>
            </a:r>
            <a:r>
              <a:rPr lang="cs-CZ" sz="1100" dirty="0"/>
              <a:t> nad Labem.jpg.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2008 [cit. 2013-04-18].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cs.wikipedia.org/wiki/Soubor:Eroze_u_Prerova_nad_Labem.jpg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Im</a:t>
            </a:r>
            <a:r>
              <a:rPr lang="cs-CZ" sz="1100" dirty="0"/>
              <a:t> </a:t>
            </a:r>
            <a:r>
              <a:rPr lang="cs-CZ" sz="1100" dirty="0" err="1"/>
              <a:t>Salar</a:t>
            </a:r>
            <a:r>
              <a:rPr lang="cs-CZ" sz="1100" dirty="0"/>
              <a:t> de Uyuni.jpg.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2013-04-18].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en.wikipedia.org/wiki/File:Im_Salar_de_Uyuni.jpg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Windbreak</a:t>
            </a:r>
            <a:r>
              <a:rPr lang="cs-CZ" sz="1100" dirty="0"/>
              <a:t> </a:t>
            </a:r>
            <a:r>
              <a:rPr lang="cs-CZ" sz="1100" dirty="0" err="1"/>
              <a:t>near</a:t>
            </a:r>
            <a:r>
              <a:rPr lang="cs-CZ" sz="1100" dirty="0"/>
              <a:t> New </a:t>
            </a:r>
            <a:r>
              <a:rPr lang="cs-CZ" sz="1100" dirty="0" err="1"/>
              <a:t>Alyth</a:t>
            </a:r>
            <a:r>
              <a:rPr lang="cs-CZ" sz="1100" dirty="0"/>
              <a:t> - geograph.org.uk - 687555.jpg.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2011 [cit. 2013-04-18]. Dostupné z: </a:t>
            </a:r>
            <a:r>
              <a:rPr lang="cs-CZ" sz="1100" dirty="0">
                <a:hlinkClick r:id="rId10"/>
              </a:rPr>
              <a:t>http://en.wikipedia.org/wiki/File:Windbreak_near_New_Alyth_-_geograph.org.uk_-_</a:t>
            </a:r>
            <a:r>
              <a:rPr lang="cs-CZ" sz="1100" dirty="0" smtClean="0">
                <a:hlinkClick r:id="rId10"/>
              </a:rPr>
              <a:t>687555.jpg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</a:t>
            </a:r>
            <a:r>
              <a:rPr lang="cs-CZ" dirty="0" smtClean="0"/>
              <a:t>o geologických dějích.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vnějších </a:t>
            </a:r>
            <a:r>
              <a:rPr lang="cs-CZ" smtClean="0"/>
              <a:t>geologických dějích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94359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36600" y="108634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C000"/>
                </a:solidFill>
              </a:rPr>
              <a:t>Vnější geologické děje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2400" y="98448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přetvářejí a zarovnávají zemský </a:t>
            </a:r>
            <a:r>
              <a:rPr lang="cs-CZ" sz="2400" dirty="0" smtClean="0"/>
              <a:t>povrch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Geomorfologie</a:t>
            </a:r>
            <a:r>
              <a:rPr lang="cs-CZ" sz="2400" dirty="0" smtClean="0"/>
              <a:t> </a:t>
            </a:r>
            <a:r>
              <a:rPr lang="cs-CZ" sz="2400" dirty="0"/>
              <a:t>je věda zabývající se studiem tvarů, vzniku </a:t>
            </a:r>
            <a:r>
              <a:rPr lang="cs-CZ" sz="2400" dirty="0" smtClean="0"/>
              <a:t> a </a:t>
            </a:r>
            <a:r>
              <a:rPr lang="cs-CZ" sz="2400" dirty="0"/>
              <a:t>stáří zemského povrchu.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hlavním zdrojem energie pro tyto děje je </a:t>
            </a:r>
            <a:r>
              <a:rPr lang="cs-CZ" sz="2400" dirty="0" smtClean="0">
                <a:solidFill>
                  <a:srgbClr val="FFC000"/>
                </a:solidFill>
              </a:rPr>
              <a:t>sluneční záření –</a:t>
            </a:r>
            <a:r>
              <a:rPr lang="cs-CZ" sz="2400" dirty="0" smtClean="0"/>
              <a:t> teplotní změny zemského povrchu, hydrosféry, atmosféry</a:t>
            </a: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endParaRPr lang="cs-CZ" sz="2400" dirty="0">
              <a:solidFill>
                <a:srgbClr val="FFC000"/>
              </a:solidFill>
            </a:endParaRPr>
          </a:p>
          <a:p>
            <a:r>
              <a:rPr lang="cs-CZ" sz="2400" dirty="0" smtClean="0">
                <a:solidFill>
                  <a:srgbClr val="FFC000"/>
                </a:solidFill>
              </a:rPr>
              <a:t>Hlavní činitelé: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zemská tíže = gravitace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voda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vítr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organismy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99" y="3460432"/>
            <a:ext cx="5062995" cy="32800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69" y="5918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15240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 vnějších geologických dějů </a:t>
            </a:r>
            <a:r>
              <a:rPr lang="cs-CZ" sz="2400" dirty="0" smtClean="0">
                <a:solidFill>
                  <a:srgbClr val="FFC000"/>
                </a:solidFill>
              </a:rPr>
              <a:t>rozlišujeme:</a:t>
            </a: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rušivou činnost </a:t>
            </a:r>
            <a:r>
              <a:rPr lang="cs-CZ" sz="2400" dirty="0" smtClean="0"/>
              <a:t>– zvětrávání hornin     a eroze, snižuje zemský povrch, zaobluje, zarovnává, odkrývá podloží</a:t>
            </a:r>
          </a:p>
          <a:p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tvořivá činnost</a:t>
            </a:r>
            <a:r>
              <a:rPr lang="cs-CZ" sz="2400" dirty="0" smtClean="0"/>
              <a:t> – přenos (transport)     a usazování materiálu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23" y="647700"/>
            <a:ext cx="3053046" cy="46101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920723" y="5257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Vodní eroze půdy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3576"/>
            <a:ext cx="4083444" cy="306258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92100" y="6245818"/>
            <a:ext cx="377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Duny v Namibii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14173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68" y="59833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9700" y="152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Zvětrávání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8599" y="798731"/>
            <a:ext cx="8821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rozrušování povrchu hornin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</a:t>
            </a:r>
            <a:r>
              <a:rPr lang="cs-CZ" sz="2400" dirty="0" smtClean="0">
                <a:solidFill>
                  <a:srgbClr val="FFC000"/>
                </a:solidFill>
              </a:rPr>
              <a:t>zvětraliny</a:t>
            </a:r>
            <a:r>
              <a:rPr lang="cs-CZ" sz="2400" dirty="0" smtClean="0"/>
              <a:t> – zůstávají na místě nebo jsou transportovány a ukládány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598" y="2201417"/>
            <a:ext cx="8610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Mechanické zvětrávání (fyzikální)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rozpad hornin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nemění se chemické složení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převládá v extrémně teplých a chladných, ale </a:t>
            </a:r>
            <a:r>
              <a:rPr lang="cs-CZ" sz="2400" dirty="0" smtClean="0">
                <a:solidFill>
                  <a:srgbClr val="FFC000"/>
                </a:solidFill>
              </a:rPr>
              <a:t>suchých </a:t>
            </a:r>
            <a:r>
              <a:rPr lang="cs-CZ" sz="2400" dirty="0" smtClean="0"/>
              <a:t>typech krajin</a:t>
            </a: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teplotní výkyvy </a:t>
            </a:r>
            <a:r>
              <a:rPr lang="cs-CZ" sz="2400" dirty="0" smtClean="0"/>
              <a:t>– změna objemu, teplot, tlaků v horninách – pukání, praskání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solidFill>
                  <a:srgbClr val="FFC000"/>
                </a:solidFill>
              </a:rPr>
              <a:t>m</a:t>
            </a:r>
            <a:r>
              <a:rPr lang="cs-CZ" sz="2400" dirty="0" smtClean="0">
                <a:solidFill>
                  <a:srgbClr val="FFC000"/>
                </a:solidFill>
              </a:rPr>
              <a:t>razové zvětrávání </a:t>
            </a:r>
            <a:r>
              <a:rPr lang="cs-CZ" sz="2400" dirty="0" smtClean="0"/>
              <a:t>– voda při zmrznutí zvětší objem o 1/11 – rozrušuje a trhá horniny</a:t>
            </a:r>
          </a:p>
        </p:txBody>
      </p:sp>
    </p:spTree>
    <p:extLst>
      <p:ext uri="{BB962C8B-B14F-4D97-AF65-F5344CB8AC3E}">
        <p14:creationId xmlns:p14="http://schemas.microsoft.com/office/powerpoint/2010/main" val="2412697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68" y="59833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25400"/>
            <a:ext cx="8686800" cy="581513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03200" y="5940524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PP </a:t>
            </a:r>
            <a:r>
              <a:rPr lang="cs-CZ" sz="2400" dirty="0" err="1" smtClean="0"/>
              <a:t>Mařský</a:t>
            </a:r>
            <a:r>
              <a:rPr lang="cs-CZ" sz="2400" dirty="0" smtClean="0"/>
              <a:t> vrch – balvanové moře  vzniklé mrazovým zvětráváním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4026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68" y="59833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5898" y="609600"/>
            <a:ext cx="86106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Chemické zvětrávání </a:t>
            </a: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mění se chemické složení hornin a nerostů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převládá v teplých a vlhkých oblastech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hlavní činitelé – voda (základní rozpouštědlo), kyslík, oxid uhličitý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  <a:p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např.: zvětráváním živců vzniká kaolinit;  voda obsahující rozpuštěný oxid uhličitý rozkládá vápenec – vznikají krasové oblasti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odolné nerosty např.: zlato, křemen, granát nacházíme zachovalé ve zvětralině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5776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598444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5400"/>
            <a:ext cx="7772400" cy="58293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8900" y="5870575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Škrapy na povrchu vápence vzniklé chemickým zvětráváním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4856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68" y="76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3198" y="538162"/>
            <a:ext cx="8610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Biologické zvětrávání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err="1" smtClean="0"/>
              <a:t>mikrooragnismy</a:t>
            </a:r>
            <a:r>
              <a:rPr lang="cs-CZ" sz="2400" dirty="0" smtClean="0"/>
              <a:t> – biochemický rozklad hornin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lišejníky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kořeny rostlin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člověk – povrchová a důlní činnost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2548592"/>
            <a:ext cx="5689600" cy="42672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87336" y="3849489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Zvětrávání lávy lišejníky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4634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798</Words>
  <Application>Microsoft Office PowerPoint</Application>
  <PresentationFormat>Předvádění na obrazovce (4:3)</PresentationFormat>
  <Paragraphs>86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Výchozí návrh</vt:lpstr>
      <vt:lpstr>Živly</vt:lpstr>
      <vt:lpstr>VNĚJŠÍ GEOLOGICKÉ DĚJE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100</cp:revision>
  <cp:lastPrinted>1601-01-01T00:00:00Z</cp:lastPrinted>
  <dcterms:created xsi:type="dcterms:W3CDTF">1601-01-01T00:00:00Z</dcterms:created>
  <dcterms:modified xsi:type="dcterms:W3CDTF">2013-04-26T16:28:07Z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