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57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58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BwsLhfH3T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cs.wikipedia.org/wiki/Soubor:ZtraceneKameny.jpg" TargetMode="External"/><Relationship Id="rId7" Type="http://schemas.openxmlformats.org/officeDocument/2006/relationships/hyperlink" Target="http://www.youtube.com/watch?v=5BwsLhfH3TE" TargetMode="External"/><Relationship Id="rId2" Type="http://schemas.openxmlformats.org/officeDocument/2006/relationships/hyperlink" Target="http://www.youtube.com/watch?v=QdsxtCtX5nk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File:2007-02-15-CLB-Couloir2-1c.JPG" TargetMode="External"/><Relationship Id="rId5" Type="http://schemas.openxmlformats.org/officeDocument/2006/relationships/hyperlink" Target="http://cs.wikipedia.org/wiki/Soubor:Grosser_Aletschgletscher_3196.JPG" TargetMode="External"/><Relationship Id="rId4" Type="http://schemas.openxmlformats.org/officeDocument/2006/relationships/hyperlink" Target="http://en.wikipedia.org/wiki/File:Dead_Sea_Coastal_Erosion_March_201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dsxtCtX5n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PŮSOBENÍ ZEMSKÉ TÍŽE</a:t>
            </a:r>
            <a:endParaRPr lang="cs-CZ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Př_147_Geologie_Působení zemské tíže</a:t>
            </a:r>
            <a:endParaRPr lang="cs-CZ" b="1" dirty="0" smtClean="0"/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27000" y="50800"/>
            <a:ext cx="532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Pohyb sněhu – </a:t>
            </a:r>
            <a:r>
              <a:rPr lang="cs-CZ" sz="2400" dirty="0" smtClean="0"/>
              <a:t>laviny, často unáší i kamení a stromy</a:t>
            </a:r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771964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02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89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27000" y="50800"/>
            <a:ext cx="543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Laviny</a:t>
            </a:r>
            <a:endParaRPr lang="cs-CZ" sz="2400" dirty="0" smtClean="0"/>
          </a:p>
          <a:p>
            <a:r>
              <a:rPr lang="cs-CZ" sz="2400" dirty="0" smtClean="0"/>
              <a:t>Důležitá je lavinová prevence – tři hlavní faktory ovlivňující lavinové nebezpečí – terén, sníh, počasí. Většina obětí sama spustí lavinu.</a:t>
            </a:r>
          </a:p>
          <a:p>
            <a:endParaRPr lang="cs-CZ" sz="2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876298" y="594806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http://</a:t>
            </a:r>
            <a:r>
              <a:rPr lang="cs-CZ" sz="2400" dirty="0">
                <a:hlinkClick r:id="rId3"/>
              </a:rPr>
              <a:t>www.youtube.com/watch?v=5BwsLhfH3TE</a:t>
            </a:r>
            <a:endParaRPr lang="cs-CZ" sz="2400" dirty="0"/>
          </a:p>
        </p:txBody>
      </p:sp>
      <p:pic>
        <p:nvPicPr>
          <p:cNvPr id="3" name="Obrázek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12974"/>
            <a:ext cx="4581525" cy="328612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281236" y="5511799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6:07 min., kvalita 480p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33635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3886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100" i="1" dirty="0"/>
              <a:t>Massive Cornwall </a:t>
            </a:r>
            <a:r>
              <a:rPr lang="en-US" sz="1100" i="1" dirty="0" err="1"/>
              <a:t>rockfall</a:t>
            </a:r>
            <a:r>
              <a:rPr lang="en-US" sz="1100" i="1" dirty="0"/>
              <a:t> captured on video!</a:t>
            </a:r>
            <a:r>
              <a:rPr lang="en-US" sz="1100" dirty="0"/>
              <a:t>. 2011. </a:t>
            </a:r>
            <a:r>
              <a:rPr lang="en-US" sz="1100" dirty="0" err="1"/>
              <a:t>Dostupné</a:t>
            </a:r>
            <a:r>
              <a:rPr lang="en-US" sz="1100" dirty="0"/>
              <a:t> z: </a:t>
            </a:r>
            <a:r>
              <a:rPr lang="en-US" sz="1100" dirty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www.youtube.com/watch?v=QdsxtCtX5nk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ZtraceneKameny.jpg.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2008 [cit. 2013-04-19].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cs.wikipedia.org/wiki/Soubor:ZtraceneKameny.jpg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Dead</a:t>
            </a:r>
            <a:r>
              <a:rPr lang="cs-CZ" sz="1100" dirty="0"/>
              <a:t> </a:t>
            </a:r>
            <a:r>
              <a:rPr lang="cs-CZ" sz="1100" dirty="0" err="1"/>
              <a:t>Sea</a:t>
            </a:r>
            <a:r>
              <a:rPr lang="cs-CZ" sz="1100" dirty="0"/>
              <a:t> </a:t>
            </a:r>
            <a:r>
              <a:rPr lang="cs-CZ" sz="1100" dirty="0" err="1"/>
              <a:t>Coastal</a:t>
            </a:r>
            <a:r>
              <a:rPr lang="cs-CZ" sz="1100" dirty="0"/>
              <a:t> </a:t>
            </a:r>
            <a:r>
              <a:rPr lang="cs-CZ" sz="1100" dirty="0" err="1"/>
              <a:t>Erosion</a:t>
            </a:r>
            <a:r>
              <a:rPr lang="cs-CZ" sz="1100" dirty="0"/>
              <a:t> </a:t>
            </a:r>
            <a:r>
              <a:rPr lang="cs-CZ" sz="1100" dirty="0" err="1"/>
              <a:t>March</a:t>
            </a:r>
            <a:r>
              <a:rPr lang="cs-CZ" sz="1100" dirty="0"/>
              <a:t> 2012.JPG.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2012 [cit. 2013-04-20].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en.wikipedia.org/wiki/File:Dead_Sea_Coastal_Erosion_March_2012.JPG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Grosser</a:t>
            </a:r>
            <a:r>
              <a:rPr lang="cs-CZ" sz="1100" dirty="0"/>
              <a:t> </a:t>
            </a:r>
            <a:r>
              <a:rPr lang="cs-CZ" sz="1100" dirty="0" err="1"/>
              <a:t>Aletschgletscher</a:t>
            </a:r>
            <a:r>
              <a:rPr lang="cs-CZ" sz="1100" dirty="0"/>
              <a:t> 3196.JPG.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2013-04-20].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cs.wikipedia.org/wiki/Soubor:Grosser_Aletschgletscher_3196.JPG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2007-02-15-CLB-Couloir2-1c.JPG.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2012 [cit. 2013-04-20].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en.wikipedia.org/wiki/File:2007-02-15-CLB-Couloir2-1c.JPG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i="1" dirty="0"/>
              <a:t>Ode to </a:t>
            </a:r>
            <a:r>
              <a:rPr lang="cs-CZ" sz="1100" i="1" dirty="0" err="1"/>
              <a:t>Avalanche</a:t>
            </a:r>
            <a:r>
              <a:rPr lang="cs-CZ" sz="1100" dirty="0"/>
              <a:t>. 2012.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www.youtube.com/watch?v=5BwsLhfH3TE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upevňování </a:t>
            </a:r>
            <a:r>
              <a:rPr lang="cs-CZ" dirty="0" smtClean="0"/>
              <a:t>o geologických dějích.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působení zemské tíže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7200" y="228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C000"/>
                </a:solidFill>
              </a:rPr>
              <a:t>Působení zemské tíže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95300" y="1371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</a:t>
            </a:r>
            <a:r>
              <a:rPr lang="cs-CZ" sz="2400" dirty="0" smtClean="0"/>
              <a:t>emská tíže </a:t>
            </a:r>
            <a:r>
              <a:rPr lang="cs-CZ" sz="2400" dirty="0" smtClean="0">
                <a:solidFill>
                  <a:srgbClr val="FFC000"/>
                </a:solidFill>
              </a:rPr>
              <a:t>způsobuje pohyb těles</a:t>
            </a:r>
            <a:r>
              <a:rPr lang="cs-CZ" sz="2400" dirty="0" smtClean="0"/>
              <a:t> z výše položených míst níže.</a:t>
            </a:r>
          </a:p>
          <a:p>
            <a:endParaRPr lang="cs-CZ" sz="2400" dirty="0" smtClean="0"/>
          </a:p>
          <a:p>
            <a:r>
              <a:rPr lang="cs-CZ" sz="2400" dirty="0" smtClean="0"/>
              <a:t>Dochází k pohybu: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zvětralin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půdy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vody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ledu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sněhu</a:t>
            </a:r>
          </a:p>
          <a:p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2400" y="381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 přetváření zemského povrchu se podílí i působení </a:t>
            </a:r>
            <a:r>
              <a:rPr lang="cs-CZ" sz="2400" dirty="0" smtClean="0">
                <a:solidFill>
                  <a:srgbClr val="FFC000"/>
                </a:solidFill>
              </a:rPr>
              <a:t>přitažlivé síly Měsíce a Slunce </a:t>
            </a:r>
            <a:r>
              <a:rPr lang="cs-CZ" sz="2400" dirty="0" smtClean="0"/>
              <a:t>– způsobují příliv a odliv a tím rozrušují a přemisťují horniny na pobřeží.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8429"/>
            <a:ext cx="8364748" cy="470517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57200" y="60960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Francie - </a:t>
            </a:r>
            <a:r>
              <a:rPr lang="cs-CZ" sz="2400" dirty="0" err="1"/>
              <a:t>É</a:t>
            </a:r>
            <a:r>
              <a:rPr lang="cs-CZ" sz="2400" dirty="0" err="1" smtClean="0"/>
              <a:t>tretat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3926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2400" y="1524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Pohyb zvětralin a půdy </a:t>
            </a:r>
            <a:r>
              <a:rPr lang="cs-CZ" sz="2400" dirty="0" smtClean="0"/>
              <a:t>- pohyb uvolněných skalních bloků, úlomků hornin sutě a půdy. Při pohybu se třídí podle velikosti a hromadí se na úpatí svahů v podobě sutě.</a:t>
            </a:r>
          </a:p>
          <a:p>
            <a:endParaRPr lang="cs-CZ" sz="2400" dirty="0">
              <a:solidFill>
                <a:srgbClr val="FFC000"/>
              </a:solidFill>
            </a:endParaRPr>
          </a:p>
          <a:p>
            <a:r>
              <a:rPr lang="cs-CZ" sz="2400" dirty="0" smtClean="0">
                <a:solidFill>
                  <a:srgbClr val="FFC000"/>
                </a:solidFill>
              </a:rPr>
              <a:t>Náhlý pohyb – řícení kamenů a bloků hornin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3400" y="5473699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>
                <a:hlinkClick r:id="rId3"/>
              </a:rPr>
              <a:t>www.youtube.com/watch?v=QdsxtCtX5nk</a:t>
            </a:r>
            <a:r>
              <a:rPr lang="en-US" sz="2400" dirty="0"/>
              <a:t> </a:t>
            </a:r>
            <a:endParaRPr lang="cs-CZ" sz="2400" dirty="0"/>
          </a:p>
        </p:txBody>
      </p:sp>
      <p:pic>
        <p:nvPicPr>
          <p:cNvPr id="6" name="Obrázek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62174"/>
            <a:ext cx="4524375" cy="328612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181600" y="2162173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Náhlé zřícení bloku hornin na </a:t>
            </a:r>
            <a:r>
              <a:rPr lang="cs-CZ" sz="2400" dirty="0" err="1" smtClean="0"/>
              <a:t>Cornwallu</a:t>
            </a:r>
            <a:endParaRPr lang="cs-CZ" sz="2400" dirty="0" smtClean="0"/>
          </a:p>
          <a:p>
            <a:r>
              <a:rPr lang="cs-CZ" sz="2400" dirty="0" smtClean="0"/>
              <a:t>0:50 min., kvalita 360p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32213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7924800" cy="59436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59436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Pohybem zvětralin po svahu vznikají kamenná moře – Ztracené kameny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90758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9308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6200" y="15240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Pozvolný pohyb – sesuv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horniny, půda, bahno, písek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často po vydatných srážkách nebo při jarním tání, nevhodnými stavebními zásahy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ohrožuje  komunikace a obydlí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nutné odstranit příčiny – odvodnění svahu, zpevnění piloty a opěrnými zdmi, výsadba </a:t>
            </a:r>
            <a:r>
              <a:rPr lang="cs-CZ" sz="2400" smtClean="0"/>
              <a:t>vhodné vegetace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7355"/>
            <a:ext cx="5387527" cy="404064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715000" y="32004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Sesuv příliš strmého nezpevněného svahu silničního náspu po vydatných deštích.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84965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25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65100" y="193029"/>
            <a:ext cx="509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Pohyb vody - </a:t>
            </a:r>
            <a:r>
              <a:rPr lang="cs-CZ" sz="2400" dirty="0" smtClean="0"/>
              <a:t>způsobují vodní erozi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2" y="1302187"/>
            <a:ext cx="7412567" cy="555942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52400" y="840522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Izrael – erozní rokle způsobená povodní z Judských hor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08176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27000" y="50800"/>
            <a:ext cx="532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Pohyb ledu – </a:t>
            </a:r>
            <a:r>
              <a:rPr lang="cs-CZ" sz="2400" dirty="0" smtClean="0"/>
              <a:t>erozní činnost ledovce, obrušuje a přetváří krajinu, akumuluje unášený materiál v podobě morén.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51130"/>
            <a:ext cx="7475827" cy="560687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92927" y="1251219"/>
            <a:ext cx="364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Ledovec </a:t>
            </a:r>
            <a:r>
              <a:rPr lang="cs-CZ" sz="2400" dirty="0" err="1"/>
              <a:t>Aletschgletscher</a:t>
            </a:r>
            <a:r>
              <a:rPr lang="cs-CZ" sz="2400" dirty="0"/>
              <a:t> (Bernské Alpy, Švýcarsko).</a:t>
            </a:r>
          </a:p>
        </p:txBody>
      </p:sp>
    </p:spTree>
    <p:extLst>
      <p:ext uri="{BB962C8B-B14F-4D97-AF65-F5344CB8AC3E}">
        <p14:creationId xmlns:p14="http://schemas.microsoft.com/office/powerpoint/2010/main" val="1018358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</TotalTime>
  <Words>571</Words>
  <Application>Microsoft Office PowerPoint</Application>
  <PresentationFormat>Předvádění na obrazovce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Výchozí návrh</vt:lpstr>
      <vt:lpstr>Živly</vt:lpstr>
      <vt:lpstr>PŮSOBENÍ ZEMSKÉ TÍŽE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95</cp:revision>
  <cp:lastPrinted>1601-01-01T00:00:00Z</cp:lastPrinted>
  <dcterms:created xsi:type="dcterms:W3CDTF">1601-01-01T00:00:00Z</dcterms:created>
  <dcterms:modified xsi:type="dcterms:W3CDTF">2013-04-20T10:19:05Z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