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1lafU5xxi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h.wikipedia.org/wiki/Datoteka:Verdon_pebble_Galet_du_Verdon.JPG" TargetMode="External"/><Relationship Id="rId3" Type="http://schemas.openxmlformats.org/officeDocument/2006/relationships/hyperlink" Target="http://uk.wikipedia.org/wiki/%D0%A4%D0%B0%D0%B9%D0%BB:USA_10187_Horseshoe_Bend_Luca_Galuzzi_2007.jpg" TargetMode="External"/><Relationship Id="rId7" Type="http://schemas.openxmlformats.org/officeDocument/2006/relationships/hyperlink" Target="http://www.youtube.com/watch?v=31lafU5xxiA" TargetMode="External"/><Relationship Id="rId2" Type="http://schemas.openxmlformats.org/officeDocument/2006/relationships/hyperlink" Target="http://en.wikipedia.org/wiki/File:Regenerosion_offenerBoden_Tagebau.jp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Gravel_on_a_beach_in_Thirasia,_Santorini,_Greece.jpg" TargetMode="External"/><Relationship Id="rId5" Type="http://schemas.openxmlformats.org/officeDocument/2006/relationships/hyperlink" Target="http://en.wikipedia.org/wiki/File:Meandro.png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en.wikipedia.org/wiki/File:Meander_in_Ashes_Hollow.jpg" TargetMode="External"/><Relationship Id="rId9" Type="http://schemas.openxmlformats.org/officeDocument/2006/relationships/hyperlink" Target="http://commons.wikimedia.org/wiki/File:Lena_River_Delta_-_Landsat_200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ČINNOST TEKOUCÍ VODY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dirty="0" smtClean="0"/>
              <a:t>Př_148_Geologie_Vnitřní geologické děje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69" y="939890"/>
            <a:ext cx="8860331" cy="590541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1269" y="228600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Kaňon a meandr řeky Colorado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2037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29200" y="12192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Kaňon řeky </a:t>
            </a:r>
            <a:r>
              <a:rPr lang="cs-CZ" sz="2400" dirty="0" err="1" smtClean="0"/>
              <a:t>Verdon</a:t>
            </a:r>
            <a:r>
              <a:rPr lang="cs-CZ" sz="2400" dirty="0" smtClean="0"/>
              <a:t> – největší kaňon v Evropě, místy dosahuje hloubky   až 700 m. Francie - </a:t>
            </a:r>
            <a:r>
              <a:rPr lang="cs-CZ" sz="2400" dirty="0"/>
              <a:t>Provence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6" y="17318"/>
            <a:ext cx="4531443" cy="684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17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66800" y="46482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http://</a:t>
            </a:r>
            <a:r>
              <a:rPr lang="cs-CZ" sz="2400" dirty="0">
                <a:hlinkClick r:id="rId3"/>
              </a:rPr>
              <a:t>www.youtube.com/watch?v=31lafU5xxiA</a:t>
            </a:r>
            <a:endParaRPr lang="cs-CZ" sz="2400" dirty="0"/>
          </a:p>
        </p:txBody>
      </p:sp>
      <p:pic>
        <p:nvPicPr>
          <p:cNvPr id="2" name="Obrázek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60500"/>
            <a:ext cx="4533900" cy="28956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79500" y="514796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4:33min, fotografie, kvalita 720p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8600" y="1524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Kaňon řeky </a:t>
            </a:r>
            <a:r>
              <a:rPr lang="cs-CZ" sz="3600" dirty="0" err="1" smtClean="0"/>
              <a:t>Verdon</a:t>
            </a:r>
            <a:r>
              <a:rPr lang="cs-CZ" sz="3600" dirty="0" smtClean="0"/>
              <a:t> - </a:t>
            </a:r>
            <a:r>
              <a:rPr lang="cs-CZ" sz="3600" dirty="0"/>
              <a:t>Grand </a:t>
            </a:r>
            <a:r>
              <a:rPr lang="cs-CZ" sz="3600" dirty="0" err="1"/>
              <a:t>canyon</a:t>
            </a:r>
            <a:r>
              <a:rPr lang="cs-CZ" sz="3600" dirty="0"/>
              <a:t> </a:t>
            </a:r>
            <a:r>
              <a:rPr lang="cs-CZ" sz="3600" dirty="0" err="1"/>
              <a:t>du</a:t>
            </a:r>
            <a:r>
              <a:rPr lang="cs-CZ" sz="3600" dirty="0"/>
              <a:t> </a:t>
            </a:r>
            <a:r>
              <a:rPr lang="cs-CZ" sz="3600" dirty="0" err="1"/>
              <a:t>Verdon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551477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2026859"/>
            <a:ext cx="666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Ukládaný materiál v podobě štěrkových lavic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8600" y="4572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3. Dolní tok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převládá tvořivá činnost – usazování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klesá unášecí síla řeky a materiál je vytříděn podle velikost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jílovité částice jsou odnášeny až do moře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64" y="2488524"/>
            <a:ext cx="6570640" cy="436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733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7000" y="381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při ústí mohou řeky budovat z unášeného materiálu říční deltu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097"/>
            <a:ext cx="5988901" cy="5988901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197600" y="4724400"/>
            <a:ext cx="279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Delta řeky Leny   ze satelitu </a:t>
            </a:r>
            <a:r>
              <a:rPr lang="cs-CZ" sz="2400" dirty="0" err="1" smtClean="0"/>
              <a:t>Landsat</a:t>
            </a:r>
            <a:r>
              <a:rPr lang="cs-CZ" sz="2400" dirty="0" smtClean="0"/>
              <a:t> v nepravých barvách.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120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914400"/>
            <a:ext cx="89154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cs-CZ" sz="1100" dirty="0" err="1"/>
              <a:t>Regenerosion</a:t>
            </a:r>
            <a:r>
              <a:rPr lang="cs-CZ" sz="1100" dirty="0"/>
              <a:t> </a:t>
            </a:r>
            <a:r>
              <a:rPr lang="cs-CZ" sz="1100" dirty="0" err="1"/>
              <a:t>offenerBoden</a:t>
            </a:r>
            <a:r>
              <a:rPr lang="cs-CZ" sz="1100" dirty="0"/>
              <a:t> Tagebau.jpg.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2012 [cit. 2013-04-20].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en.wikipedia.org/wiki/File:Regenerosion_offenerBoden_Tagebau.jpg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USA 10187 </a:t>
            </a:r>
            <a:r>
              <a:rPr lang="cs-CZ" sz="1100" dirty="0" err="1"/>
              <a:t>Horseshoe</a:t>
            </a:r>
            <a:r>
              <a:rPr lang="cs-CZ" sz="1100" dirty="0"/>
              <a:t> </a:t>
            </a:r>
            <a:r>
              <a:rPr lang="cs-CZ" sz="1100" dirty="0" err="1"/>
              <a:t>Bend</a:t>
            </a:r>
            <a:r>
              <a:rPr lang="cs-CZ" sz="1100" dirty="0"/>
              <a:t> </a:t>
            </a:r>
            <a:r>
              <a:rPr lang="cs-CZ" sz="1100" dirty="0" err="1"/>
              <a:t>Luca</a:t>
            </a:r>
            <a:r>
              <a:rPr lang="cs-CZ" sz="1100" dirty="0"/>
              <a:t> </a:t>
            </a:r>
            <a:r>
              <a:rPr lang="cs-CZ" sz="1100" dirty="0" err="1"/>
              <a:t>Galuzzi</a:t>
            </a:r>
            <a:r>
              <a:rPr lang="cs-CZ" sz="1100" dirty="0"/>
              <a:t> 2007.jpg.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2007 [cit. 2013-04-20]. Dostupné z: </a:t>
            </a:r>
            <a:r>
              <a:rPr lang="cs-CZ" sz="1100" dirty="0">
                <a:hlinkClick r:id="rId3"/>
              </a:rPr>
              <a:t>http://uk.wikipedia.org/wiki/%</a:t>
            </a:r>
            <a:r>
              <a:rPr lang="cs-CZ" sz="1100" dirty="0" smtClean="0">
                <a:hlinkClick r:id="rId3"/>
              </a:rPr>
              <a:t>D0%A4%D0%B0%D0%B9%D0%BB:USA_10187_Horseshoe_Bend_Luca_Galuzzi_2007.jpg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Meander</a:t>
            </a:r>
            <a:r>
              <a:rPr lang="cs-CZ" sz="1100" dirty="0"/>
              <a:t> in </a:t>
            </a:r>
            <a:r>
              <a:rPr lang="cs-CZ" sz="1100" dirty="0" err="1"/>
              <a:t>Ashes</a:t>
            </a:r>
            <a:r>
              <a:rPr lang="cs-CZ" sz="1100" dirty="0"/>
              <a:t> Hollow.jpg.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2008 [cit. 2013-04-20].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en.wikipedia.org/wiki/File:Meander_in_Ashes_Hollow.jpg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smtClean="0"/>
              <a:t>Meandro.png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 [cit. 2013-04-20].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en.wikipedia.org/wiki/File:Meandro.png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Gravel</a:t>
            </a:r>
            <a:r>
              <a:rPr lang="cs-CZ" sz="1100" dirty="0"/>
              <a:t> on a </a:t>
            </a:r>
            <a:r>
              <a:rPr lang="cs-CZ" sz="1100" dirty="0" err="1"/>
              <a:t>beach</a:t>
            </a:r>
            <a:r>
              <a:rPr lang="cs-CZ" sz="1100" dirty="0"/>
              <a:t> in </a:t>
            </a:r>
            <a:r>
              <a:rPr lang="cs-CZ" sz="1100" dirty="0" err="1"/>
              <a:t>Thirasia</a:t>
            </a:r>
            <a:r>
              <a:rPr lang="cs-CZ" sz="1100" dirty="0"/>
              <a:t>, </a:t>
            </a:r>
            <a:r>
              <a:rPr lang="cs-CZ" sz="1100" dirty="0" err="1"/>
              <a:t>Santorini</a:t>
            </a:r>
            <a:r>
              <a:rPr lang="cs-CZ" sz="1100" dirty="0"/>
              <a:t>, Greece.jpg.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2013-04-20]. Dostupné z: </a:t>
            </a:r>
            <a:r>
              <a:rPr lang="cs-CZ" sz="1100" dirty="0">
                <a:hlinkClick r:id="rId6"/>
              </a:rPr>
              <a:t>http://cs.wikipedia.org/wiki/Soubor:Gravel_on_a_beach_in_Thirasia,_Santorini,_</a:t>
            </a:r>
            <a:r>
              <a:rPr lang="cs-CZ" sz="1100" dirty="0" smtClean="0">
                <a:hlinkClick r:id="rId6"/>
              </a:rPr>
              <a:t>Greece.jpg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fr-FR" sz="1100" i="1" dirty="0"/>
              <a:t>Gorges du Verdon</a:t>
            </a:r>
            <a:r>
              <a:rPr lang="fr-FR" sz="1100" dirty="0"/>
              <a:t>. 2010. Dostupné z: </a:t>
            </a:r>
            <a:r>
              <a:rPr lang="fr-FR" sz="1100" dirty="0">
                <a:hlinkClick r:id="rId7"/>
              </a:rPr>
              <a:t>http://</a:t>
            </a:r>
            <a:r>
              <a:rPr lang="fr-FR" sz="1100" dirty="0" smtClean="0">
                <a:hlinkClick r:id="rId7"/>
              </a:rPr>
              <a:t>www.youtube.com/watch?v=31lafU5xxiA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 err="1"/>
              <a:t>Verdon</a:t>
            </a:r>
            <a:r>
              <a:rPr lang="cs-CZ" sz="1100" dirty="0"/>
              <a:t> </a:t>
            </a:r>
            <a:r>
              <a:rPr lang="cs-CZ" sz="1100" dirty="0" err="1"/>
              <a:t>pebble</a:t>
            </a:r>
            <a:r>
              <a:rPr lang="cs-CZ" sz="1100" dirty="0"/>
              <a:t> </a:t>
            </a:r>
            <a:r>
              <a:rPr lang="cs-CZ" sz="1100" dirty="0" err="1"/>
              <a:t>Galet</a:t>
            </a:r>
            <a:r>
              <a:rPr lang="cs-CZ" sz="1100" dirty="0"/>
              <a:t> </a:t>
            </a:r>
            <a:r>
              <a:rPr lang="cs-CZ" sz="1100" dirty="0" err="1"/>
              <a:t>du</a:t>
            </a:r>
            <a:r>
              <a:rPr lang="cs-CZ" sz="1100" dirty="0"/>
              <a:t> Verdon.JPG.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2009 [cit. 2013-04-23].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sh.wikipedia.org/wiki/Datoteka:Verdon_pebble_Galet_du_Verdon.JPG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r>
              <a:rPr lang="cs-CZ" sz="1100" dirty="0"/>
              <a:t>Lena River Delta - </a:t>
            </a:r>
            <a:r>
              <a:rPr lang="cs-CZ" sz="1100" dirty="0" err="1"/>
              <a:t>Landsat</a:t>
            </a:r>
            <a:r>
              <a:rPr lang="cs-CZ" sz="1100" dirty="0"/>
              <a:t> 2000.jpg.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2006 [cit. 2013-04-23]. Dostupné z: </a:t>
            </a:r>
            <a:r>
              <a:rPr lang="cs-CZ" sz="1100" dirty="0">
                <a:hlinkClick r:id="rId9"/>
              </a:rPr>
              <a:t>http://commons.wikimedia.org/wiki/File:Lena_River_Delta_-_</a:t>
            </a:r>
            <a:r>
              <a:rPr lang="cs-CZ" sz="1100" dirty="0" smtClean="0">
                <a:hlinkClick r:id="rId9"/>
              </a:rPr>
              <a:t>Landsat_2000.jpg</a:t>
            </a:r>
            <a:endParaRPr lang="cs-CZ" sz="1100" dirty="0" smtClean="0"/>
          </a:p>
          <a:p>
            <a:pPr>
              <a:buFont typeface="Wingdings" pitchFamily="2" charset="2"/>
              <a:buChar char="q"/>
            </a:pPr>
            <a:endParaRPr lang="cs-CZ" sz="1100" u="sng" dirty="0" smtClean="0">
              <a:effectLst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762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POUŽITÉ ZDROJE: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rozšíření, upevňování </a:t>
            </a:r>
            <a:r>
              <a:rPr lang="cs-CZ" dirty="0" smtClean="0"/>
              <a:t>o geologických dějích.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činnosti tekoucí vody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přírodopis 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r>
              <a:rPr lang="cs-CZ" i="1" dirty="0"/>
              <a:t>Černík, V., Martinec, Z., Vítek, J</a:t>
            </a:r>
            <a:r>
              <a:rPr lang="cs-CZ" i="1" dirty="0" smtClean="0"/>
              <a:t>.,  </a:t>
            </a:r>
            <a:r>
              <a:rPr lang="cs-CZ" dirty="0"/>
              <a:t>Přírodopis 4 pro 9. ročník základní školy a nižší ročníky víceletých gymnázií, Bělehradská 47, 120 00 Praha 2: SPN, 1998, ISBN 80-7235-044-7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63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2400" y="152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Činnost tekoucí vody</a:t>
            </a:r>
            <a:endParaRPr lang="cs-CZ" sz="3600" dirty="0">
              <a:solidFill>
                <a:srgbClr val="FFC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52400" y="914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Činnost </a:t>
            </a:r>
            <a:r>
              <a:rPr lang="cs-CZ" sz="2400" dirty="0" smtClean="0">
                <a:solidFill>
                  <a:srgbClr val="FFC000"/>
                </a:solidFill>
              </a:rPr>
              <a:t>rušivá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C000"/>
                </a:solidFill>
              </a:rPr>
              <a:t>vymílání</a:t>
            </a:r>
            <a:r>
              <a:rPr lang="cs-CZ" sz="2400" dirty="0" smtClean="0"/>
              <a:t> (eroze) a </a:t>
            </a:r>
            <a:r>
              <a:rPr lang="cs-CZ" sz="2400" dirty="0" smtClean="0">
                <a:solidFill>
                  <a:srgbClr val="FFC000"/>
                </a:solidFill>
              </a:rPr>
              <a:t>odnos</a:t>
            </a:r>
            <a:r>
              <a:rPr lang="cs-CZ" sz="2400" dirty="0" smtClean="0"/>
              <a:t> (denudace)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52400" y="1363365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Činnost </a:t>
            </a:r>
            <a:r>
              <a:rPr lang="cs-CZ" sz="2400" dirty="0" smtClean="0">
                <a:solidFill>
                  <a:srgbClr val="FFC000"/>
                </a:solidFill>
              </a:rPr>
              <a:t>tvořivá</a:t>
            </a:r>
            <a:r>
              <a:rPr lang="cs-CZ" sz="2400" dirty="0" smtClean="0"/>
              <a:t> – </a:t>
            </a:r>
            <a:r>
              <a:rPr lang="cs-CZ" sz="2400" dirty="0" smtClean="0">
                <a:solidFill>
                  <a:srgbClr val="FFC000"/>
                </a:solidFill>
              </a:rPr>
              <a:t>vznik naplavenin </a:t>
            </a:r>
            <a:r>
              <a:rPr lang="cs-CZ" sz="2400" dirty="0" smtClean="0"/>
              <a:t>– vrstvy usazených úlomků hornin</a:t>
            </a:r>
          </a:p>
          <a:p>
            <a:endParaRPr lang="cs-CZ" sz="2400" dirty="0"/>
          </a:p>
          <a:p>
            <a:r>
              <a:rPr lang="cs-CZ" sz="2400" dirty="0" smtClean="0"/>
              <a:t>Odtok vody na zemském povrchu plošný nebo soustředěný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52400" y="3200400"/>
            <a:ext cx="365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Plošný odtok = </a:t>
            </a:r>
            <a:r>
              <a:rPr lang="cs-CZ" sz="2400" dirty="0" err="1" smtClean="0">
                <a:solidFill>
                  <a:srgbClr val="FFC000"/>
                </a:solidFill>
              </a:rPr>
              <a:t>ron</a:t>
            </a:r>
            <a:endParaRPr lang="cs-CZ" sz="2400" dirty="0" smtClean="0">
              <a:solidFill>
                <a:srgbClr val="FFC000"/>
              </a:solidFill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 přívalovém dešti se voda nestíhá vsakovat a odtéká povrchově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vede k erozi půdy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vznikají </a:t>
            </a:r>
            <a:r>
              <a:rPr lang="cs-CZ" sz="2400" dirty="0" err="1" smtClean="0"/>
              <a:t>ronové</a:t>
            </a:r>
            <a:r>
              <a:rPr lang="cs-CZ" sz="2400" dirty="0" smtClean="0"/>
              <a:t>  rýhy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208" y="3400425"/>
            <a:ext cx="5337792" cy="3352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050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8900" y="152400"/>
            <a:ext cx="7835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Soustředěný odtok – vodní tok, potok, řeka</a:t>
            </a:r>
            <a:endParaRPr lang="cs-CZ" sz="2400" dirty="0">
              <a:solidFill>
                <a:srgbClr val="FFC000"/>
              </a:solidFill>
            </a:endParaRP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rgbClr val="FFC000"/>
                </a:solidFill>
              </a:rPr>
              <a:t>Horní tok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větší spád a víc energie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převládá hloubková a boční </a:t>
            </a:r>
            <a:r>
              <a:rPr lang="cs-CZ" sz="2400" dirty="0" smtClean="0"/>
              <a:t>eroze  a </a:t>
            </a:r>
            <a:r>
              <a:rPr lang="cs-CZ" sz="2400" dirty="0" smtClean="0"/>
              <a:t>odnos materiálu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balvanité dno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vodopády, peřeje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obří hrnce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28924"/>
            <a:ext cx="7162800" cy="4029075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8900" y="4243296"/>
            <a:ext cx="173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Balvanité dno Vydry - Šumava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35528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76199"/>
            <a:ext cx="890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Vodopády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stupeň v říčním korytě</a:t>
            </a:r>
          </a:p>
          <a:p>
            <a:pPr marL="342900" indent="-342900">
              <a:buFontTx/>
              <a:buChar char="-"/>
            </a:pPr>
            <a:r>
              <a:rPr lang="cs-CZ" sz="2400" dirty="0" smtClean="0"/>
              <a:t>vnik – síť puklin, nestejná odolnost hornin</a:t>
            </a:r>
          </a:p>
          <a:p>
            <a:r>
              <a:rPr lang="cs-CZ" sz="2400" i="1" dirty="0" smtClean="0">
                <a:solidFill>
                  <a:srgbClr val="FFC000"/>
                </a:solidFill>
              </a:rPr>
              <a:t>peřeje</a:t>
            </a:r>
            <a:r>
              <a:rPr lang="cs-CZ" sz="2400" dirty="0" smtClean="0"/>
              <a:t> – </a:t>
            </a:r>
            <a:r>
              <a:rPr lang="cs-CZ" sz="2400" dirty="0"/>
              <a:t>nízké vodopády stupňovitě za sebou </a:t>
            </a:r>
            <a:r>
              <a:rPr lang="cs-CZ" sz="2400" dirty="0" smtClean="0"/>
              <a:t>uspořádané</a:t>
            </a:r>
          </a:p>
          <a:p>
            <a:r>
              <a:rPr lang="cs-CZ" sz="2400" i="1" dirty="0" smtClean="0">
                <a:solidFill>
                  <a:srgbClr val="FFC000"/>
                </a:solidFill>
              </a:rPr>
              <a:t>katarakty</a:t>
            </a:r>
            <a:r>
              <a:rPr lang="cs-CZ" sz="2400" dirty="0" smtClean="0"/>
              <a:t> – </a:t>
            </a:r>
            <a:r>
              <a:rPr lang="cs-CZ" sz="2400" dirty="0"/>
              <a:t>vodopády s širokým přepadovým lemem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6199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31" y="2015191"/>
            <a:ext cx="7772400" cy="43719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8900" y="6387166"/>
            <a:ext cx="8978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Krkonoše – </a:t>
            </a:r>
            <a:r>
              <a:rPr lang="cs-CZ" sz="2400" dirty="0" err="1" smtClean="0"/>
              <a:t>Mumlavský</a:t>
            </a:r>
            <a:r>
              <a:rPr lang="cs-CZ" sz="2400" dirty="0" smtClean="0"/>
              <a:t> </a:t>
            </a:r>
            <a:r>
              <a:rPr lang="cs-CZ" sz="2400" dirty="0" smtClean="0"/>
              <a:t>vodopád - jeden z nejmohutnějších v ČR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32110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76199"/>
            <a:ext cx="8902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Obří hrnce</a:t>
            </a:r>
          </a:p>
          <a:p>
            <a:r>
              <a:rPr lang="cs-CZ" sz="2400" dirty="0"/>
              <a:t>V</a:t>
            </a:r>
            <a:r>
              <a:rPr lang="cs-CZ" sz="2400" dirty="0" smtClean="0"/>
              <a:t>znikají obroušením vodou unášeným materiálem (</a:t>
            </a:r>
            <a:r>
              <a:rPr lang="cs-CZ" sz="2400" dirty="0" err="1" smtClean="0"/>
              <a:t>evorze</a:t>
            </a:r>
            <a:r>
              <a:rPr lang="cs-CZ" sz="2400" dirty="0" smtClean="0"/>
              <a:t>).</a:t>
            </a:r>
            <a:endParaRPr lang="cs-CZ" sz="2400" dirty="0" smtClean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" y="907194"/>
            <a:ext cx="9117296" cy="5128479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8900" y="6228704"/>
            <a:ext cx="5016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Krkonoše – Mumlava – obří hrnec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0986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8900" y="228600"/>
            <a:ext cx="8902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2. Střední tok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menší spád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řeka přetváří své koryto – vytváří </a:t>
            </a:r>
            <a:r>
              <a:rPr lang="cs-CZ" sz="2400" dirty="0" smtClean="0"/>
              <a:t>zákruty, meandry</a:t>
            </a:r>
            <a:r>
              <a:rPr lang="cs-CZ" sz="2400" dirty="0"/>
              <a:t> </a:t>
            </a:r>
            <a:r>
              <a:rPr lang="cs-CZ" sz="2400" dirty="0" smtClean="0"/>
              <a:t>a podle síly řeky a typu hornin i</a:t>
            </a:r>
            <a:r>
              <a:rPr lang="cs-CZ" sz="2400" dirty="0" smtClean="0"/>
              <a:t> kaňony (jsou typické i pro horní tok)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převládá </a:t>
            </a:r>
            <a:r>
              <a:rPr lang="cs-CZ" sz="2400" dirty="0"/>
              <a:t>transport </a:t>
            </a:r>
            <a:r>
              <a:rPr lang="cs-CZ" sz="2400" dirty="0" smtClean="0"/>
              <a:t>materiálu – materiál se obrušuje a zaobluje</a:t>
            </a:r>
            <a:endParaRPr lang="cs-CZ" sz="2400" dirty="0">
              <a:solidFill>
                <a:srgbClr val="FFC000"/>
              </a:solidFill>
            </a:endParaRP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7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0"/>
            <a:ext cx="5924550" cy="4443413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248400" y="2286000"/>
            <a:ext cx="274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Štěrk – vznikl </a:t>
            </a:r>
            <a:r>
              <a:rPr lang="cs-CZ" sz="2400" dirty="0" smtClean="0"/>
              <a:t>     při </a:t>
            </a:r>
            <a:r>
              <a:rPr lang="cs-CZ" sz="2400" dirty="0" smtClean="0"/>
              <a:t>transportu vodním tokem </a:t>
            </a:r>
            <a:r>
              <a:rPr lang="cs-CZ" sz="2400" dirty="0"/>
              <a:t> </a:t>
            </a:r>
            <a:r>
              <a:rPr lang="cs-CZ" sz="2400" dirty="0" smtClean="0"/>
              <a:t>    </a:t>
            </a:r>
            <a:r>
              <a:rPr lang="cs-CZ" sz="2400" dirty="0" smtClean="0"/>
              <a:t>z </a:t>
            </a:r>
            <a:r>
              <a:rPr lang="cs-CZ" sz="2400" dirty="0" smtClean="0"/>
              <a:t>původně ostrohranných úlomků hornin </a:t>
            </a:r>
            <a:r>
              <a:rPr lang="cs-CZ" sz="2400" dirty="0" smtClean="0"/>
              <a:t>     a </a:t>
            </a:r>
            <a:r>
              <a:rPr lang="cs-CZ" sz="2400" dirty="0" smtClean="0"/>
              <a:t>minerálů.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90352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8568" y="83403"/>
            <a:ext cx="4224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Meandr</a:t>
            </a:r>
            <a:r>
              <a:rPr lang="cs-CZ" sz="2400" dirty="0" smtClean="0"/>
              <a:t> se vytváří boční erozí říčního koryta.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83497"/>
            <a:ext cx="5181600" cy="3886200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1143000" y="1905000"/>
            <a:ext cx="2438400" cy="22860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H="1" flipV="1">
            <a:off x="6019800" y="4267200"/>
            <a:ext cx="685800" cy="1498600"/>
          </a:xfrm>
          <a:prstGeom prst="straightConnector1">
            <a:avLst/>
          </a:prstGeom>
          <a:ln w="635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31268" y="952500"/>
            <a:ext cx="8860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jesepní</a:t>
            </a:r>
            <a:r>
              <a:rPr lang="cs-CZ" sz="2400" dirty="0" smtClean="0"/>
              <a:t> břeh (vnitřní) – vodní tok zde ukládá materiál, je pomalejší a mělčí</a:t>
            </a:r>
            <a:endParaRPr lang="cs-CZ" sz="24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93168" y="5867400"/>
            <a:ext cx="8403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výsepní</a:t>
            </a:r>
            <a:r>
              <a:rPr lang="cs-CZ" sz="2400" dirty="0" smtClean="0"/>
              <a:t> břeh (vnější) – probíhá zde eroze břehu, vodní tok je zde rychlejší a hlubší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789734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483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5900" y="2286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rgbClr val="FFC000"/>
                </a:solidFill>
              </a:rPr>
              <a:t>Vývoj meandru</a:t>
            </a:r>
            <a:endParaRPr lang="cs-CZ" sz="3600" dirty="0">
              <a:solidFill>
                <a:srgbClr val="FFC00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28600"/>
            <a:ext cx="2533650" cy="6448425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3810000" y="1714500"/>
            <a:ext cx="2501900" cy="0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810000" y="3446758"/>
            <a:ext cx="2501900" cy="6054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15" idx="3"/>
          </p:cNvCxnSpPr>
          <p:nvPr/>
        </p:nvCxnSpPr>
        <p:spPr>
          <a:xfrm>
            <a:off x="3911600" y="5325507"/>
            <a:ext cx="2400300" cy="697468"/>
          </a:xfrm>
          <a:prstGeom prst="straightConnector1">
            <a:avLst/>
          </a:prstGeom>
          <a:ln w="508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863600" y="1450032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zákrut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63600" y="321592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meandr</a:t>
            </a:r>
            <a:endParaRPr lang="cs-CZ" sz="2400" dirty="0">
              <a:solidFill>
                <a:srgbClr val="FFC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863600" y="472534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slepé rameno </a:t>
            </a:r>
            <a:r>
              <a:rPr lang="cs-CZ" sz="2400" dirty="0" smtClean="0"/>
              <a:t>– postupně se </a:t>
            </a:r>
            <a:r>
              <a:rPr lang="cs-CZ" sz="2400" dirty="0" err="1" smtClean="0"/>
              <a:t>zazemňuje</a:t>
            </a:r>
            <a:r>
              <a:rPr lang="cs-CZ" sz="2400" dirty="0" smtClean="0"/>
              <a:t> a zarůstá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355966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772</Words>
  <Application>Microsoft Office PowerPoint</Application>
  <PresentationFormat>Předvádění na obrazovce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Výchozí návrh</vt:lpstr>
      <vt:lpstr>Živly</vt:lpstr>
      <vt:lpstr>ČINNOST TEKOUCÍ VODY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opel</cp:lastModifiedBy>
  <cp:revision>100</cp:revision>
  <cp:lastPrinted>1601-01-01T00:00:00Z</cp:lastPrinted>
  <dcterms:created xsi:type="dcterms:W3CDTF">1601-01-01T00:00:00Z</dcterms:created>
  <dcterms:modified xsi:type="dcterms:W3CDTF">2013-04-23T07:52:20Z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