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3" r:id="rId7"/>
    <p:sldId id="261" r:id="rId8"/>
    <p:sldId id="262" r:id="rId9"/>
    <p:sldId id="267" r:id="rId10"/>
    <p:sldId id="264" r:id="rId11"/>
    <p:sldId id="265" r:id="rId12"/>
    <p:sldId id="266" r:id="rId13"/>
    <p:sldId id="258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Vistula_Lagoon.jpg" TargetMode="External"/><Relationship Id="rId3" Type="http://schemas.openxmlformats.org/officeDocument/2006/relationships/hyperlink" Target="http://en.wikipedia.org/wiki/File:Porto_Covo_pano_April_2009-4.jpg" TargetMode="External"/><Relationship Id="rId7" Type="http://schemas.openxmlformats.org/officeDocument/2006/relationships/hyperlink" Target="http://commons.wikimedia.org/wiki/File:Hel_peninsula_landsat.jpg" TargetMode="External"/><Relationship Id="rId2" Type="http://schemas.openxmlformats.org/officeDocument/2006/relationships/hyperlink" Target="http://cs.wikipedia.org/wiki/Soubor:Aerial_photo_showing_Fan_Bay,_Dover_Cliffs_-_geograph.org.uk_-_1502151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Baltic_spits.png" TargetMode="External"/><Relationship Id="rId5" Type="http://schemas.openxmlformats.org/officeDocument/2006/relationships/hyperlink" Target="http://commons.wikimedia.org/wiki/File:Black_beach_in_Kamari_Santorini.jp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commons.wikimedia.org/wiki/File:Bondi_Beach_3.jpg" TargetMode="External"/><Relationship Id="rId9" Type="http://schemas.openxmlformats.org/officeDocument/2006/relationships/hyperlink" Target="http://cs.wikipedia.org/wiki/Soubor:Vistula_spit_-_north_beach_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ČINNOST MOŘSKÉ VODY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smtClean="0"/>
              <a:t>Př_151_Geologie_Činnost </a:t>
            </a:r>
            <a:r>
              <a:rPr lang="cs-CZ" b="1" dirty="0" smtClean="0"/>
              <a:t>mořské vody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500" y="152400"/>
            <a:ext cx="529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Helská</a:t>
            </a:r>
            <a:r>
              <a:rPr lang="cs-CZ" sz="2400" dirty="0" smtClean="0"/>
              <a:t> kosa – 35 km dlouhá v nejužším místě 150m široká, Polsko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83397"/>
            <a:ext cx="8572500" cy="58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4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500" y="152400"/>
            <a:ext cx="529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Viselská kosa a Viselský záliv – východní část náleží Rusku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143000"/>
            <a:ext cx="7620000" cy="5715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0" y="3657600"/>
            <a:ext cx="39121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21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Aerial</a:t>
            </a:r>
            <a:r>
              <a:rPr lang="cs-CZ" sz="1100" dirty="0"/>
              <a:t> </a:t>
            </a:r>
            <a:r>
              <a:rPr lang="cs-CZ" sz="1100" dirty="0" err="1"/>
              <a:t>photo</a:t>
            </a:r>
            <a:r>
              <a:rPr lang="cs-CZ" sz="1100" dirty="0"/>
              <a:t> </a:t>
            </a:r>
            <a:r>
              <a:rPr lang="cs-CZ" sz="1100" dirty="0" err="1"/>
              <a:t>showing</a:t>
            </a:r>
            <a:r>
              <a:rPr lang="cs-CZ" sz="1100" dirty="0"/>
              <a:t> </a:t>
            </a:r>
            <a:r>
              <a:rPr lang="cs-CZ" sz="1100" dirty="0" err="1"/>
              <a:t>Fan</a:t>
            </a:r>
            <a:r>
              <a:rPr lang="cs-CZ" sz="1100" dirty="0"/>
              <a:t> </a:t>
            </a:r>
            <a:r>
              <a:rPr lang="cs-CZ" sz="1100" dirty="0" err="1"/>
              <a:t>Bay</a:t>
            </a:r>
            <a:r>
              <a:rPr lang="cs-CZ" sz="1100" dirty="0"/>
              <a:t>, Dover </a:t>
            </a:r>
            <a:r>
              <a:rPr lang="cs-CZ" sz="1100" dirty="0" err="1"/>
              <a:t>Cliffs</a:t>
            </a:r>
            <a:r>
              <a:rPr lang="cs-CZ" sz="1100" dirty="0"/>
              <a:t> - geograph.org.uk - 1502151.jpg.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2011 [cit. 2013-04-26]. Dostupné z: </a:t>
            </a:r>
            <a:r>
              <a:rPr lang="cs-CZ" sz="1100" dirty="0">
                <a:hlinkClick r:id="rId2"/>
              </a:rPr>
              <a:t>http://cs.wikipedia.org/wiki/Soubor:Aerial_photo_showing_Fan_Bay,_Dover_Cliffs_-_geograph.org.uk_-_</a:t>
            </a:r>
            <a:r>
              <a:rPr lang="cs-CZ" sz="1100" dirty="0" smtClean="0">
                <a:hlinkClick r:id="rId2"/>
              </a:rPr>
              <a:t>1502151.jpg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Porto </a:t>
            </a:r>
            <a:r>
              <a:rPr lang="cs-CZ" sz="1100" dirty="0" err="1"/>
              <a:t>Covo</a:t>
            </a:r>
            <a:r>
              <a:rPr lang="cs-CZ" sz="1100" dirty="0"/>
              <a:t> </a:t>
            </a:r>
            <a:r>
              <a:rPr lang="cs-CZ" sz="1100" dirty="0" err="1"/>
              <a:t>pano</a:t>
            </a:r>
            <a:r>
              <a:rPr lang="cs-CZ" sz="1100" dirty="0"/>
              <a:t> </a:t>
            </a:r>
            <a:r>
              <a:rPr lang="cs-CZ" sz="1100" dirty="0" err="1"/>
              <a:t>April</a:t>
            </a:r>
            <a:r>
              <a:rPr lang="cs-CZ" sz="1100" dirty="0"/>
              <a:t> 2009-4.jpg.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2013 [cit. 2013-04-26].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en.wikipedia.org/wiki/File:Porto_Covo_pano_April_2009-4.jpg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Bondi</a:t>
            </a:r>
            <a:r>
              <a:rPr lang="cs-CZ" sz="1100" dirty="0"/>
              <a:t> </a:t>
            </a:r>
            <a:r>
              <a:rPr lang="cs-CZ" sz="1100" dirty="0" err="1"/>
              <a:t>Beach</a:t>
            </a:r>
            <a:r>
              <a:rPr lang="cs-CZ" sz="1100" dirty="0"/>
              <a:t> 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2011 [cit. 2013-04-26].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commons.wikimedia.org/wiki/File:Bondi_Beach_3.jpg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Black </a:t>
            </a:r>
            <a:r>
              <a:rPr lang="cs-CZ" sz="1100" dirty="0" err="1"/>
              <a:t>beach</a:t>
            </a:r>
            <a:r>
              <a:rPr lang="cs-CZ" sz="1100" dirty="0"/>
              <a:t> in </a:t>
            </a:r>
            <a:r>
              <a:rPr lang="cs-CZ" sz="1100" dirty="0" err="1"/>
              <a:t>Kamari</a:t>
            </a:r>
            <a:r>
              <a:rPr lang="cs-CZ" sz="1100" dirty="0"/>
              <a:t> Santorini.jpg.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2013-04-26].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commons.wikimedia.org/wiki/File:Black_beach_in_Kamari_Santorini.jpg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Baltic</a:t>
            </a:r>
            <a:r>
              <a:rPr lang="cs-CZ" sz="1100" dirty="0"/>
              <a:t> spits.png.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2013-04-26].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cs.wikipedia.org/wiki/Soubor:Baltic_spits.png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Hel </a:t>
            </a:r>
            <a:r>
              <a:rPr lang="cs-CZ" sz="1100" dirty="0" err="1"/>
              <a:t>peninsula</a:t>
            </a:r>
            <a:r>
              <a:rPr lang="cs-CZ" sz="1100" dirty="0"/>
              <a:t> landsat.jpg.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2013-04-26].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commons.wikimedia.org/wiki/File:Hel_peninsula_landsat.jpg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Vistula</a:t>
            </a:r>
            <a:r>
              <a:rPr lang="cs-CZ" sz="1100" dirty="0"/>
              <a:t> Lagoon.jpg.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2013-04-26].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cs.wikipedia.org/wiki/Soubor:Vistula_Lagoon.jpg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Vistula</a:t>
            </a:r>
            <a:r>
              <a:rPr lang="cs-CZ" sz="1100" dirty="0"/>
              <a:t> </a:t>
            </a:r>
            <a:r>
              <a:rPr lang="cs-CZ" sz="1100" dirty="0" err="1"/>
              <a:t>spit</a:t>
            </a:r>
            <a:r>
              <a:rPr lang="cs-CZ" sz="1100" dirty="0"/>
              <a:t> - </a:t>
            </a:r>
            <a:r>
              <a:rPr lang="cs-CZ" sz="1100" dirty="0" err="1"/>
              <a:t>north</a:t>
            </a:r>
            <a:r>
              <a:rPr lang="cs-CZ" sz="1100" dirty="0"/>
              <a:t> </a:t>
            </a:r>
            <a:r>
              <a:rPr lang="cs-CZ" sz="1100" dirty="0" err="1"/>
              <a:t>beach</a:t>
            </a:r>
            <a:r>
              <a:rPr lang="cs-CZ" sz="1100" dirty="0"/>
              <a:t> 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2009 [cit. 2013-04-26]. Dostupné z: </a:t>
            </a:r>
            <a:r>
              <a:rPr lang="cs-CZ" sz="1100" dirty="0">
                <a:hlinkClick r:id="rId9"/>
              </a:rPr>
              <a:t>http://cs.wikipedia.org/wiki/Soubor:Vistula_spit_-_</a:t>
            </a:r>
            <a:r>
              <a:rPr lang="cs-CZ" sz="1100" dirty="0" smtClean="0">
                <a:hlinkClick r:id="rId9"/>
              </a:rPr>
              <a:t>north_beach_2.jpg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geologických dějích.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činnosti mořské vody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381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Činnost mořské vody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2400" y="1447800"/>
            <a:ext cx="5321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Rušivá činnost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projevuje se hlavně na pobřeží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způsobuje ji pohyb mořské vody – příliv, odliv a příboj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eroze pobřeží – abraze – obrušování unášeným materiálem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řícení podemletých skal, bloků a balvanů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obrušování na valouny, štěrk, písek a jílové bahno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2400" y="1524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Klifové</a:t>
            </a:r>
            <a:r>
              <a:rPr lang="cs-CZ" sz="2400" dirty="0" smtClean="0">
                <a:solidFill>
                  <a:srgbClr val="FFC000"/>
                </a:solidFill>
              </a:rPr>
              <a:t> pobřeží</a:t>
            </a:r>
          </a:p>
          <a:p>
            <a:endParaRPr lang="cs-CZ" sz="2400" dirty="0"/>
          </a:p>
          <a:p>
            <a:r>
              <a:rPr lang="cs-CZ" sz="2400" dirty="0" smtClean="0"/>
              <a:t>Tvoří jej skalnaté </a:t>
            </a:r>
            <a:r>
              <a:rPr lang="cs-CZ" sz="2400" dirty="0" smtClean="0">
                <a:solidFill>
                  <a:srgbClr val="FFC000"/>
                </a:solidFill>
              </a:rPr>
              <a:t>útesy</a:t>
            </a:r>
            <a:r>
              <a:rPr lang="cs-CZ" sz="2400" dirty="0" smtClean="0"/>
              <a:t> – ostrý přechod mezi oceánem a pevninou. Skála je erodována – pevnina ustupuje, materiál je odnášen do moře.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2091392"/>
            <a:ext cx="7144331" cy="476660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454900" y="2091392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Doverské</a:t>
            </a:r>
          </a:p>
          <a:p>
            <a:r>
              <a:rPr lang="cs-CZ" sz="2400" dirty="0" smtClean="0"/>
              <a:t>útesy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2388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8600" y="228599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Skalnaté pobřeží Atlantského oceánu - </a:t>
            </a:r>
            <a:r>
              <a:rPr lang="en-US" sz="2400" dirty="0"/>
              <a:t>Porto </a:t>
            </a:r>
            <a:r>
              <a:rPr lang="en-US" sz="2400" dirty="0" err="1"/>
              <a:t>Covo</a:t>
            </a:r>
            <a:r>
              <a:rPr lang="en-US" sz="2400" dirty="0"/>
              <a:t>, </a:t>
            </a:r>
            <a:r>
              <a:rPr lang="cs-CZ" sz="2400" dirty="0" smtClean="0"/>
              <a:t>západní pobřeží</a:t>
            </a:r>
            <a:r>
              <a:rPr lang="en-US" sz="2400" dirty="0" smtClean="0"/>
              <a:t> </a:t>
            </a:r>
            <a:r>
              <a:rPr lang="cs-CZ" sz="2400" dirty="0" smtClean="0"/>
              <a:t>Portugalska.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2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69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2400" y="406826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Plážové  pobřeží</a:t>
            </a:r>
            <a:endParaRPr lang="cs-CZ" sz="2400" dirty="0"/>
          </a:p>
          <a:p>
            <a:r>
              <a:rPr lang="cs-CZ" sz="2400" dirty="0" smtClean="0"/>
              <a:t>Tvoří jej pláže – je zde ukládán materiál – písek, štěrk.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257300"/>
            <a:ext cx="7467600" cy="56007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14400" y="1447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Bondi</a:t>
            </a:r>
            <a:r>
              <a:rPr lang="de-DE" sz="2400" dirty="0">
                <a:solidFill>
                  <a:schemeClr val="bg1"/>
                </a:solidFill>
              </a:rPr>
              <a:t> Beach </a:t>
            </a:r>
            <a:r>
              <a:rPr lang="cs-CZ" sz="2400" dirty="0">
                <a:solidFill>
                  <a:schemeClr val="bg1"/>
                </a:solidFill>
              </a:rPr>
              <a:t>v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>
                <a:solidFill>
                  <a:schemeClr val="bg1"/>
                </a:solidFill>
              </a:rPr>
              <a:t>Sydney, </a:t>
            </a:r>
            <a:r>
              <a:rPr lang="de-DE" sz="2400" dirty="0" smtClean="0">
                <a:solidFill>
                  <a:schemeClr val="bg1"/>
                </a:solidFill>
              </a:rPr>
              <a:t>Austr</a:t>
            </a:r>
            <a:r>
              <a:rPr lang="cs-CZ" sz="2400" dirty="0" smtClean="0">
                <a:solidFill>
                  <a:schemeClr val="bg1"/>
                </a:solidFill>
              </a:rPr>
              <a:t>á</a:t>
            </a:r>
            <a:r>
              <a:rPr lang="de-DE" sz="2400" dirty="0" err="1" smtClean="0">
                <a:solidFill>
                  <a:schemeClr val="bg1"/>
                </a:solidFill>
              </a:rPr>
              <a:t>lie</a:t>
            </a:r>
            <a:r>
              <a:rPr lang="cs-CZ" sz="2400" dirty="0" smtClean="0">
                <a:solidFill>
                  <a:schemeClr val="bg1"/>
                </a:solidFill>
              </a:rPr>
              <a:t>.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30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59769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9100" y="91440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Tvořivá činnost</a:t>
            </a:r>
          </a:p>
          <a:p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 pláží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písečné kosy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delty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při transportu dochází k vytřídění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dně moří se tvoří až několik set metrů mocná souvrství úlomkovitých usazenin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6080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5763"/>
            <a:ext cx="7835900" cy="58769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2400" y="27929"/>
            <a:ext cx="515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Černá pláž – </a:t>
            </a:r>
            <a:r>
              <a:rPr lang="cs-CZ" sz="2400" dirty="0"/>
              <a:t>n</a:t>
            </a:r>
            <a:r>
              <a:rPr lang="cs-CZ" sz="2400" dirty="0" smtClean="0"/>
              <a:t>a ostrově </a:t>
            </a:r>
            <a:r>
              <a:rPr lang="cs-CZ" sz="2400" dirty="0" err="1" smtClean="0"/>
              <a:t>Santorini</a:t>
            </a:r>
            <a:r>
              <a:rPr lang="cs-CZ" sz="2400" dirty="0" smtClean="0"/>
              <a:t>, Řecko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76969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60150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500" y="152400"/>
            <a:ext cx="892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Kosa</a:t>
            </a:r>
            <a:r>
              <a:rPr lang="cs-CZ" sz="2400" dirty="0" smtClean="0"/>
              <a:t> - úzký protáhlý písčitý výběžek pevniny do moře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6" y="702965"/>
            <a:ext cx="4162425" cy="35147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8600" y="4343400"/>
            <a:ext cx="885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Jihovýchodní pobřeží Baltu. Zleva doprava: </a:t>
            </a:r>
            <a:r>
              <a:rPr lang="cs-CZ" sz="2400" dirty="0" err="1">
                <a:solidFill>
                  <a:srgbClr val="FFC000"/>
                </a:solidFill>
              </a:rPr>
              <a:t>Helská</a:t>
            </a:r>
            <a:r>
              <a:rPr lang="cs-CZ" sz="2400" dirty="0">
                <a:solidFill>
                  <a:srgbClr val="FFC000"/>
                </a:solidFill>
              </a:rPr>
              <a:t> kosa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FFC000"/>
                </a:solidFill>
              </a:rPr>
              <a:t>Viselská kosa </a:t>
            </a:r>
            <a:r>
              <a:rPr lang="cs-CZ" sz="2400" dirty="0"/>
              <a:t>a </a:t>
            </a:r>
            <a:r>
              <a:rPr lang="cs-CZ" sz="2400" dirty="0">
                <a:solidFill>
                  <a:srgbClr val="FFC000"/>
                </a:solidFill>
              </a:rPr>
              <a:t>Kurská kosa </a:t>
            </a:r>
            <a:r>
              <a:rPr lang="cs-CZ" sz="2400" dirty="0"/>
              <a:t>s typickými limany Viselského a Kurského </a:t>
            </a:r>
            <a:r>
              <a:rPr lang="cs-CZ" sz="2400" dirty="0" smtClean="0"/>
              <a:t>zálivu.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Liman</a:t>
            </a:r>
            <a:r>
              <a:rPr lang="cs-CZ" sz="2400" dirty="0" smtClean="0"/>
              <a:t> – zátoka nebo jezero téměř nebo zcela odříznuté od moře.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46519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657</Words>
  <Application>Microsoft Office PowerPoint</Application>
  <PresentationFormat>Předvádění na obrazovce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Výchozí návrh</vt:lpstr>
      <vt:lpstr>Živly</vt:lpstr>
      <vt:lpstr>ČINNOST MOŘSKÉ VODY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87</cp:revision>
  <cp:lastPrinted>1601-01-01T00:00:00Z</cp:lastPrinted>
  <dcterms:created xsi:type="dcterms:W3CDTF">1601-01-01T00:00:00Z</dcterms:created>
  <dcterms:modified xsi:type="dcterms:W3CDTF">2013-05-02T15:34:22Z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