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2" r:id="rId16"/>
    <p:sldId id="270" r:id="rId17"/>
    <p:sldId id="271" r:id="rId18"/>
    <p:sldId id="25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Glacier_Bay_-_Johns_Hopkins_glacier_calving.jpg" TargetMode="External"/><Relationship Id="rId13" Type="http://schemas.openxmlformats.org/officeDocument/2006/relationships/hyperlink" Target="http://commons.wikimedia.org/wiki/File:Syv%C3%A4ri1.jpg" TargetMode="External"/><Relationship Id="rId3" Type="http://schemas.openxmlformats.org/officeDocument/2006/relationships/hyperlink" Target="http://cs.wikipedia.org/wiki/Soubor:Grosser_Aletschgletscher_2342.jpg" TargetMode="External"/><Relationship Id="rId7" Type="http://schemas.openxmlformats.org/officeDocument/2006/relationships/hyperlink" Target="http://cs.wikipedia.org/wiki/Soubor:Glacier.zermatt.arp.750pix.jpg" TargetMode="External"/><Relationship Id="rId12" Type="http://schemas.openxmlformats.org/officeDocument/2006/relationships/hyperlink" Target="http://commons.wikimedia.org/wiki/File:Greenland_42.74746W_71.57394N.jpg" TargetMode="External"/><Relationship Id="rId2" Type="http://schemas.openxmlformats.org/officeDocument/2006/relationships/hyperlink" Target="http://en.wikipedia.org/wiki/File:Firn_from_South_Cascade_Glacier.jpg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%C5%9Anie%C5%BCne_kot%C5%82y_03.jpg" TargetMode="External"/><Relationship Id="rId11" Type="http://schemas.openxmlformats.org/officeDocument/2006/relationships/hyperlink" Target="http://cs.wikipedia.org/wiki/Soubor:Iceage_north-glacial_hg.png" TargetMode="External"/><Relationship Id="rId5" Type="http://schemas.openxmlformats.org/officeDocument/2006/relationships/hyperlink" Target="http://cs.wikipedia.org/wiki/Soubor:Iceberg_Cirque.jpg" TargetMode="External"/><Relationship Id="rId15" Type="http://schemas.openxmlformats.org/officeDocument/2006/relationships/hyperlink" Target="http://en.wikipedia.org/wiki/File:Fryxellsee_Opt.jpg" TargetMode="External"/><Relationship Id="rId10" Type="http://schemas.openxmlformats.org/officeDocument/2006/relationships/hyperlink" Target="http://cs.wikipedia.org/wiki/Soubor:Krkonose-bergsee-panorama.jpg" TargetMode="External"/><Relationship Id="rId4" Type="http://schemas.openxmlformats.org/officeDocument/2006/relationships/hyperlink" Target="http://cs.wikipedia.org/wiki/Soubor:Alte_prager_huette_pano.jpg" TargetMode="External"/><Relationship Id="rId9" Type="http://schemas.openxmlformats.org/officeDocument/2006/relationships/hyperlink" Target="http://en.wikipedia.org/wiki/File:SantaCruz-Spegazzini-CaidaAnimation.gif" TargetMode="External"/><Relationship Id="rId14" Type="http://schemas.openxmlformats.org/officeDocument/2006/relationships/hyperlink" Target="http://cs.wikipedia.org/wiki/Soubor:Kuncicky_bludny_balva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ČINNOST LEDOVCŮ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Př_152_Geologie_Činnost </a:t>
            </a:r>
            <a:r>
              <a:rPr lang="cs-CZ" b="1" dirty="0" smtClean="0"/>
              <a:t>ledovců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9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3749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Boční moréna </a:t>
            </a:r>
            <a:r>
              <a:rPr lang="cs-CZ" sz="2400" dirty="0"/>
              <a:t>na ledovci </a:t>
            </a:r>
            <a:r>
              <a:rPr lang="cs-CZ" sz="2400" dirty="0" err="1"/>
              <a:t>Gorner</a:t>
            </a:r>
            <a:r>
              <a:rPr lang="cs-CZ" sz="2400" dirty="0"/>
              <a:t> </a:t>
            </a:r>
            <a:r>
              <a:rPr lang="cs-CZ" sz="2400" dirty="0" err="1"/>
              <a:t>Glacier</a:t>
            </a:r>
            <a:r>
              <a:rPr lang="cs-CZ" sz="2400" dirty="0"/>
              <a:t> ve švýcarském </a:t>
            </a:r>
            <a:r>
              <a:rPr lang="cs-CZ" sz="2400" dirty="0" err="1"/>
              <a:t>Zermattu</a:t>
            </a:r>
            <a:r>
              <a:rPr lang="cs-CZ" sz="2400" dirty="0"/>
              <a:t>. Moréna je vysoký val z </a:t>
            </a:r>
            <a:r>
              <a:rPr lang="cs-CZ" sz="2400" dirty="0" smtClean="0"/>
              <a:t>nevytříděného  materiálu, který vzniká činností ledovce – </a:t>
            </a:r>
            <a:r>
              <a:rPr lang="cs-CZ" sz="2400" dirty="0" err="1" smtClean="0">
                <a:solidFill>
                  <a:srgbClr val="FFC000"/>
                </a:solidFill>
              </a:rPr>
              <a:t>till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13" y="1976486"/>
            <a:ext cx="6861749" cy="48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5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9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99466" y="114369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Telení ledovců - </a:t>
            </a:r>
            <a:r>
              <a:rPr lang="cs-CZ" sz="2400" dirty="0" smtClean="0"/>
              <a:t>odlamování ker</a:t>
            </a:r>
            <a:r>
              <a:rPr lang="cs-CZ" sz="2400" dirty="0" smtClean="0">
                <a:solidFill>
                  <a:srgbClr val="FFC000"/>
                </a:solidFill>
              </a:rPr>
              <a:t> 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387"/>
            <a:ext cx="4495800" cy="6793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67" y="3467101"/>
            <a:ext cx="3983797" cy="3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9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5100" y="9346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Pevninský ledovec (kontinentální)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217244"/>
            <a:ext cx="4114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na plochém terénu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plošně rozsáhlejší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pokrývá Antarktidu           a Grónsko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dobách ledových zasahoval až k nám       do Moravské brány, pokrýval Evropu severně od nás a většinu Severní Ameriky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399"/>
            <a:ext cx="5257801" cy="525780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8600" y="539714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Rozsah maximálního zalednění na severní polokouli</a:t>
            </a:r>
          </a:p>
        </p:txBody>
      </p:sp>
    </p:spTree>
    <p:extLst>
      <p:ext uri="{BB962C8B-B14F-4D97-AF65-F5344CB8AC3E}">
        <p14:creationId xmlns:p14="http://schemas.microsoft.com/office/powerpoint/2010/main" val="3946360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4300" y="125928"/>
            <a:ext cx="521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zarovnává povrch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vytváří rozsáhlé morény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pozůstatkem po </a:t>
            </a:r>
            <a:r>
              <a:rPr lang="cs-CZ" sz="2400" dirty="0" err="1" smtClean="0"/>
              <a:t>odtání</a:t>
            </a:r>
            <a:r>
              <a:rPr lang="cs-CZ" sz="2400" dirty="0" smtClean="0"/>
              <a:t> jsou také </a:t>
            </a:r>
            <a:r>
              <a:rPr lang="cs-CZ" sz="2400" dirty="0" smtClean="0">
                <a:solidFill>
                  <a:srgbClr val="FFC000"/>
                </a:solidFill>
              </a:rPr>
              <a:t>jezerní plošiny </a:t>
            </a:r>
            <a:r>
              <a:rPr lang="cs-CZ" sz="2400" dirty="0" smtClean="0"/>
              <a:t>a </a:t>
            </a:r>
            <a:r>
              <a:rPr lang="cs-CZ" sz="2400" dirty="0" smtClean="0">
                <a:solidFill>
                  <a:srgbClr val="FFC000"/>
                </a:solidFill>
              </a:rPr>
              <a:t>bludné balvany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5588"/>
            <a:ext cx="7436162" cy="51624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95900" y="123392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jezero </a:t>
            </a:r>
            <a:r>
              <a:rPr lang="cs-CZ" sz="2400" dirty="0" err="1"/>
              <a:t>Fryxell</a:t>
            </a:r>
            <a:r>
              <a:rPr lang="cs-CZ" sz="2400" dirty="0"/>
              <a:t> </a:t>
            </a:r>
            <a:r>
              <a:rPr lang="cs-CZ" sz="2400" dirty="0" smtClean="0"/>
              <a:t>, </a:t>
            </a:r>
            <a:r>
              <a:rPr lang="cs-CZ" sz="2400" dirty="0"/>
              <a:t>Antarktida</a:t>
            </a:r>
          </a:p>
        </p:txBody>
      </p:sp>
    </p:spTree>
    <p:extLst>
      <p:ext uri="{BB962C8B-B14F-4D97-AF65-F5344CB8AC3E}">
        <p14:creationId xmlns:p14="http://schemas.microsoft.com/office/powerpoint/2010/main" val="3924499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000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3400" y="61561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Grónsko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"/>
            <a:ext cx="7967485" cy="59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04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4300" y="125928"/>
            <a:ext cx="5219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Jezerní plošiny</a:t>
            </a:r>
          </a:p>
          <a:p>
            <a:r>
              <a:rPr lang="cs-CZ" sz="2400" dirty="0" smtClean="0"/>
              <a:t>Většina vznikla při tání po poslední době ledové před 10 000 lety.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Finská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Pomořanská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Meklenburská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Velkopolská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41" y="1371599"/>
            <a:ext cx="6258331" cy="40303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0" y="5448397"/>
            <a:ext cx="891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Finská jezerní </a:t>
            </a:r>
            <a:r>
              <a:rPr lang="cs-CZ" sz="2400" dirty="0" smtClean="0"/>
              <a:t>plošina</a:t>
            </a:r>
            <a:r>
              <a:rPr lang="cs-CZ" sz="2400" dirty="0"/>
              <a:t> </a:t>
            </a:r>
            <a:r>
              <a:rPr lang="cs-CZ" sz="2400" dirty="0" smtClean="0"/>
              <a:t>-  </a:t>
            </a:r>
            <a:r>
              <a:rPr lang="cs-CZ" sz="2400" dirty="0"/>
              <a:t>přes 60 000 </a:t>
            </a:r>
            <a:r>
              <a:rPr lang="cs-CZ" sz="2400" dirty="0" smtClean="0"/>
              <a:t>jezer – nejvíce na světě.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4063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118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8809" y="381000"/>
            <a:ext cx="4541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Bludný balvan </a:t>
            </a:r>
            <a:r>
              <a:rPr lang="cs-CZ" sz="2400" dirty="0" smtClean="0"/>
              <a:t>(eratický balvan)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</a:t>
            </a:r>
            <a:r>
              <a:rPr lang="cs-CZ" sz="2400" dirty="0"/>
              <a:t>době ledové přepraven ledovcem na velkou </a:t>
            </a:r>
            <a:r>
              <a:rPr lang="cs-CZ" sz="2400" dirty="0" smtClean="0"/>
              <a:t>vzdálenost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nesouvisí s geologickým podložím</a:t>
            </a:r>
            <a:endParaRPr lang="cs-CZ" sz="2400" dirty="0" smtClean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41536" y="1143000"/>
            <a:ext cx="3877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Kunčický bludný balvan </a:t>
            </a:r>
            <a:r>
              <a:rPr lang="cs-CZ" sz="2400" dirty="0" smtClean="0"/>
              <a:t>– </a:t>
            </a:r>
            <a:r>
              <a:rPr lang="cs-CZ" sz="2400" dirty="0" err="1" smtClean="0"/>
              <a:t>nej</a:t>
            </a:r>
            <a:r>
              <a:rPr lang="cs-CZ" sz="2400" dirty="0" smtClean="0"/>
              <a:t>. v ČR.</a:t>
            </a:r>
          </a:p>
          <a:p>
            <a:r>
              <a:rPr lang="cs-CZ" sz="2400" dirty="0" smtClean="0"/>
              <a:t>Nachází </a:t>
            </a:r>
            <a:r>
              <a:rPr lang="cs-CZ" sz="2400" dirty="0"/>
              <a:t>na Vratimovské ulici v ostravské místní části Kunčice městského obvodu Slezská Ostrava. Je umístěn v blízkosti Jižní brány Nové </a:t>
            </a:r>
            <a:r>
              <a:rPr lang="cs-CZ" sz="2400" dirty="0" smtClean="0"/>
              <a:t>huti na </a:t>
            </a:r>
            <a:r>
              <a:rPr lang="cs-CZ" sz="2400" dirty="0"/>
              <a:t>konečné tramvajové linky č. 9. Podpírá jej podstavec z betonu.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" y="2819400"/>
            <a:ext cx="5260720" cy="37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5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15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Firn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South</a:t>
            </a:r>
            <a:r>
              <a:rPr lang="cs-CZ" sz="1100" dirty="0"/>
              <a:t> </a:t>
            </a:r>
            <a:r>
              <a:rPr lang="cs-CZ" sz="1100" dirty="0" err="1"/>
              <a:t>Cascade</a:t>
            </a:r>
            <a:r>
              <a:rPr lang="cs-CZ" sz="1100" dirty="0"/>
              <a:t> Glacier.jpg.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2013-04-27].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en.wikipedia.org/wiki/File:Firn_from_South_Cascade_Glacier.jpg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Grosser</a:t>
            </a:r>
            <a:r>
              <a:rPr lang="cs-CZ" sz="1100" dirty="0"/>
              <a:t> </a:t>
            </a:r>
            <a:r>
              <a:rPr lang="cs-CZ" sz="1100" dirty="0" err="1"/>
              <a:t>Aletschgletscher</a:t>
            </a:r>
            <a:r>
              <a:rPr lang="cs-CZ" sz="1100" dirty="0"/>
              <a:t> 2342.jpg.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cs.wikipedia.org/wiki/Soubor:Grosser_Aletschgletscher_2342.jpg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Alte </a:t>
            </a:r>
            <a:r>
              <a:rPr lang="cs-CZ" sz="1100" dirty="0" err="1"/>
              <a:t>prager</a:t>
            </a:r>
            <a:r>
              <a:rPr lang="cs-CZ" sz="1100" dirty="0"/>
              <a:t> </a:t>
            </a:r>
            <a:r>
              <a:rPr lang="cs-CZ" sz="1100" dirty="0" err="1"/>
              <a:t>huette</a:t>
            </a:r>
            <a:r>
              <a:rPr lang="cs-CZ" sz="1100" dirty="0"/>
              <a:t> pano.jpg.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cs.wikipedia.org/wiki/Soubor:Alte_prager_huette_pano.jpg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Iceberg</a:t>
            </a:r>
            <a:r>
              <a:rPr lang="cs-CZ" sz="1100" dirty="0"/>
              <a:t> Cirque.jpg.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cs.wikipedia.org/wiki/Soubor:Iceberg_Cirque.jpg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Śnieżne</a:t>
            </a:r>
            <a:r>
              <a:rPr lang="cs-CZ" sz="1100" dirty="0"/>
              <a:t> </a:t>
            </a:r>
            <a:r>
              <a:rPr lang="cs-CZ" sz="1100" dirty="0" err="1"/>
              <a:t>kotły</a:t>
            </a:r>
            <a:r>
              <a:rPr lang="cs-CZ" sz="1100" dirty="0"/>
              <a:t> 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2013-04-27]. Dostupné z: </a:t>
            </a:r>
            <a:r>
              <a:rPr lang="cs-CZ" sz="1100" dirty="0">
                <a:hlinkClick r:id="rId6"/>
              </a:rPr>
              <a:t>http://cs.wikipedia.org/wiki/Soubor:%</a:t>
            </a:r>
            <a:r>
              <a:rPr lang="cs-CZ" sz="1100" dirty="0" smtClean="0">
                <a:hlinkClick r:id="rId6"/>
              </a:rPr>
              <a:t>C5%9Anie%C5%BCne_kot%C5%82y_03.jpg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Glacier.zermatt.arp.750pix.jpg.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cs.wikipedia.org/wiki/Soubor:Glacier.zermatt.arp.750pix.jpg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Glacier</a:t>
            </a:r>
            <a:r>
              <a:rPr lang="cs-CZ" sz="1100" dirty="0"/>
              <a:t> </a:t>
            </a:r>
            <a:r>
              <a:rPr lang="cs-CZ" sz="1100" dirty="0" err="1"/>
              <a:t>Bay</a:t>
            </a:r>
            <a:r>
              <a:rPr lang="cs-CZ" sz="1100" dirty="0"/>
              <a:t> - </a:t>
            </a:r>
            <a:r>
              <a:rPr lang="cs-CZ" sz="1100" dirty="0" err="1"/>
              <a:t>Johns</a:t>
            </a:r>
            <a:r>
              <a:rPr lang="cs-CZ" sz="1100" dirty="0"/>
              <a:t> </a:t>
            </a:r>
            <a:r>
              <a:rPr lang="cs-CZ" sz="1100" dirty="0" err="1"/>
              <a:t>Hopkins</a:t>
            </a:r>
            <a:r>
              <a:rPr lang="cs-CZ" sz="1100" dirty="0"/>
              <a:t> </a:t>
            </a:r>
            <a:r>
              <a:rPr lang="cs-CZ" sz="1100" dirty="0" err="1"/>
              <a:t>glacier</a:t>
            </a:r>
            <a:r>
              <a:rPr lang="cs-CZ" sz="1100" dirty="0"/>
              <a:t> calving.jpg.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2013-04-27]. Dostupné z: </a:t>
            </a:r>
            <a:r>
              <a:rPr lang="cs-CZ" sz="1100" dirty="0">
                <a:hlinkClick r:id="rId8"/>
              </a:rPr>
              <a:t>http://en.wikipedia.org/wiki/File:Glacier_Bay_-_</a:t>
            </a:r>
            <a:r>
              <a:rPr lang="cs-CZ" sz="1100" dirty="0" smtClean="0">
                <a:hlinkClick r:id="rId8"/>
              </a:rPr>
              <a:t>Johns_Hopkins_glacier_calving.jpg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SantaCruz-Spegazzini-CaidaAnimation.gif.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en.wikipedia.org/wiki/File:SantaCruz-Spegazzini-CaidaAnimation.gif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Krkonose-bergsee-panorama.jpg.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2013-04-28].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cs.wikipedia.org/wiki/Soubor:Krkonose-bergsee-panorama.jpg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Iceage</a:t>
            </a:r>
            <a:r>
              <a:rPr lang="cs-CZ" sz="1100" dirty="0"/>
              <a:t> </a:t>
            </a:r>
            <a:r>
              <a:rPr lang="cs-CZ" sz="1100" dirty="0" err="1"/>
              <a:t>north-glacial</a:t>
            </a:r>
            <a:r>
              <a:rPr lang="cs-CZ" sz="1100" dirty="0"/>
              <a:t> hg.png.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2013-04-28].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cs.wikipedia.org/wiki/Soubor:Iceage_north-glacial_hg.png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Greenland</a:t>
            </a:r>
            <a:r>
              <a:rPr lang="cs-CZ" sz="1100" dirty="0"/>
              <a:t> 42.74746W 71.57394N.jpg.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2013-04-28].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commons.wikimedia.org/wiki/File:Greenland_42.74746W_71.57394N.jpg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Syväri1.jpg.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2013-04-28].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commons.wikimedia.org/wiki/File:Syv%C3%A4ri1.jpg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Kuncicky</a:t>
            </a:r>
            <a:r>
              <a:rPr lang="cs-CZ" sz="1100" dirty="0"/>
              <a:t> </a:t>
            </a:r>
            <a:r>
              <a:rPr lang="cs-CZ" sz="1100" dirty="0" err="1"/>
              <a:t>bludny</a:t>
            </a:r>
            <a:r>
              <a:rPr lang="cs-CZ" sz="1100" dirty="0"/>
              <a:t> balvan.jpg.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2013-04-28].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cs.wikipedia.org/wiki/Soubor:Kuncicky_bludny_balvan.jpg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Fryxellsee</a:t>
            </a:r>
            <a:r>
              <a:rPr lang="cs-CZ" sz="1100" dirty="0"/>
              <a:t> </a:t>
            </a:r>
            <a:r>
              <a:rPr lang="cs-CZ" sz="1100" dirty="0" err="1"/>
              <a:t>Opt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2004 [cit. 2013-04-28]. Dostupné z: </a:t>
            </a:r>
            <a:r>
              <a:rPr lang="cs-CZ" sz="1100" dirty="0">
                <a:hlinkClick r:id="rId15"/>
              </a:rPr>
              <a:t>http://</a:t>
            </a:r>
            <a:r>
              <a:rPr lang="cs-CZ" sz="1100" dirty="0" smtClean="0">
                <a:hlinkClick r:id="rId15"/>
              </a:rPr>
              <a:t>en.wikipedia.org/wiki/File:Fryxellsee_Opt.jpg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ledovců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Činnost ledovců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600" y="798731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Probíhá ve velehorských     a polárních oblastech.</a:t>
            </a:r>
          </a:p>
          <a:p>
            <a:endParaRPr lang="cs-CZ" sz="2400" dirty="0" smtClean="0"/>
          </a:p>
          <a:p>
            <a:r>
              <a:rPr lang="cs-CZ" sz="2400" dirty="0">
                <a:solidFill>
                  <a:srgbClr val="FFC000"/>
                </a:solidFill>
              </a:rPr>
              <a:t>Glaciologie</a:t>
            </a:r>
            <a:r>
              <a:rPr lang="cs-CZ" sz="2400" dirty="0"/>
              <a:t> </a:t>
            </a:r>
            <a:r>
              <a:rPr lang="cs-CZ" sz="2400" dirty="0" smtClean="0"/>
              <a:t>- zabývá </a:t>
            </a:r>
            <a:r>
              <a:rPr lang="cs-CZ" sz="2400" dirty="0"/>
              <a:t>se studiem ledovců a ledovcové činnosti.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Vznik ledovce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1. nahromadění sněhu</a:t>
            </a:r>
          </a:p>
          <a:p>
            <a:r>
              <a:rPr lang="cs-CZ" sz="2400" dirty="0" smtClean="0"/>
              <a:t>2. střídavé tání a tuhnutí     – vznikne krystalický </a:t>
            </a:r>
            <a:r>
              <a:rPr lang="cs-CZ" sz="2400" dirty="0" smtClean="0">
                <a:solidFill>
                  <a:srgbClr val="FFC000"/>
                </a:solidFill>
              </a:rPr>
              <a:t>firn</a:t>
            </a:r>
          </a:p>
          <a:p>
            <a:r>
              <a:rPr lang="cs-CZ" sz="2400" dirty="0" smtClean="0"/>
              <a:t>3. tlakem nadloží vznikne   souvislý led - </a:t>
            </a:r>
            <a:r>
              <a:rPr lang="cs-CZ" sz="2400" dirty="0" smtClean="0">
                <a:solidFill>
                  <a:srgbClr val="FFC000"/>
                </a:solidFill>
              </a:rPr>
              <a:t>ledovec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58593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8600" y="585936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Firn – 80x zvětšeno – krystalický sníh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51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2400" y="56576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Firnová oblast ledovce </a:t>
            </a:r>
            <a:r>
              <a:rPr lang="cs-CZ" sz="2400" dirty="0" err="1" smtClean="0"/>
              <a:t>Aletschgletscher</a:t>
            </a:r>
            <a:r>
              <a:rPr lang="cs-CZ" sz="2400" dirty="0" smtClean="0"/>
              <a:t>, místo kde vzniká ledovec.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1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51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5900" y="35646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Horský ledovec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600" y="1447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Vzniká ve vysokých horách – ve sníženinách a údolích.</a:t>
            </a:r>
          </a:p>
          <a:p>
            <a:endParaRPr lang="cs-CZ" sz="2400" dirty="0" smtClean="0"/>
          </a:p>
          <a:p>
            <a:r>
              <a:rPr lang="cs-CZ" sz="2400" dirty="0"/>
              <a:t>O</a:t>
            </a:r>
            <a:r>
              <a:rPr lang="cs-CZ" sz="2400" dirty="0" smtClean="0"/>
              <a:t>blast </a:t>
            </a:r>
            <a:r>
              <a:rPr lang="cs-CZ" sz="2400" dirty="0" smtClean="0">
                <a:solidFill>
                  <a:srgbClr val="FFC000"/>
                </a:solidFill>
              </a:rPr>
              <a:t>akumulační</a:t>
            </a:r>
            <a:r>
              <a:rPr lang="cs-CZ" sz="2400" dirty="0" smtClean="0"/>
              <a:t> – kde se sníh hromadí – </a:t>
            </a:r>
            <a:r>
              <a:rPr lang="cs-CZ" sz="2400" dirty="0" smtClean="0">
                <a:solidFill>
                  <a:srgbClr val="FFC000"/>
                </a:solidFill>
              </a:rPr>
              <a:t>kar – ledovcový kotel.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/>
              <a:t>Ledovcový splaz sestupuje ledovcovým údolím </a:t>
            </a:r>
            <a:r>
              <a:rPr lang="cs-CZ" sz="2400" dirty="0" smtClean="0">
                <a:solidFill>
                  <a:srgbClr val="FFC000"/>
                </a:solidFill>
              </a:rPr>
              <a:t>– </a:t>
            </a:r>
            <a:r>
              <a:rPr lang="cs-CZ" sz="2400" dirty="0" err="1" smtClean="0">
                <a:solidFill>
                  <a:srgbClr val="FFC000"/>
                </a:solidFill>
              </a:rPr>
              <a:t>trog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– </a:t>
            </a:r>
            <a:r>
              <a:rPr lang="cs-CZ" sz="2400" dirty="0" smtClean="0"/>
              <a:t>má typický tvar písmene </a:t>
            </a:r>
            <a:r>
              <a:rPr lang="cs-CZ" sz="2400" dirty="0" smtClean="0">
                <a:solidFill>
                  <a:srgbClr val="FFC000"/>
                </a:solidFill>
              </a:rPr>
              <a:t>U.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/>
              <a:t>Oblast</a:t>
            </a:r>
            <a:r>
              <a:rPr lang="cs-CZ" sz="2400" dirty="0" smtClean="0">
                <a:solidFill>
                  <a:srgbClr val="FFC000"/>
                </a:solidFill>
              </a:rPr>
              <a:t> ablační - </a:t>
            </a:r>
            <a:r>
              <a:rPr lang="cs-CZ" sz="2400" dirty="0" smtClean="0"/>
              <a:t>dochází zde k odtávání ledovce. Kde ledovec </a:t>
            </a:r>
            <a:r>
              <a:rPr lang="cs-CZ" sz="2400" dirty="0" err="1" smtClean="0"/>
              <a:t>neodtává</a:t>
            </a:r>
            <a:r>
              <a:rPr lang="cs-CZ" sz="2400" dirty="0" smtClean="0"/>
              <a:t> </a:t>
            </a:r>
            <a:r>
              <a:rPr lang="cs-CZ" sz="2400" dirty="0"/>
              <a:t>j</a:t>
            </a:r>
            <a:r>
              <a:rPr lang="cs-CZ" sz="2400" dirty="0" smtClean="0"/>
              <a:t>e např. rozlámán na plovoucí kry.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08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51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2400" y="228600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Pohled z Alte </a:t>
            </a:r>
            <a:r>
              <a:rPr lang="cs-CZ" sz="2400" dirty="0" err="1"/>
              <a:t>Prager</a:t>
            </a:r>
            <a:r>
              <a:rPr lang="cs-CZ" sz="2400" dirty="0"/>
              <a:t> </a:t>
            </a:r>
            <a:r>
              <a:rPr lang="cs-CZ" sz="2400" dirty="0" err="1"/>
              <a:t>Hütte</a:t>
            </a:r>
            <a:r>
              <a:rPr lang="cs-CZ" sz="2400" dirty="0"/>
              <a:t> </a:t>
            </a:r>
            <a:r>
              <a:rPr lang="cs-CZ" sz="2400" dirty="0" smtClean="0"/>
              <a:t>    na </a:t>
            </a:r>
            <a:r>
              <a:rPr lang="cs-CZ" sz="2400" dirty="0"/>
              <a:t>ledovec </a:t>
            </a:r>
            <a:r>
              <a:rPr lang="cs-CZ" sz="2400" i="1" dirty="0" err="1"/>
              <a:t>Schlatenkees</a:t>
            </a:r>
            <a:r>
              <a:rPr lang="cs-CZ" sz="2400" dirty="0"/>
              <a:t> a horu </a:t>
            </a:r>
            <a:r>
              <a:rPr lang="cs-CZ" sz="2400" i="1" dirty="0" err="1"/>
              <a:t>Großvenediger</a:t>
            </a:r>
            <a:r>
              <a:rPr lang="cs-CZ" sz="2400" dirty="0"/>
              <a:t>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7391400" y="1066800"/>
            <a:ext cx="76200" cy="990600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286000" y="4648200"/>
            <a:ext cx="1219200" cy="1066800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53100" y="46612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Akumulační oblast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1000" y="585786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Ablační oblast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9180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700" y="88900"/>
            <a:ext cx="547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Ledovcový kar i údolí utváří erozní činnost ledovce – formují ho spodní, boční a čelní </a:t>
            </a:r>
            <a:r>
              <a:rPr lang="cs-CZ" sz="2400" dirty="0" smtClean="0">
                <a:solidFill>
                  <a:srgbClr val="FFC000"/>
                </a:solidFill>
              </a:rPr>
              <a:t>morény</a:t>
            </a:r>
            <a:r>
              <a:rPr lang="cs-CZ" sz="2400" dirty="0" smtClean="0"/>
              <a:t> – unášený materiál, který obrušuje a hloubí.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8560"/>
            <a:ext cx="6932588" cy="51994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21300" y="82756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Kar v Národním parku </a:t>
            </a:r>
            <a:r>
              <a:rPr lang="cs-CZ" sz="2400" dirty="0" err="1"/>
              <a:t>Glacier</a:t>
            </a:r>
            <a:r>
              <a:rPr lang="cs-CZ" sz="2400" dirty="0"/>
              <a:t>, Montana, </a:t>
            </a:r>
            <a:r>
              <a:rPr lang="cs-CZ" sz="2400" dirty="0" smtClean="0"/>
              <a:t>USA.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8630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700" y="50800"/>
            <a:ext cx="9055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ústupu ledovce bývají kary zaplněné vodou – karová jezera     (plesa), často hrazeny čelní morénou.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Kary v ČR</a:t>
            </a:r>
            <a:endParaRPr lang="cs-CZ" sz="2400" dirty="0">
              <a:solidFill>
                <a:srgbClr val="FFC000"/>
              </a:solidFill>
            </a:endParaRPr>
          </a:p>
          <a:p>
            <a:r>
              <a:rPr lang="cs-CZ" sz="2400" dirty="0"/>
              <a:t>Šumava – Černé jezero, Čertovo jezero, Plešné jezero, Prášilské jezero, Laka</a:t>
            </a:r>
          </a:p>
          <a:p>
            <a:r>
              <a:rPr lang="cs-CZ" sz="2400" dirty="0"/>
              <a:t>Krkonoše – Úpská jáma, Sněžné jámy, Kotelní jámy</a:t>
            </a:r>
          </a:p>
          <a:p>
            <a:r>
              <a:rPr lang="cs-CZ" sz="2400" dirty="0"/>
              <a:t>Jeseníky – Velká kotlina</a:t>
            </a:r>
            <a:endParaRPr lang="cs-CZ" sz="2400" dirty="0">
              <a:effectLst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5486400" cy="4114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64200" y="272845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Krkonoše - </a:t>
            </a:r>
            <a:r>
              <a:rPr lang="cs-CZ" sz="2400" dirty="0"/>
              <a:t>Sněžné jámy s budovou vysílače </a:t>
            </a:r>
            <a:r>
              <a:rPr lang="cs-CZ" sz="2400" dirty="0" err="1"/>
              <a:t>Wavel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1047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3200" y="381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Wielki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Staw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/>
              <a:t>je </a:t>
            </a:r>
            <a:r>
              <a:rPr lang="cs-CZ" sz="2400" dirty="0" smtClean="0"/>
              <a:t>karové </a:t>
            </a:r>
            <a:r>
              <a:rPr lang="cs-CZ" sz="2400" dirty="0"/>
              <a:t>jezero, které se nachází na jihozápadě Polska na severní straně </a:t>
            </a:r>
            <a:r>
              <a:rPr lang="cs-CZ" sz="2400" dirty="0" smtClean="0"/>
              <a:t>Krkonoš. Je </a:t>
            </a:r>
            <a:r>
              <a:rPr lang="cs-CZ" sz="2400" dirty="0"/>
              <a:t>uzavřeno morénou a skalním prahem.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133600"/>
            <a:ext cx="9144000" cy="31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1067</Words>
  <Application>Microsoft Office PowerPoint</Application>
  <PresentationFormat>Předvádění na obrazovce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Výchozí návrh</vt:lpstr>
      <vt:lpstr>Živly</vt:lpstr>
      <vt:lpstr>ČINNOST LEDOVCŮ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100</cp:revision>
  <cp:lastPrinted>1601-01-01T00:00:00Z</cp:lastPrinted>
  <dcterms:created xsi:type="dcterms:W3CDTF">1601-01-01T00:00:00Z</dcterms:created>
  <dcterms:modified xsi:type="dcterms:W3CDTF">2013-05-02T15:33:21Z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