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5" r:id="rId2"/>
  </p:sldMasterIdLst>
  <p:sldIdLst>
    <p:sldId id="256" r:id="rId3"/>
    <p:sldId id="259" r:id="rId4"/>
    <p:sldId id="257" r:id="rId5"/>
    <p:sldId id="260" r:id="rId6"/>
    <p:sldId id="264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58" r:id="rId1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C07A8-6085-4453-BC42-E6B3C8646E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397519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7F7EA-010F-4163-84C3-E35D4B02C5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598202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261F1-0ADA-42BA-BBB5-BA248FF809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681505"/>
      </p:ext>
    </p:extLst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567B-6A2B-451E-91D2-4BC77337ED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45613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80F3-DC6E-45F6-BDDD-4542B9076F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934119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0C0CE-97AE-42E6-BF56-4B3B1B5E18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43784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4807C-9769-4BF0-83A3-C8BA847661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395800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973D6-2B5E-413F-A367-B58EAD8BDB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967552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A6309-28C7-4CDF-A609-1FB6D19A40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470934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C37CE-D827-4A94-A56A-8220EEA6F4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1835361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000FD-0F3F-473D-8A75-0466E7CC35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583231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227BA-0515-4255-B22C-74EC4FA001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415257"/>
      </p:ext>
    </p:extLst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37CD7-621C-42C9-8AB7-D7D62EDEA3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26987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B1158-B89E-4EE3-B152-DF66D496A1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977413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42E27-00E3-4FD4-AF75-718768EC18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817470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2BEB7-388D-4569-B941-878304A3BE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896569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934BE-47D6-4CA3-BCAC-16601E4EFA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493841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974AA-2BE3-436C-B7DA-046305160A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725553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76370-4908-4F6E-A384-D1D6EDEF53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000357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AF0B9-3292-42FE-BB4C-9FA180321B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899214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33094-17D7-4165-BD78-7BA26FAB9E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701598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29058-A819-4761-A63F-911C5CA263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655145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6E22104-35B3-4A58-AF55-108FBD20C7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38E1F882-8B5E-40A7-B523-679D7DB7B3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0" r:id="rId2"/>
    <p:sldLayoutId id="2147483797" r:id="rId3"/>
    <p:sldLayoutId id="2147483791" r:id="rId4"/>
    <p:sldLayoutId id="2147483798" r:id="rId5"/>
    <p:sldLayoutId id="2147483792" r:id="rId6"/>
    <p:sldLayoutId id="2147483793" r:id="rId7"/>
    <p:sldLayoutId id="2147483799" r:id="rId8"/>
    <p:sldLayoutId id="2147483800" r:id="rId9"/>
    <p:sldLayoutId id="2147483794" r:id="rId10"/>
    <p:sldLayoutId id="2147483795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DesertPavementMojave2010.JPG" TargetMode="External"/><Relationship Id="rId13" Type="http://schemas.openxmlformats.org/officeDocument/2006/relationships/image" Target="../media/image3.jpeg"/><Relationship Id="rId3" Type="http://schemas.openxmlformats.org/officeDocument/2006/relationships/hyperlink" Target="http://cs.wikipedia.org/wiki/Soubor:Klimate-humidit%C3%A4t.png" TargetMode="External"/><Relationship Id="rId7" Type="http://schemas.openxmlformats.org/officeDocument/2006/relationships/hyperlink" Target="http://cs.wikipedia.org/wiki/Soubor:Hoggar13.jpg" TargetMode="External"/><Relationship Id="rId12" Type="http://schemas.openxmlformats.org/officeDocument/2006/relationships/hyperlink" Target="http://commons.wikimedia.org/wiki/File:Sossusvlei_oPEYRE.jpg" TargetMode="External"/><Relationship Id="rId2" Type="http://schemas.openxmlformats.org/officeDocument/2006/relationships/hyperlink" Target="http://cs.wikipedia.org/wiki/Soubor:Timna_5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commons.wikimedia.org/wiki/File:Im_Salar_de_Uyuni.jpg" TargetMode="External"/><Relationship Id="rId11" Type="http://schemas.openxmlformats.org/officeDocument/2006/relationships/hyperlink" Target="http://cs.wikipedia.org/wiki/Soubor:DunePyla.JPG" TargetMode="External"/><Relationship Id="rId5" Type="http://schemas.openxmlformats.org/officeDocument/2006/relationships/hyperlink" Target="http://cs.wikipedia.org/wiki/Soubor:Bradley_1930_dreikanter.jpg" TargetMode="External"/><Relationship Id="rId10" Type="http://schemas.openxmlformats.org/officeDocument/2006/relationships/hyperlink" Target="http://en.wikipedia.org/wiki/File:Dune_en.svg" TargetMode="External"/><Relationship Id="rId4" Type="http://schemas.openxmlformats.org/officeDocument/2006/relationships/hyperlink" Target="http://en.wikipedia.org/wiki/File:Dreikanter_from_the_Wind_River_Basin,_Wyoming,_USA._Photo_by_AJ_Wakefield,_2012.jpg" TargetMode="External"/><Relationship Id="rId9" Type="http://schemas.openxmlformats.org/officeDocument/2006/relationships/hyperlink" Target="http://en.wikipedia.org/wiki/File:Sandstorm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405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ČINNOST VĚTRU</a:t>
            </a:r>
          </a:p>
        </p:txBody>
      </p:sp>
      <p:pic>
        <p:nvPicPr>
          <p:cNvPr id="8195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8197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smtClean="0"/>
              <a:t>Př_153_Geologie_Činnost </a:t>
            </a:r>
            <a:r>
              <a:rPr lang="cs-CZ" b="1" dirty="0" smtClean="0"/>
              <a:t>větru</a:t>
            </a:r>
          </a:p>
          <a:p>
            <a:pPr algn="ctr" eaLnBrk="1" hangingPunct="1"/>
            <a:r>
              <a:rPr lang="cs-CZ" b="1" dirty="0" smtClean="0"/>
              <a:t>Autor</a:t>
            </a:r>
            <a:r>
              <a:rPr lang="cs-CZ" b="1" dirty="0"/>
              <a:t>: Mgr. Jiří </a:t>
            </a:r>
            <a:r>
              <a:rPr lang="cs-CZ" b="1" dirty="0" err="1" smtClean="0"/>
              <a:t>Sukaný</a:t>
            </a:r>
            <a:endParaRPr lang="cs-CZ" dirty="0"/>
          </a:p>
          <a:p>
            <a:pPr algn="ctr" eaLnBrk="1" hangingPunct="1"/>
            <a:r>
              <a:rPr lang="cs-CZ" dirty="0"/>
              <a:t>Škola: Základní škola Velehrad, okres Uherské Hradiště, příspěvková </a:t>
            </a:r>
            <a:r>
              <a:rPr lang="cs-CZ" dirty="0" smtClean="0"/>
              <a:t>organizace</a:t>
            </a:r>
            <a:endParaRPr lang="cs-CZ" dirty="0"/>
          </a:p>
        </p:txBody>
      </p:sp>
      <p:sp>
        <p:nvSpPr>
          <p:cNvPr id="8198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/>
              <a:t>Registrační číslo projektu: CZ.1.07/1.1.38/02.0025</a:t>
            </a:r>
          </a:p>
          <a:p>
            <a:pPr algn="ctr" eaLnBrk="1" hangingPunct="1"/>
            <a:r>
              <a:rPr lang="cs-CZ"/>
              <a:t>Název projektu: Modernizace výuky na ZŠ Slušovice, Fryšták, Kašava a Velehrad</a:t>
            </a:r>
          </a:p>
          <a:p>
            <a:pPr algn="ctr" eaLnBrk="1" hangingPunct="1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508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0" y="235297"/>
            <a:ext cx="502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Činnost tvořivá</a:t>
            </a:r>
          </a:p>
          <a:p>
            <a:r>
              <a:rPr lang="cs-CZ" sz="2400" dirty="0" smtClean="0"/>
              <a:t>Při změně síly popřípadě směru větru dochází k ukládání materiálu.</a:t>
            </a:r>
          </a:p>
          <a:p>
            <a:r>
              <a:rPr lang="cs-CZ" sz="2400" dirty="0" smtClean="0"/>
              <a:t>V pouštích vznikají </a:t>
            </a:r>
            <a:r>
              <a:rPr lang="cs-CZ" sz="2400" dirty="0" smtClean="0">
                <a:solidFill>
                  <a:srgbClr val="FFC000"/>
                </a:solidFill>
              </a:rPr>
              <a:t>písečné přesypy = duny</a:t>
            </a:r>
            <a:endParaRPr lang="cs-CZ" sz="2400" dirty="0">
              <a:solidFill>
                <a:srgbClr val="FFC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1" y="1886955"/>
            <a:ext cx="6311900" cy="498374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0" y="2438400"/>
            <a:ext cx="2667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Barchan  - srpkovitý tvar – typ duny s dobře vytříděného písku – vznik v oblastech kde fouká jedním směrem.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252840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508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8900" y="-1270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Duna </a:t>
            </a:r>
            <a:r>
              <a:rPr lang="cs-CZ" sz="2400" dirty="0" err="1"/>
              <a:t>du</a:t>
            </a:r>
            <a:r>
              <a:rPr lang="cs-CZ" sz="2400" dirty="0"/>
              <a:t> </a:t>
            </a:r>
            <a:r>
              <a:rPr lang="cs-CZ" sz="2400" dirty="0" err="1" smtClean="0"/>
              <a:t>Pyla</a:t>
            </a:r>
            <a:r>
              <a:rPr lang="cs-CZ" sz="2400" dirty="0" smtClean="0"/>
              <a:t> </a:t>
            </a:r>
            <a:r>
              <a:rPr lang="cs-CZ" sz="2400" dirty="0"/>
              <a:t>je nejvyšší duna v Evropě</a:t>
            </a:r>
            <a:r>
              <a:rPr lang="cs-CZ" sz="2400" dirty="0" smtClean="0"/>
              <a:t>. Vysoká </a:t>
            </a:r>
            <a:r>
              <a:rPr lang="cs-CZ" sz="2400" dirty="0"/>
              <a:t>107 metrů a nachází se 60 km jihozápadně od </a:t>
            </a:r>
            <a:r>
              <a:rPr lang="cs-CZ" sz="2400" dirty="0" smtClean="0"/>
              <a:t>Bordeaux.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87629"/>
            <a:ext cx="7543561" cy="565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46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508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28600" y="6350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Duny na poušti </a:t>
            </a:r>
            <a:r>
              <a:rPr lang="cs-CZ" sz="2400" dirty="0" err="1" smtClean="0"/>
              <a:t>Namib</a:t>
            </a:r>
            <a:r>
              <a:rPr lang="cs-CZ" sz="2400" dirty="0" smtClean="0"/>
              <a:t> jsou nejvyšší na světě – dosahují výšky až 340m.</a:t>
            </a: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14400"/>
            <a:ext cx="7924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457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8100" y="-22702"/>
            <a:ext cx="90805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Usazeniny z navátých písku se vyskytují i na jižní Moravě (Moravský Písek), v Polabí, CHKO Třeboňsko. Většinou jsou pokryty borovými lesy. Pískovna u Bzence</a:t>
            </a:r>
          </a:p>
          <a:p>
            <a:endParaRPr lang="cs-CZ" sz="2400" dirty="0" smtClean="0"/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30312"/>
            <a:ext cx="7162800" cy="402907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0" y="5260976"/>
            <a:ext cx="5943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Jemné prachové částice vyváté z říčních nebo ledovcových nánosů se nazývají </a:t>
            </a:r>
            <a:r>
              <a:rPr lang="cs-CZ" sz="2400" dirty="0">
                <a:solidFill>
                  <a:srgbClr val="FFC000"/>
                </a:solidFill>
              </a:rPr>
              <a:t>spraše </a:t>
            </a:r>
            <a:r>
              <a:rPr lang="cs-CZ" sz="2400" dirty="0"/>
              <a:t>– jižní Morava – vyvinuly se na nich černozemě.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8573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066800"/>
            <a:ext cx="8915400" cy="4343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1100" dirty="0" err="1"/>
              <a:t>Timna</a:t>
            </a:r>
            <a:r>
              <a:rPr lang="cs-CZ" sz="1100" dirty="0"/>
              <a:t> 5.JPG.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2005 [cit. 2013-04-29]. Dostupné z: </a:t>
            </a:r>
            <a:r>
              <a:rPr lang="cs-CZ" sz="1100" dirty="0">
                <a:hlinkClick r:id="rId2"/>
              </a:rPr>
              <a:t>http://</a:t>
            </a:r>
            <a:r>
              <a:rPr lang="cs-CZ" sz="1100" dirty="0" smtClean="0">
                <a:hlinkClick r:id="rId2"/>
              </a:rPr>
              <a:t>cs.wikipedia.org/wiki/Soubor:Timna_5.JPG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Klimate-humidität.png.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2010 [cit. 2013-04-29]. Dostupné z: </a:t>
            </a:r>
            <a:r>
              <a:rPr lang="cs-CZ" sz="1100" dirty="0">
                <a:hlinkClick r:id="rId3"/>
              </a:rPr>
              <a:t>http://</a:t>
            </a:r>
            <a:r>
              <a:rPr lang="cs-CZ" sz="1100" dirty="0" smtClean="0">
                <a:hlinkClick r:id="rId3"/>
              </a:rPr>
              <a:t>cs.wikipedia.org/wiki/Soubor:Klimate-humidit%C3%A4t.png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Dreikanter</a:t>
            </a:r>
            <a:r>
              <a:rPr lang="cs-CZ" sz="1100" dirty="0"/>
              <a:t> </a:t>
            </a:r>
            <a:r>
              <a:rPr lang="cs-CZ" sz="1100" dirty="0" err="1"/>
              <a:t>from</a:t>
            </a:r>
            <a:r>
              <a:rPr lang="cs-CZ" sz="1100" dirty="0"/>
              <a:t> </a:t>
            </a:r>
            <a:r>
              <a:rPr lang="cs-CZ" sz="1100" dirty="0" err="1"/>
              <a:t>the</a:t>
            </a:r>
            <a:r>
              <a:rPr lang="cs-CZ" sz="1100" dirty="0"/>
              <a:t> </a:t>
            </a:r>
            <a:r>
              <a:rPr lang="cs-CZ" sz="1100" dirty="0" err="1"/>
              <a:t>Wind</a:t>
            </a:r>
            <a:r>
              <a:rPr lang="cs-CZ" sz="1100" dirty="0"/>
              <a:t> River </a:t>
            </a:r>
            <a:r>
              <a:rPr lang="cs-CZ" sz="1100" dirty="0" err="1"/>
              <a:t>Basin</a:t>
            </a:r>
            <a:r>
              <a:rPr lang="cs-CZ" sz="1100" dirty="0"/>
              <a:t>, Wyoming, USA. </a:t>
            </a:r>
            <a:r>
              <a:rPr lang="cs-CZ" sz="1100" dirty="0" err="1"/>
              <a:t>Photo</a:t>
            </a:r>
            <a:r>
              <a:rPr lang="cs-CZ" sz="1100" dirty="0"/>
              <a:t> by AJ </a:t>
            </a:r>
            <a:r>
              <a:rPr lang="cs-CZ" sz="1100" dirty="0" err="1"/>
              <a:t>Wakefield</a:t>
            </a:r>
            <a:r>
              <a:rPr lang="cs-CZ" sz="1100" dirty="0"/>
              <a:t>, 2012.jpg.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2012 [cit. 2013-04-29]. Dostupné z: </a:t>
            </a:r>
            <a:r>
              <a:rPr lang="cs-CZ" sz="1100" dirty="0">
                <a:hlinkClick r:id="rId4"/>
              </a:rPr>
              <a:t>http://en.wikipedia.org/wiki/File:Dreikanter_from_the_Wind_River_Basin,_Wyoming,_USA._Photo_by_AJ_Wakefield,_</a:t>
            </a:r>
            <a:r>
              <a:rPr lang="cs-CZ" sz="1100" dirty="0" smtClean="0">
                <a:hlinkClick r:id="rId4"/>
              </a:rPr>
              <a:t>2012.jpg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Bradley</a:t>
            </a:r>
            <a:r>
              <a:rPr lang="cs-CZ" sz="1100" dirty="0"/>
              <a:t> 1930 dreikanter.jpg.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2009 [cit. 2013-04-29]. Dostupné z: </a:t>
            </a:r>
            <a:r>
              <a:rPr lang="cs-CZ" sz="1100" dirty="0">
                <a:hlinkClick r:id="rId5"/>
              </a:rPr>
              <a:t>http://</a:t>
            </a:r>
            <a:r>
              <a:rPr lang="cs-CZ" sz="1100" dirty="0" smtClean="0">
                <a:hlinkClick r:id="rId5"/>
              </a:rPr>
              <a:t>cs.wikipedia.org/wiki/Soubor:Bradley_1930_dreikanter.jpg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Im</a:t>
            </a:r>
            <a:r>
              <a:rPr lang="cs-CZ" sz="1100" dirty="0"/>
              <a:t> </a:t>
            </a:r>
            <a:r>
              <a:rPr lang="cs-CZ" sz="1100" dirty="0" err="1"/>
              <a:t>Salar</a:t>
            </a:r>
            <a:r>
              <a:rPr lang="cs-CZ" sz="1100" dirty="0"/>
              <a:t> de Uyuni.jpg.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2005 [cit. 2013-04-29]. Dostupné z: </a:t>
            </a:r>
            <a:r>
              <a:rPr lang="cs-CZ" sz="1100" dirty="0">
                <a:hlinkClick r:id="rId6"/>
              </a:rPr>
              <a:t>http://</a:t>
            </a:r>
            <a:r>
              <a:rPr lang="cs-CZ" sz="1100" dirty="0" smtClean="0">
                <a:hlinkClick r:id="rId6"/>
              </a:rPr>
              <a:t>commons.wikimedia.org/wiki/File:Im_Salar_de_Uyuni.jpg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Hoggar13.jpg.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2005 [cit. 2013-04-29]. Dostupné z: </a:t>
            </a:r>
            <a:r>
              <a:rPr lang="cs-CZ" sz="1100" dirty="0">
                <a:hlinkClick r:id="rId7"/>
              </a:rPr>
              <a:t>http://</a:t>
            </a:r>
            <a:r>
              <a:rPr lang="cs-CZ" sz="1100" dirty="0" smtClean="0">
                <a:hlinkClick r:id="rId7"/>
              </a:rPr>
              <a:t>cs.wikipedia.org/wiki/Soubor:Hoggar13.jpg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DesertPavementMojave2010.JPG.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 [cit. 2013-04-29]. Dostupné z: </a:t>
            </a:r>
            <a:r>
              <a:rPr lang="cs-CZ" sz="1100" dirty="0">
                <a:hlinkClick r:id="rId8"/>
              </a:rPr>
              <a:t>http://</a:t>
            </a:r>
            <a:r>
              <a:rPr lang="cs-CZ" sz="1100" dirty="0" smtClean="0">
                <a:hlinkClick r:id="rId8"/>
              </a:rPr>
              <a:t>cs.wikipedia.org/wiki/Soubor:DesertPavementMojave2010.JPG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Sandstorm.jpg.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 [cit. 2013-04-29]. Dostupné z: </a:t>
            </a:r>
            <a:r>
              <a:rPr lang="cs-CZ" sz="1100" dirty="0">
                <a:hlinkClick r:id="rId9"/>
              </a:rPr>
              <a:t>http://</a:t>
            </a:r>
            <a:r>
              <a:rPr lang="cs-CZ" sz="1100" dirty="0" smtClean="0">
                <a:hlinkClick r:id="rId9"/>
              </a:rPr>
              <a:t>en.wikipedia.org/wiki/File:Sandstorm.jpg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Dune</a:t>
            </a:r>
            <a:r>
              <a:rPr lang="cs-CZ" sz="1100" dirty="0"/>
              <a:t> </a:t>
            </a:r>
            <a:r>
              <a:rPr lang="cs-CZ" sz="1100" dirty="0" err="1"/>
              <a:t>en.svg</a:t>
            </a:r>
            <a:r>
              <a:rPr lang="cs-CZ" sz="1100" dirty="0"/>
              <a:t>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 [cit. 2013-04-29]. Dostupné z: </a:t>
            </a:r>
            <a:r>
              <a:rPr lang="cs-CZ" sz="1100" dirty="0">
                <a:hlinkClick r:id="rId10"/>
              </a:rPr>
              <a:t>http://</a:t>
            </a:r>
            <a:r>
              <a:rPr lang="cs-CZ" sz="1100" dirty="0" smtClean="0">
                <a:hlinkClick r:id="rId10"/>
              </a:rPr>
              <a:t>en.wikipedia.org/wiki/File:Dune_en.svg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DunePyla.JPG.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2006 [cit. 2013-04-29]. Dostupné z: </a:t>
            </a:r>
            <a:r>
              <a:rPr lang="cs-CZ" sz="1100" dirty="0">
                <a:hlinkClick r:id="rId11"/>
              </a:rPr>
              <a:t>http://</a:t>
            </a:r>
            <a:r>
              <a:rPr lang="cs-CZ" sz="1100" dirty="0" smtClean="0">
                <a:hlinkClick r:id="rId11"/>
              </a:rPr>
              <a:t>cs.wikipedia.org/wiki/Soubor:DunePyla.JPG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Sossusvlei</a:t>
            </a:r>
            <a:r>
              <a:rPr lang="cs-CZ" sz="1100" dirty="0"/>
              <a:t> oPEYRE.jpg.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2007 [cit. 2013-04-29]. Dostupné z: </a:t>
            </a:r>
            <a:r>
              <a:rPr lang="cs-CZ" sz="1100" dirty="0">
                <a:hlinkClick r:id="rId12"/>
              </a:rPr>
              <a:t>http://</a:t>
            </a:r>
            <a:r>
              <a:rPr lang="cs-CZ" sz="1100" dirty="0" smtClean="0">
                <a:hlinkClick r:id="rId12"/>
              </a:rPr>
              <a:t>commons.wikimedia.org/wiki/File:Sossusvlei_oPEYRE.jpg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endParaRPr lang="cs-CZ" sz="1100" u="sng" dirty="0" smtClean="0">
              <a:effectLst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76200"/>
            <a:ext cx="7010400" cy="527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500" b="1" dirty="0"/>
              <a:t>POUŽITÉ ZDROJE:</a:t>
            </a:r>
          </a:p>
        </p:txBody>
      </p:sp>
      <p:pic>
        <p:nvPicPr>
          <p:cNvPr id="11268" name="Picture 7" descr="OPVK_hor_zakladni_logolink_RGB_cz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219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3083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Digitální učební materiál je určen pro  seznámení, rozšíření, upevňování </a:t>
            </a:r>
            <a:r>
              <a:rPr lang="cs-CZ" dirty="0" smtClean="0"/>
              <a:t>o geologických dějích.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Materiál rozvíjí, </a:t>
            </a:r>
            <a:r>
              <a:rPr lang="cs-CZ" dirty="0" smtClean="0"/>
              <a:t>podporuje, </a:t>
            </a:r>
            <a:r>
              <a:rPr lang="cs-CZ" dirty="0"/>
              <a:t>vysvětluje znalosti o </a:t>
            </a:r>
            <a:r>
              <a:rPr lang="cs-CZ" dirty="0" smtClean="0"/>
              <a:t>činnosti větru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Je určen pro předmět přírodopis 9. ročník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Tento materiál vznikl ze zápisu autora jako doplňující materiál k učebnici: </a:t>
            </a:r>
            <a:r>
              <a:rPr lang="cs-CZ" i="1" dirty="0"/>
              <a:t>Černík, V., Martinec, Z., Vítek, J</a:t>
            </a:r>
            <a:r>
              <a:rPr lang="cs-CZ" i="1" dirty="0" smtClean="0"/>
              <a:t>.,  </a:t>
            </a:r>
            <a:r>
              <a:rPr lang="cs-CZ" dirty="0"/>
              <a:t>Přírodopis 4 pro 9. ročník základní školy a nižší ročníky víceletých gymnázií, Bělehradská 47, 120 00 Praha 2: SPN, 1998, ISBN 80-7235-044-7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81000" y="1524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FFC000"/>
                </a:solidFill>
              </a:rPr>
              <a:t>Činnost větru (eolická činnost)</a:t>
            </a:r>
            <a:endParaRPr lang="cs-CZ" sz="3600" dirty="0">
              <a:solidFill>
                <a:srgbClr val="FFC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06400" y="1295400"/>
            <a:ext cx="6781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uplatňuje se v suchých (aridních) oblastech a v místech bez vegetačního krytu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vítr odnáší jemné částice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transportuje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při poklesu síly ukládá materiál - akumulace</a:t>
            </a:r>
          </a:p>
          <a:p>
            <a:endParaRPr lang="cs-CZ" sz="2400" dirty="0"/>
          </a:p>
          <a:p>
            <a:endParaRPr lang="cs-CZ" sz="2400" dirty="0" smtClean="0"/>
          </a:p>
          <a:p>
            <a:r>
              <a:rPr lang="cs-CZ" sz="2400" dirty="0" smtClean="0">
                <a:solidFill>
                  <a:srgbClr val="FFC000"/>
                </a:solidFill>
              </a:rPr>
              <a:t>Rušivá činnost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větrná eroze – koraze (větrná abraze) – obrušování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vznikají skalní hřiby, viklany, převisy, hrance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936872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0" y="5181600"/>
            <a:ext cx="548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skalní </a:t>
            </a:r>
            <a:r>
              <a:rPr lang="cs-CZ" sz="2400" dirty="0">
                <a:solidFill>
                  <a:srgbClr val="FFC000"/>
                </a:solidFill>
              </a:rPr>
              <a:t>hřib</a:t>
            </a:r>
            <a:r>
              <a:rPr lang="cs-CZ" sz="2400" dirty="0"/>
              <a:t>, </a:t>
            </a:r>
            <a:r>
              <a:rPr lang="cs-CZ" sz="2400" dirty="0" err="1"/>
              <a:t>Timna</a:t>
            </a:r>
            <a:r>
              <a:rPr lang="cs-CZ" sz="2400" dirty="0"/>
              <a:t> park, Negev, </a:t>
            </a:r>
            <a:r>
              <a:rPr lang="cs-CZ" sz="2400" dirty="0" smtClean="0"/>
              <a:t>Izrael - obrušování </a:t>
            </a:r>
            <a:r>
              <a:rPr lang="cs-CZ" sz="2400" dirty="0"/>
              <a:t>zrnky </a:t>
            </a:r>
            <a:r>
              <a:rPr lang="cs-CZ" sz="2400" dirty="0" smtClean="0"/>
              <a:t>písku </a:t>
            </a:r>
            <a:r>
              <a:rPr lang="cs-CZ" sz="2400" dirty="0"/>
              <a:t>převládá do </a:t>
            </a:r>
            <a:r>
              <a:rPr lang="cs-CZ" sz="2400" dirty="0" smtClean="0"/>
              <a:t>jednoho </a:t>
            </a:r>
            <a:r>
              <a:rPr lang="cs-CZ" sz="2400" dirty="0"/>
              <a:t>metru od země, takže základy výchozu jsou erodovány </a:t>
            </a:r>
            <a:r>
              <a:rPr lang="cs-CZ" sz="2400" dirty="0" smtClean="0"/>
              <a:t>rychleji.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0"/>
            <a:ext cx="6705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62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936872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054955" y="5412431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skalní </a:t>
            </a:r>
            <a:r>
              <a:rPr lang="cs-CZ" sz="2400" dirty="0">
                <a:solidFill>
                  <a:srgbClr val="FFC000"/>
                </a:solidFill>
              </a:rPr>
              <a:t>hřib</a:t>
            </a:r>
            <a:r>
              <a:rPr lang="cs-CZ" sz="2400" dirty="0"/>
              <a:t>, </a:t>
            </a:r>
            <a:r>
              <a:rPr lang="cs-CZ" sz="2400" dirty="0" smtClean="0"/>
              <a:t> solná pláň – </a:t>
            </a:r>
            <a:r>
              <a:rPr lang="cs-CZ" sz="2400" dirty="0" err="1" smtClean="0"/>
              <a:t>Salar</a:t>
            </a:r>
            <a:r>
              <a:rPr lang="cs-CZ" sz="2400" dirty="0" smtClean="0"/>
              <a:t> </a:t>
            </a:r>
            <a:r>
              <a:rPr lang="cs-CZ" sz="2400" dirty="0"/>
              <a:t>de </a:t>
            </a:r>
            <a:r>
              <a:rPr lang="cs-CZ" sz="2400" dirty="0" err="1" smtClean="0"/>
              <a:t>Uyuni</a:t>
            </a:r>
            <a:r>
              <a:rPr lang="cs-CZ" sz="2400" dirty="0" smtClean="0"/>
              <a:t>, Bolívie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0"/>
            <a:ext cx="7074755" cy="525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637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936872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0" y="5181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Žlutá – aridní oblasti – pouště, savany, tundra, polární pustiny</a:t>
            </a:r>
          </a:p>
          <a:p>
            <a:r>
              <a:rPr lang="cs-CZ" sz="2400" dirty="0" smtClean="0"/>
              <a:t>Bledě zelená -  semiaridní oblasti</a:t>
            </a:r>
          </a:p>
          <a:p>
            <a:r>
              <a:rPr lang="cs-CZ" sz="2400" dirty="0" smtClean="0"/>
              <a:t>Zelená - humidní oblasti - vlhké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732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508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0" y="762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Hranec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kus horniny obroušený korazí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má vyhlazené plochy oddělené hranami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smtClean="0"/>
              <a:t>vznikají v pouštních a polopouštních oblastech nebo v dobách ledových 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6129"/>
            <a:ext cx="6476999" cy="483775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694914"/>
            <a:ext cx="3647820" cy="296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5219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508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0" y="50800"/>
            <a:ext cx="541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Pouštní dlažba – </a:t>
            </a:r>
            <a:r>
              <a:rPr lang="cs-CZ" sz="2400" dirty="0" smtClean="0"/>
              <a:t>pouštní povrch vznikající větrnou činností</a:t>
            </a:r>
          </a:p>
          <a:p>
            <a:endParaRPr lang="cs-CZ" sz="2400" dirty="0" smtClean="0"/>
          </a:p>
          <a:p>
            <a:r>
              <a:rPr lang="cs-CZ" sz="2400" dirty="0" smtClean="0"/>
              <a:t>Vznikající pouštní dlažba - písčitý </a:t>
            </a:r>
            <a:r>
              <a:rPr lang="cs-CZ" sz="2400" dirty="0"/>
              <a:t>materiál </a:t>
            </a:r>
            <a:r>
              <a:rPr lang="cs-CZ" sz="2400" dirty="0" smtClean="0"/>
              <a:t>je odnášen </a:t>
            </a:r>
            <a:r>
              <a:rPr lang="cs-CZ" sz="2400" dirty="0"/>
              <a:t>pryč a větší kameny zůstávají na </a:t>
            </a:r>
            <a:r>
              <a:rPr lang="cs-CZ" sz="2400" dirty="0" smtClean="0"/>
              <a:t>místě.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700" y="2876550"/>
            <a:ext cx="5308600" cy="398145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6424"/>
            <a:ext cx="5080000" cy="38100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067300" y="1066800"/>
            <a:ext cx="403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Přírodní výtvor, který připomíná dlažbu -vyskytuje </a:t>
            </a:r>
            <a:r>
              <a:rPr lang="cs-CZ" sz="2400" dirty="0"/>
              <a:t>ve většině deflačních </a:t>
            </a:r>
            <a:r>
              <a:rPr lang="cs-CZ" sz="2400" dirty="0" smtClean="0"/>
              <a:t>oblastí (oblasti odnosu materiálu)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082298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508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8426"/>
            <a:ext cx="8162211" cy="544147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457200" y="916761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Mračno </a:t>
            </a:r>
            <a:r>
              <a:rPr lang="cs-CZ" sz="2400" dirty="0" smtClean="0">
                <a:solidFill>
                  <a:srgbClr val="FFC000"/>
                </a:solidFill>
              </a:rPr>
              <a:t>písečné bouře</a:t>
            </a:r>
            <a:r>
              <a:rPr lang="cs-CZ" sz="2400" dirty="0" smtClean="0"/>
              <a:t> u vojenské základny </a:t>
            </a:r>
            <a:r>
              <a:rPr lang="en-US" sz="2400" dirty="0" smtClean="0"/>
              <a:t>Al </a:t>
            </a:r>
            <a:r>
              <a:rPr lang="en-US" sz="2400" dirty="0" err="1"/>
              <a:t>Asad</a:t>
            </a:r>
            <a:r>
              <a:rPr lang="en-US" sz="2400" dirty="0"/>
              <a:t>, </a:t>
            </a:r>
            <a:r>
              <a:rPr lang="en-US" sz="2400" dirty="0" err="1" smtClean="0"/>
              <a:t>Ir</a:t>
            </a:r>
            <a:r>
              <a:rPr lang="cs-CZ" sz="2400" dirty="0" err="1" smtClean="0"/>
              <a:t>ák</a:t>
            </a:r>
            <a:r>
              <a:rPr lang="cs-CZ" sz="2400" dirty="0" smtClean="0"/>
              <a:t>.</a:t>
            </a:r>
            <a:r>
              <a:rPr lang="en-US" sz="2400" dirty="0" smtClean="0"/>
              <a:t> 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152400" y="218429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Transport materiálu větrem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0489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Živly">
  <a:themeElements>
    <a:clrScheme name="Živl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Živl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863</TotalTime>
  <Words>853</Words>
  <Application>Microsoft Office PowerPoint</Application>
  <PresentationFormat>Předvádění na obrazovce (4:3)</PresentationFormat>
  <Paragraphs>66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16" baseType="lpstr">
      <vt:lpstr>Výchozí návrh</vt:lpstr>
      <vt:lpstr>Živly</vt:lpstr>
      <vt:lpstr>ČINNOST VĚTRU</vt:lpstr>
      <vt:lpstr>Anotace: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opel</dc:creator>
  <cp:lastModifiedBy>opel</cp:lastModifiedBy>
  <cp:revision>96</cp:revision>
  <cp:lastPrinted>1601-01-01T00:00:00Z</cp:lastPrinted>
  <dcterms:created xsi:type="dcterms:W3CDTF">1601-01-01T00:00:00Z</dcterms:created>
  <dcterms:modified xsi:type="dcterms:W3CDTF">2013-05-02T15:33:00Z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