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olivia-Deforestation-EO.JPG" TargetMode="External"/><Relationship Id="rId13" Type="http://schemas.openxmlformats.org/officeDocument/2006/relationships/hyperlink" Target="http://en.wikipedia.org/wiki/File:South_East_New_Territories_Landfill_2.jpg" TargetMode="External"/><Relationship Id="rId3" Type="http://schemas.openxmlformats.org/officeDocument/2006/relationships/hyperlink" Target="http://commons.wikimedia.org/wiki/File:Garzweiler_Tagebau_2008_-_Aussichtspunkt.jpg" TargetMode="External"/><Relationship Id="rId7" Type="http://schemas.openxmlformats.org/officeDocument/2006/relationships/hyperlink" Target="http://commons.wikimedia.org/wiki/File:ParaguayChaco_Clearings_for_cattle_grazing_.jpg" TargetMode="External"/><Relationship Id="rId12" Type="http://schemas.openxmlformats.org/officeDocument/2006/relationships/hyperlink" Target="http://en.wikipedia.org/wiki/File:Landfill_face.JPG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://cs.wikipedia.org/wiki/Soubor:Rhizocarpon_geographicum01.jpg" TargetMode="External"/><Relationship Id="rId16" Type="http://schemas.openxmlformats.org/officeDocument/2006/relationships/hyperlink" Target="http://en.wikipedia.org/wiki/File:A_bird's_eye_view_of_Hong_Kong_International_Airport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Bingham_mine_5-10-03.jpg" TargetMode="External"/><Relationship Id="rId11" Type="http://schemas.openxmlformats.org/officeDocument/2006/relationships/hyperlink" Target="http://cs.wikipedia.org/wiki/Soubor:Lipno_nad_Vltavou,_p%C5%99ehradn%C3%AD_hr%C3%A1z,_p%C5%99ehrada.JPG" TargetMode="External"/><Relationship Id="rId5" Type="http://schemas.openxmlformats.org/officeDocument/2006/relationships/hyperlink" Target="http://en.wikipedia.org/wiki/File:Chino_copper_mine.jpg" TargetMode="External"/><Relationship Id="rId15" Type="http://schemas.openxmlformats.org/officeDocument/2006/relationships/hyperlink" Target="http://cs.wikipedia.org/wiki/Soubor:Palm_Jumeirah_on_8_May_2008_Pict_1.jpg" TargetMode="External"/><Relationship Id="rId10" Type="http://schemas.openxmlformats.org/officeDocument/2006/relationships/hyperlink" Target="http://upload.wikimedia.org/wikipedia/commons/1/10/Weschnitz_01.jpg" TargetMode="External"/><Relationship Id="rId4" Type="http://schemas.openxmlformats.org/officeDocument/2006/relationships/hyperlink" Target="http://en.wikipedia.org/wiki/File:Bagger-garzweiler.jpg" TargetMode="External"/><Relationship Id="rId9" Type="http://schemas.openxmlformats.org/officeDocument/2006/relationships/hyperlink" Target="http://commons.wikimedia.org/wiki/File:Riau_deforestation_2006.jpg" TargetMode="External"/><Relationship Id="rId14" Type="http://schemas.openxmlformats.org/officeDocument/2006/relationships/hyperlink" Target="http://en.wikipedia.org/wiki/File:The_univers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PŮSOBENÍ ORGANISMŮ A ČLOVĚKA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Př_154_Geologie_Působení </a:t>
            </a:r>
            <a:r>
              <a:rPr lang="cs-CZ" b="1" dirty="0" smtClean="0"/>
              <a:t>organismů a člověka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700" y="31104"/>
            <a:ext cx="4559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Regulace vodních toků, stavba nádrží.</a:t>
            </a:r>
          </a:p>
          <a:p>
            <a:endParaRPr lang="cs-CZ" sz="2400" dirty="0"/>
          </a:p>
          <a:p>
            <a:r>
              <a:rPr lang="cs-CZ" sz="2400" dirty="0" smtClean="0"/>
              <a:t>Regulace:</a:t>
            </a:r>
          </a:p>
          <a:p>
            <a:r>
              <a:rPr lang="cs-CZ" sz="2400" dirty="0" smtClean="0"/>
              <a:t>Důvody: napřímení toku, splavnění toku, zpevnění koryta, prohloubení dna, přeložení toku. Důsledek – rychlý postup povodňové vlny.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2400" y="471719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Regulovaný tok říčky </a:t>
            </a:r>
            <a:r>
              <a:rPr lang="cs-CZ" sz="2400" dirty="0" err="1"/>
              <a:t>Weschnitz</a:t>
            </a:r>
            <a:r>
              <a:rPr lang="cs-CZ" sz="2400" dirty="0"/>
              <a:t> (jižní Hesensko)</a:t>
            </a:r>
          </a:p>
        </p:txBody>
      </p:sp>
    </p:spTree>
    <p:extLst>
      <p:ext uri="{BB962C8B-B14F-4D97-AF65-F5344CB8AC3E}">
        <p14:creationId xmlns:p14="http://schemas.microsoft.com/office/powerpoint/2010/main" val="211835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700" y="304800"/>
            <a:ext cx="455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tavba nádrží.</a:t>
            </a:r>
          </a:p>
          <a:p>
            <a:endParaRPr lang="cs-CZ" sz="2400" dirty="0"/>
          </a:p>
          <a:p>
            <a:r>
              <a:rPr lang="cs-CZ" sz="2400" dirty="0" smtClean="0"/>
              <a:t>Velká vodní díla: mění ráz krajiny, mikroklima krajiny, režim vodního toku.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5100" y="3287762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Lipno vybudováno na řece Vltavě v </a:t>
            </a:r>
            <a:r>
              <a:rPr lang="cs-CZ" sz="2400" dirty="0"/>
              <a:t>letech </a:t>
            </a:r>
            <a:r>
              <a:rPr lang="cs-CZ" sz="2400" dirty="0" smtClean="0"/>
              <a:t>1952 –</a:t>
            </a:r>
            <a:r>
              <a:rPr lang="cs-CZ" sz="2400" dirty="0"/>
              <a:t>1959. </a:t>
            </a:r>
            <a:r>
              <a:rPr lang="cs-CZ" sz="2400" dirty="0" smtClean="0"/>
              <a:t>Rozlohou </a:t>
            </a:r>
            <a:r>
              <a:rPr lang="cs-CZ" sz="2400" dirty="0"/>
              <a:t>48,7 km² </a:t>
            </a:r>
            <a:r>
              <a:rPr lang="cs-CZ" sz="2400" dirty="0" smtClean="0"/>
              <a:t> -(České </a:t>
            </a:r>
            <a:r>
              <a:rPr lang="cs-CZ" sz="2400" dirty="0"/>
              <a:t>či Jihočeské moře). Délka vzdutí </a:t>
            </a:r>
            <a:r>
              <a:rPr lang="cs-CZ" sz="2400" dirty="0" smtClean="0"/>
              <a:t>- 42 </a:t>
            </a:r>
            <a:r>
              <a:rPr lang="cs-CZ" sz="2400" dirty="0"/>
              <a:t>km. Nejširší </a:t>
            </a:r>
            <a:r>
              <a:rPr lang="cs-CZ" sz="2400" dirty="0" smtClean="0"/>
              <a:t>je    u </a:t>
            </a:r>
            <a:r>
              <a:rPr lang="cs-CZ" sz="2400" dirty="0"/>
              <a:t>Černé v </a:t>
            </a:r>
            <a:r>
              <a:rPr lang="cs-CZ" sz="2400" dirty="0" smtClean="0"/>
              <a:t>Pošumaví 5 km.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308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12700" y="5990797"/>
            <a:ext cx="547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Skládky odpadu u města </a:t>
            </a:r>
            <a:r>
              <a:rPr lang="cs-CZ" sz="2400" dirty="0" err="1" smtClean="0"/>
              <a:t>Petrh</a:t>
            </a:r>
            <a:r>
              <a:rPr lang="cs-CZ" sz="2400" dirty="0" smtClean="0"/>
              <a:t>, Austrálie</a:t>
            </a:r>
          </a:p>
          <a:p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923"/>
            <a:ext cx="7975600" cy="59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4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12700" y="6061075"/>
            <a:ext cx="547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Nové úložiště odpadu v </a:t>
            </a:r>
            <a:r>
              <a:rPr lang="cs-CZ" sz="2400" dirty="0" err="1" smtClean="0"/>
              <a:t>Hong</a:t>
            </a:r>
            <a:r>
              <a:rPr lang="cs-CZ" sz="2400" dirty="0" smtClean="0"/>
              <a:t> Kongu</a:t>
            </a:r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0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3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12699" y="221040"/>
            <a:ext cx="2415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Umělé souostroví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Universe</a:t>
            </a:r>
            <a:r>
              <a:rPr lang="cs-CZ" sz="2400" dirty="0" smtClean="0"/>
              <a:t>, </a:t>
            </a:r>
            <a:r>
              <a:rPr lang="cs-CZ" sz="2400" dirty="0" err="1" smtClean="0"/>
              <a:t>Dubai</a:t>
            </a:r>
            <a:r>
              <a:rPr lang="cs-CZ" sz="2400" dirty="0" smtClean="0"/>
              <a:t>, SAE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3217028"/>
            <a:ext cx="5346700" cy="36282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97" y="0"/>
            <a:ext cx="6867703" cy="3581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55424" y="4615665"/>
            <a:ext cx="32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Dubaj </a:t>
            </a:r>
            <a:r>
              <a:rPr lang="cs-CZ" sz="2400" dirty="0"/>
              <a:t>s poloostrovem "</a:t>
            </a:r>
            <a:r>
              <a:rPr lang="cs-CZ" sz="2400" i="1" dirty="0"/>
              <a:t>Palm </a:t>
            </a:r>
            <a:r>
              <a:rPr lang="cs-CZ" sz="2400" i="1" dirty="0" err="1"/>
              <a:t>Jumeirah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92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2400" y="5980112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Hong</a:t>
            </a:r>
            <a:r>
              <a:rPr lang="cs-CZ" sz="2400" dirty="0"/>
              <a:t> Kong International </a:t>
            </a:r>
            <a:r>
              <a:rPr lang="cs-CZ" sz="2400" dirty="0" err="1"/>
              <a:t>Airport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33400"/>
            <a:ext cx="8915400" cy="5410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Rhizocarpon</a:t>
            </a:r>
            <a:r>
              <a:rPr lang="cs-CZ" sz="1100" dirty="0"/>
              <a:t> geographicum01.jpg.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2013-04-30].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cs.wikipedia.org/wiki/Soubor:Rhizocarpon_geographicum01.jpg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Garzweiler</a:t>
            </a:r>
            <a:r>
              <a:rPr lang="cs-CZ" sz="1100" dirty="0"/>
              <a:t> </a:t>
            </a:r>
            <a:r>
              <a:rPr lang="cs-CZ" sz="1100" dirty="0" err="1"/>
              <a:t>Tagebau</a:t>
            </a:r>
            <a:r>
              <a:rPr lang="cs-CZ" sz="1100" dirty="0"/>
              <a:t> 2008 - Aussichtspunkt.jpg.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2013-04-30]. Dostupné z: </a:t>
            </a:r>
            <a:r>
              <a:rPr lang="cs-CZ" sz="1100" dirty="0">
                <a:hlinkClick r:id="rId3"/>
              </a:rPr>
              <a:t>http://commons.wikimedia.org/wiki/File:Garzweiler_Tagebau_2008_-_</a:t>
            </a:r>
            <a:r>
              <a:rPr lang="cs-CZ" sz="1100" dirty="0" smtClean="0">
                <a:hlinkClick r:id="rId3"/>
              </a:rPr>
              <a:t>Aussichtspunkt.jpg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Bagger-garzweiler.jpg.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2013-04-30].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en.wikipedia.org/wiki/File:Bagger-garzweiler.jpg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Chino</a:t>
            </a:r>
            <a:r>
              <a:rPr lang="cs-CZ" sz="1100" dirty="0"/>
              <a:t> </a:t>
            </a:r>
            <a:r>
              <a:rPr lang="cs-CZ" sz="1100" dirty="0" err="1"/>
              <a:t>copper</a:t>
            </a:r>
            <a:r>
              <a:rPr lang="cs-CZ" sz="1100" dirty="0"/>
              <a:t> mine.jpg.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2013-04-30].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en.wikipedia.org/wiki/File:Chino_copper_mine.jpg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Bingham</a:t>
            </a:r>
            <a:r>
              <a:rPr lang="cs-CZ" sz="1100" dirty="0"/>
              <a:t> mine 5-10-03.jpg.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2013-04-30].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en.wikipedia.org/wiki/File:Bingham_mine_5-10-03.jpg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ParaguayChaco</a:t>
            </a:r>
            <a:r>
              <a:rPr lang="cs-CZ" sz="1100" dirty="0"/>
              <a:t> </a:t>
            </a:r>
            <a:r>
              <a:rPr lang="cs-CZ" sz="1100" dirty="0" err="1"/>
              <a:t>Clearings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cattle</a:t>
            </a:r>
            <a:r>
              <a:rPr lang="cs-CZ" sz="1100" dirty="0"/>
              <a:t> </a:t>
            </a:r>
            <a:r>
              <a:rPr lang="cs-CZ" sz="1100" dirty="0" err="1"/>
              <a:t>grazing</a:t>
            </a:r>
            <a:r>
              <a:rPr lang="cs-CZ" sz="1100" dirty="0"/>
              <a:t> 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2013-04-30]. Dostupné z: </a:t>
            </a:r>
            <a:r>
              <a:rPr lang="cs-CZ" sz="1100" dirty="0">
                <a:hlinkClick r:id="rId7"/>
              </a:rPr>
              <a:t>http://commons.wikimedia.org/wiki/File:ParaguayChaco_Clearings_for_cattle_grazing_.</a:t>
            </a:r>
            <a:r>
              <a:rPr lang="cs-CZ" sz="1100" dirty="0" smtClean="0">
                <a:hlinkClick r:id="rId7"/>
              </a:rPr>
              <a:t>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Bolivia-Deforestation-EO.JPG.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2013 [cit. 2013-04-30].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commons.wikimedia.org/wiki/File:Bolivia-Deforestation-EO.JPG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Riau</a:t>
            </a:r>
            <a:r>
              <a:rPr lang="cs-CZ" sz="1100" dirty="0"/>
              <a:t> </a:t>
            </a:r>
            <a:r>
              <a:rPr lang="cs-CZ" sz="1100" dirty="0" err="1"/>
              <a:t>deforestation</a:t>
            </a:r>
            <a:r>
              <a:rPr lang="cs-CZ" sz="1100" dirty="0"/>
              <a:t> 2006.jpg.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2013-04-30].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commons.wikimedia.org/wiki/File:Riau_deforestation_2006.jpg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Weschnitz</a:t>
            </a:r>
            <a:r>
              <a:rPr lang="cs-CZ" sz="1100" dirty="0"/>
              <a:t> 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2013-04-30].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upload.wikimedia.org/wikipedia/commons/1/10/Weschnitz_01.jpg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Lipno nad Vltavou, přehradní hráz, přehrada.JPG.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2013-04-30]. Dostupné z: </a:t>
            </a:r>
            <a:r>
              <a:rPr lang="cs-CZ" sz="1100" dirty="0">
                <a:hlinkClick r:id="rId11"/>
              </a:rPr>
              <a:t>http://cs.wikipedia.org/wiki/Soubor:Lipno_nad_Vltavou,_p%C5%99ehradn%C3%AD_hr%C3%A1z,_</a:t>
            </a:r>
            <a:r>
              <a:rPr lang="cs-CZ" sz="1100" dirty="0" smtClean="0">
                <a:hlinkClick r:id="rId11"/>
              </a:rPr>
              <a:t>p%C5%99ehrada.JPG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Landfill</a:t>
            </a:r>
            <a:r>
              <a:rPr lang="cs-CZ" sz="1100" dirty="0"/>
              <a:t> face.JPG.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2013-04-30].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en.wikipedia.org/wiki/File:Landfill_face.JPG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en-US" sz="1100" dirty="0"/>
              <a:t>South East New Territories Landfill 2.jpg.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2009 [cit. 2013-04-30].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13"/>
              </a:rPr>
              <a:t>http://</a:t>
            </a:r>
            <a:r>
              <a:rPr lang="en-US" sz="1100" dirty="0" smtClean="0">
                <a:hlinkClick r:id="rId13"/>
              </a:rPr>
              <a:t>en.wikipedia.org/wiki/File:South_East_New_Territories_Landfill_2.jpg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en-US" sz="1100" dirty="0"/>
              <a:t>The universe.jpg.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2012 [cit. 2013-04-30].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14"/>
              </a:rPr>
              <a:t>http://</a:t>
            </a:r>
            <a:r>
              <a:rPr lang="en-US" sz="1100" dirty="0" smtClean="0">
                <a:hlinkClick r:id="rId14"/>
              </a:rPr>
              <a:t>en.wikipedia.org/wiki/File:The_universe.jpg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Palm </a:t>
            </a:r>
            <a:r>
              <a:rPr lang="cs-CZ" sz="1100" dirty="0" err="1"/>
              <a:t>Jumeirah</a:t>
            </a:r>
            <a:r>
              <a:rPr lang="cs-CZ" sz="1100" dirty="0"/>
              <a:t> on 8 May 2008 </a:t>
            </a:r>
            <a:r>
              <a:rPr lang="cs-CZ" sz="1100" dirty="0" err="1"/>
              <a:t>Pict</a:t>
            </a:r>
            <a:r>
              <a:rPr lang="cs-CZ" sz="1100" dirty="0"/>
              <a:t> 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2013-04-30]. Dostupné z: </a:t>
            </a:r>
            <a:r>
              <a:rPr lang="cs-CZ" sz="1100" dirty="0">
                <a:hlinkClick r:id="rId15"/>
              </a:rPr>
              <a:t>http://</a:t>
            </a:r>
            <a:r>
              <a:rPr lang="cs-CZ" sz="1100" dirty="0" smtClean="0">
                <a:hlinkClick r:id="rId15"/>
              </a:rPr>
              <a:t>cs.wikipedia.org/wiki/Soubor:Palm_Jumeirah_on_8_May_2008_Pict_1.jpg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A </a:t>
            </a:r>
            <a:r>
              <a:rPr lang="cs-CZ" sz="1100" dirty="0" err="1"/>
              <a:t>bird's</a:t>
            </a:r>
            <a:r>
              <a:rPr lang="cs-CZ" sz="1100" dirty="0"/>
              <a:t> </a:t>
            </a:r>
            <a:r>
              <a:rPr lang="cs-CZ" sz="1100" dirty="0" err="1"/>
              <a:t>eye</a:t>
            </a:r>
            <a:r>
              <a:rPr lang="cs-CZ" sz="1100" dirty="0"/>
              <a:t> </a:t>
            </a:r>
            <a:r>
              <a:rPr lang="cs-CZ" sz="1100" dirty="0" err="1"/>
              <a:t>view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Hong</a:t>
            </a:r>
            <a:r>
              <a:rPr lang="cs-CZ" sz="1100" dirty="0"/>
              <a:t> Kong International Airport.JPG.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2013-04-30]. Dostupné z: </a:t>
            </a:r>
            <a:r>
              <a:rPr lang="cs-CZ" sz="1100" dirty="0">
                <a:hlinkClick r:id="rId16"/>
              </a:rPr>
              <a:t>http://</a:t>
            </a:r>
            <a:r>
              <a:rPr lang="cs-CZ" sz="1100" dirty="0" smtClean="0">
                <a:hlinkClick r:id="rId16"/>
              </a:rPr>
              <a:t>en.wikipedia.org/wiki/File:A_bird%27s_eye_view_of_Hong_Kong_International_Airport.JPG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působení organismů a člověka na zemský povrch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Působení organismů a člověka na povrch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0500" y="1143000"/>
            <a:ext cx="872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Organismy</a:t>
            </a:r>
            <a:r>
              <a:rPr lang="cs-CZ" sz="2400" dirty="0" smtClean="0"/>
              <a:t> – jedná se hlavně o </a:t>
            </a:r>
            <a:r>
              <a:rPr lang="cs-CZ" sz="2400" dirty="0" smtClean="0">
                <a:solidFill>
                  <a:srgbClr val="FFFF00"/>
                </a:solidFill>
              </a:rPr>
              <a:t>rozrušování povrchu hornin</a:t>
            </a:r>
            <a:r>
              <a:rPr lang="cs-CZ" sz="2400" dirty="0" smtClean="0"/>
              <a:t> a </a:t>
            </a:r>
            <a:r>
              <a:rPr lang="cs-CZ" sz="2400" dirty="0" smtClean="0">
                <a:solidFill>
                  <a:srgbClr val="FFFF00"/>
                </a:solidFill>
              </a:rPr>
              <a:t>vznik půd</a:t>
            </a:r>
            <a:r>
              <a:rPr lang="cs-CZ" sz="2400" dirty="0" smtClean="0"/>
              <a:t> činností mikroorganismů, hub a drobných živočichů.</a:t>
            </a:r>
          </a:p>
          <a:p>
            <a:endParaRPr lang="cs-CZ" sz="2400" dirty="0"/>
          </a:p>
          <a:p>
            <a:r>
              <a:rPr lang="cs-CZ" sz="2400" dirty="0" smtClean="0"/>
              <a:t>Mikroorganismy rozrušují povrchy hornin působením kyselin, větší působí mechanicky – kořenovými systémy.</a:t>
            </a:r>
          </a:p>
          <a:p>
            <a:r>
              <a:rPr lang="cs-CZ" sz="2400" dirty="0" smtClean="0"/>
              <a:t>Rostliny i zpevňují povrch a zabraňují tak erozi. 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1" y="3451324"/>
            <a:ext cx="4426950" cy="34066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10200" y="456479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Mapovník</a:t>
            </a:r>
            <a:r>
              <a:rPr lang="cs-CZ" sz="2400" dirty="0" smtClean="0"/>
              <a:t> zeměpisný - </a:t>
            </a:r>
            <a:r>
              <a:rPr lang="cs-CZ" sz="2400" dirty="0"/>
              <a:t>korovitá stélka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7800" y="152400"/>
            <a:ext cx="8724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Činnost člověka</a:t>
            </a:r>
            <a:r>
              <a:rPr lang="cs-CZ" sz="2400" dirty="0" smtClean="0"/>
              <a:t> – začala zemědělskou činností – utváření zemědělské krajiny – odlesnění, vypalování, eroze půd. </a:t>
            </a:r>
          </a:p>
          <a:p>
            <a:endParaRPr lang="cs-CZ" sz="2400" dirty="0"/>
          </a:p>
          <a:p>
            <a:r>
              <a:rPr lang="cs-CZ" sz="2400" dirty="0" smtClean="0"/>
              <a:t>Nejvíce se člověk „podepsal“ na zemském povrchu v posledních sto letech – mechanizace vše urychlila. Výrazná je zejména rušivá činnost. Vzniká </a:t>
            </a:r>
            <a:r>
              <a:rPr lang="cs-CZ" sz="2400" dirty="0" smtClean="0">
                <a:solidFill>
                  <a:srgbClr val="FFFF00"/>
                </a:solidFill>
              </a:rPr>
              <a:t>kulturní krajina </a:t>
            </a:r>
            <a:r>
              <a:rPr lang="cs-CZ" sz="2400" dirty="0" smtClean="0"/>
              <a:t>– krajina přetvořená člověkem.</a:t>
            </a:r>
          </a:p>
          <a:p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povrchová těžba nerostných surovin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odlesnění krajiny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regulace vodních toků, stavba vodních nádrží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budování obrovských skládek odpadů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budování ostrovů a poloostrovů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budování měst, průmyslových zón, komunikací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globální změna klimatu planety – tání ledovců, rozšiřování pouští, posun vegetačních pásů</a:t>
            </a:r>
          </a:p>
        </p:txBody>
      </p:sp>
    </p:spTree>
    <p:extLst>
      <p:ext uri="{BB962C8B-B14F-4D97-AF65-F5344CB8AC3E}">
        <p14:creationId xmlns:p14="http://schemas.microsoft.com/office/powerpoint/2010/main" val="423747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71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200" y="18479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Povrchová těžba nerostů a hornin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990600"/>
            <a:ext cx="9144000" cy="23774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358"/>
            <a:ext cx="9144000" cy="26846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200" y="3505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Povrchový důl na lignit </a:t>
            </a:r>
            <a:r>
              <a:rPr lang="cs-CZ" sz="2400" dirty="0" err="1" smtClean="0"/>
              <a:t>Garzweiler</a:t>
            </a:r>
            <a:r>
              <a:rPr lang="cs-CZ" sz="2400" dirty="0" smtClean="0"/>
              <a:t>, Německo, 48 km</a:t>
            </a:r>
            <a:r>
              <a:rPr lang="cs-CZ" sz="2400" baseline="30000" dirty="0" smtClean="0"/>
              <a:t>2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6418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622870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El </a:t>
            </a:r>
            <a:r>
              <a:rPr lang="cs-CZ" sz="2400" dirty="0" err="1" smtClean="0"/>
              <a:t>Chino</a:t>
            </a:r>
            <a:r>
              <a:rPr lang="cs-CZ" sz="2400" dirty="0" smtClean="0"/>
              <a:t> – Nové Mexiko, USA, měď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518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4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607947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Měděný důl </a:t>
            </a:r>
            <a:r>
              <a:rPr lang="cs-CZ" sz="2400" dirty="0" err="1"/>
              <a:t>Bingham</a:t>
            </a:r>
            <a:r>
              <a:rPr lang="cs-CZ" sz="2400" dirty="0"/>
              <a:t> </a:t>
            </a:r>
            <a:r>
              <a:rPr lang="cs-CZ" sz="2400" dirty="0" smtClean="0"/>
              <a:t>Canyon, Utah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5410200" cy="40576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61000" y="4952999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Odlesňování - </a:t>
            </a:r>
            <a:r>
              <a:rPr lang="de-DE" sz="2400" dirty="0"/>
              <a:t>Gran </a:t>
            </a:r>
            <a:r>
              <a:rPr lang="de-DE" sz="2400" dirty="0" err="1"/>
              <a:t>Chaco</a:t>
            </a:r>
            <a:r>
              <a:rPr lang="de-DE" sz="2400" dirty="0"/>
              <a:t>, Paraguay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46" y="38100"/>
            <a:ext cx="5808453" cy="38481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240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Odlesňování </a:t>
            </a:r>
            <a:r>
              <a:rPr lang="cs-CZ" sz="2400" dirty="0"/>
              <a:t>B</a:t>
            </a:r>
            <a:r>
              <a:rPr lang="cs-CZ" sz="2400" dirty="0" smtClean="0"/>
              <a:t>olívie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7000" y="7620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Důsledek je eroze půdy mnohdy až na skalní podloží, degradace kvality půdy, změna krajiny.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428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39700" y="6228704"/>
            <a:ext cx="496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Odlesňování Sumatry, Indonésie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620" cy="597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7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1023</Words>
  <Application>Microsoft Office PowerPoint</Application>
  <PresentationFormat>Předvádění na obrazovce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Výchozí návrh</vt:lpstr>
      <vt:lpstr>Živly</vt:lpstr>
      <vt:lpstr>PŮSOBENÍ ORGANISMŮ A ČLOVĚKA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95</cp:revision>
  <cp:lastPrinted>1601-01-01T00:00:00Z</cp:lastPrinted>
  <dcterms:created xsi:type="dcterms:W3CDTF">1601-01-01T00:00:00Z</dcterms:created>
  <dcterms:modified xsi:type="dcterms:W3CDTF">2013-05-02T15:32:40Z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