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58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Aviculopecten_subcardiformis01.JPG" TargetMode="External"/><Relationship Id="rId3" Type="http://schemas.openxmlformats.org/officeDocument/2006/relationships/hyperlink" Target="http://cs.wikipedia.org/wiki/Soubor:Brothers_blacksmoker_hires.jpg" TargetMode="External"/><Relationship Id="rId7" Type="http://schemas.openxmlformats.org/officeDocument/2006/relationships/hyperlink" Target="http://en.wikipedia.org/wiki/File:Petrified_forest_log_2_md.jpg" TargetMode="External"/><Relationship Id="rId2" Type="http://schemas.openxmlformats.org/officeDocument/2006/relationships/hyperlink" Target="http://cs.wikipedia.org/wiki/Soubor:Stromatolites_in_Sharkbay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Fossil_fish_Fur_Museum.jpg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cs.wikipedia.org/wiki/Soubor:Asaphiscuswheelerii.jpg" TargetMode="External"/><Relationship Id="rId10" Type="http://schemas.openxmlformats.org/officeDocument/2006/relationships/hyperlink" Target="http://en.wikipedia.org/wiki/File:Latimeria_Paris.jpg" TargetMode="External"/><Relationship Id="rId4" Type="http://schemas.openxmlformats.org/officeDocument/2006/relationships/hyperlink" Target="http://cs.wikipedia.org/wiki/Soubor:Charles_Darwin_aged_51.jpg" TargetMode="External"/><Relationship Id="rId9" Type="http://schemas.openxmlformats.org/officeDocument/2006/relationships/hyperlink" Target="http://cs.wikipedia.org/wiki/Soubor:Latimeria_chalumnae0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VZNIK A VÝVOJ ŽIVOTA NA </a:t>
            </a:r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EMI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Př_155_Geologie_Vznik a vývoj života na Zemi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67" y="13119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5519" y="679473"/>
            <a:ext cx="389416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Živoucí fosilie</a:t>
            </a:r>
          </a:p>
          <a:p>
            <a:r>
              <a:rPr lang="cs-CZ" sz="2400" dirty="0" smtClean="0"/>
              <a:t>je žijící organismus, kterého známe i ve formě zkameněliny. </a:t>
            </a:r>
            <a:r>
              <a:rPr lang="cs-CZ" sz="2400" smtClean="0"/>
              <a:t>Přežili </a:t>
            </a:r>
            <a:r>
              <a:rPr lang="cs-CZ" sz="2400" dirty="0" smtClean="0"/>
              <a:t>hlavní vymírání druhů.</a:t>
            </a:r>
          </a:p>
          <a:p>
            <a:r>
              <a:rPr lang="cs-CZ" sz="2400" dirty="0" smtClean="0"/>
              <a:t>Jsou to jak rostliny tak živočichové – od savců přes žraloky až po kapradiny.</a:t>
            </a:r>
          </a:p>
          <a:p>
            <a:endParaRPr lang="cs-CZ" sz="2400" dirty="0"/>
          </a:p>
          <a:p>
            <a:r>
              <a:rPr lang="cs-CZ" sz="2400" dirty="0" smtClean="0">
                <a:solidFill>
                  <a:srgbClr val="FFFF00"/>
                </a:solidFill>
              </a:rPr>
              <a:t>Zajímavost</a:t>
            </a:r>
            <a:r>
              <a:rPr lang="cs-CZ" sz="2400" dirty="0" smtClean="0"/>
              <a:t> – Latimérie podivná – lalokoploutvá ryba,  o které si vědci mysleli, že vyhynula před 70 mil. lety – byla objevena v r. 1938 u břehů Afriky.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80" y="4405729"/>
            <a:ext cx="4929117" cy="23984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80" y="1071614"/>
            <a:ext cx="4958687" cy="32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16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Stromatolites</a:t>
            </a:r>
            <a:r>
              <a:rPr lang="cs-CZ" sz="1100" dirty="0"/>
              <a:t> in Sharkbay.jpg.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2013-07-04].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cs.wikipedia.org/wiki/Soubor:Stromatolites_in_Sharkbay.jpg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Brothers</a:t>
            </a:r>
            <a:r>
              <a:rPr lang="cs-CZ" sz="1100" dirty="0"/>
              <a:t> </a:t>
            </a:r>
            <a:r>
              <a:rPr lang="cs-CZ" sz="1100" dirty="0" err="1"/>
              <a:t>blacksmoker</a:t>
            </a:r>
            <a:r>
              <a:rPr lang="cs-CZ" sz="1100" dirty="0"/>
              <a:t> hires.jpg.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2013-07-04].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cs.wikipedia.org/wiki/Soubor:Brothers_blacksmoker_hires.jpg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Charles Darwin </a:t>
            </a:r>
            <a:r>
              <a:rPr lang="cs-CZ" sz="1100" dirty="0" err="1"/>
              <a:t>aged</a:t>
            </a:r>
            <a:r>
              <a:rPr lang="cs-CZ" sz="1100" dirty="0"/>
              <a:t> 51.jpg.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2013-07-04].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cs.wikipedia.org/wiki/Soubor:Charles_Darwin_aged_51.jpg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Http://cs.wikipedia.org/wiki/</a:t>
            </a:r>
            <a:r>
              <a:rPr lang="cs-CZ" sz="1100" dirty="0" err="1"/>
              <a:t>Soubor:Asaphiscuswheelerii.jpg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2013 [cit. 2013-07-04].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cs.wikipedia.org/wiki/Soubor:Asaphiscuswheelerii.jpg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Fossil</a:t>
            </a:r>
            <a:r>
              <a:rPr lang="cs-CZ" sz="1100" dirty="0"/>
              <a:t> </a:t>
            </a:r>
            <a:r>
              <a:rPr lang="cs-CZ" sz="1100" dirty="0" err="1"/>
              <a:t>fish</a:t>
            </a:r>
            <a:r>
              <a:rPr lang="cs-CZ" sz="1100" dirty="0"/>
              <a:t> </a:t>
            </a:r>
            <a:r>
              <a:rPr lang="cs-CZ" sz="1100" dirty="0" err="1"/>
              <a:t>Fur</a:t>
            </a:r>
            <a:r>
              <a:rPr lang="cs-CZ" sz="1100" dirty="0"/>
              <a:t> Museum.jpg.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2013-07-04].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cs.wikipedia.org/wiki/Soubor:Fossil_fish_Fur_Museum.jpg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Petrified</a:t>
            </a:r>
            <a:r>
              <a:rPr lang="cs-CZ" sz="1100" dirty="0"/>
              <a:t> </a:t>
            </a:r>
            <a:r>
              <a:rPr lang="cs-CZ" sz="1100" dirty="0" err="1"/>
              <a:t>forest</a:t>
            </a:r>
            <a:r>
              <a:rPr lang="cs-CZ" sz="1100" dirty="0"/>
              <a:t> log 2 md.jpg.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2013-07-04].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en.wikipedia.org/wiki/File:Petrified_forest_log_2_md.jpg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Aviculopecten</a:t>
            </a:r>
            <a:r>
              <a:rPr lang="cs-CZ" sz="1100" dirty="0"/>
              <a:t> subcardiformis01.JPG.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2013-07-04].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en.wikipedia.org/wiki/File:Aviculopecten_subcardiformis01.JPG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Latimeria</a:t>
            </a:r>
            <a:r>
              <a:rPr lang="cs-CZ" sz="1100" dirty="0"/>
              <a:t> chalumnae01.jpg.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2013-07-04].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cs.wikipedia.org/wiki/Soubor:Latimeria_chalumnae01.jpg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Latimeria</a:t>
            </a:r>
            <a:r>
              <a:rPr lang="cs-CZ" sz="1100" dirty="0"/>
              <a:t> Paris.jpg.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2013-07-04].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en.wikipedia.org/wiki/File:Latimeria_Paris.jpg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</a:t>
            </a:r>
            <a:r>
              <a:rPr lang="cs-CZ" dirty="0" smtClean="0"/>
              <a:t>upevňování učiva </a:t>
            </a:r>
            <a:r>
              <a:rPr lang="cs-CZ" dirty="0" smtClean="0"/>
              <a:t>o </a:t>
            </a:r>
            <a:r>
              <a:rPr lang="cs-CZ" dirty="0" smtClean="0"/>
              <a:t>vzniku a vývoji života.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vzniku a vývoji života na Zemi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" y="593336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47951" y="5117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Vznik života - biogeneze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851" y="875268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není dnes jasný </a:t>
            </a:r>
            <a:r>
              <a:rPr lang="cs-CZ" sz="2400" dirty="0" smtClean="0"/>
              <a:t>– existuje celá řada teorií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z anorganických látek vznikly látky organické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nejsou dochované </a:t>
            </a:r>
            <a:r>
              <a:rPr lang="cs-CZ" sz="2400" dirty="0" smtClean="0"/>
              <a:t>nejstarší </a:t>
            </a:r>
            <a:r>
              <a:rPr lang="cs-CZ" sz="2400" dirty="0" smtClean="0"/>
              <a:t>zkameněliny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dochované uznávané stopy sinic ve stromatolitech jsou staré 3,5 mld. let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51" y="2898265"/>
            <a:ext cx="5334000" cy="396989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851" y="2898265"/>
            <a:ext cx="3436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Současné kolonie </a:t>
            </a:r>
            <a:r>
              <a:rPr lang="cs-CZ" sz="2400" dirty="0">
                <a:solidFill>
                  <a:srgbClr val="FFFF00"/>
                </a:solidFill>
              </a:rPr>
              <a:t>stromatolitů</a:t>
            </a:r>
            <a:r>
              <a:rPr lang="cs-CZ" sz="2400" dirty="0"/>
              <a:t> v </a:t>
            </a:r>
            <a:r>
              <a:rPr lang="cs-CZ" sz="2400" dirty="0" smtClean="0"/>
              <a:t>Austrálii (</a:t>
            </a:r>
            <a:r>
              <a:rPr lang="cs-CZ" sz="2400" dirty="0" err="1" smtClean="0"/>
              <a:t>Shark</a:t>
            </a:r>
            <a:r>
              <a:rPr lang="cs-CZ" sz="2400" dirty="0" smtClean="0"/>
              <a:t> </a:t>
            </a:r>
            <a:r>
              <a:rPr lang="cs-CZ" sz="2400" dirty="0" err="1" smtClean="0"/>
              <a:t>Bay</a:t>
            </a:r>
            <a:r>
              <a:rPr lang="cs-CZ" sz="2400" dirty="0" smtClean="0"/>
              <a:t>) – bochníkovitá usazenina tvořena vápenatými povlaky, které se utváří na povrchu sinic nebo bakterií.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4" y="5791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7851" y="303282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Náboženské představy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7851" y="820491"/>
            <a:ext cx="876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p</a:t>
            </a:r>
            <a:r>
              <a:rPr lang="cs-CZ" sz="2400" dirty="0" smtClean="0"/>
              <a:t>odle Bible a Koránu bylo vše stvořeno silou slova Božího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modernější větve křesťanství se i nadále drží stvoření, ale uznávají vývoj přírody - evoluci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7851" y="2286000"/>
            <a:ext cx="838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Vědecké teorie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851" y="2809220"/>
            <a:ext cx="5356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existuje jich velké množství, každá má nedostatky, slabiny a nejasnosti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v</a:t>
            </a:r>
            <a:r>
              <a:rPr lang="cs-CZ" sz="2400" dirty="0" smtClean="0"/>
              <a:t> blízkosti tzv. černých kuřáků – hydrotermální prameny                   u oceánských hřbetů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47224"/>
            <a:ext cx="3429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59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4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3400" y="152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Vývoj života - Evoluce</a:t>
            </a:r>
            <a:endParaRPr lang="cs-CZ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2054" y="798731"/>
            <a:ext cx="86333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evoluce (vývoj)</a:t>
            </a:r>
            <a:r>
              <a:rPr lang="cs-CZ" sz="2400" dirty="0" smtClean="0"/>
              <a:t> je dlouhodobý proces, při kterém               se diverzifikují (rozrůzňují) formy života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pro uznání vývoje organismů byly zásadní nálezy zkamenělin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d</a:t>
            </a:r>
            <a:r>
              <a:rPr lang="cs-CZ" sz="2400" dirty="0" smtClean="0"/>
              <a:t>nes je uznávaná </a:t>
            </a:r>
            <a:r>
              <a:rPr lang="cs-CZ" sz="2400" dirty="0" smtClean="0">
                <a:solidFill>
                  <a:srgbClr val="FFFF00"/>
                </a:solidFill>
              </a:rPr>
              <a:t>evoluční teorie</a:t>
            </a:r>
            <a:r>
              <a:rPr lang="cs-CZ" sz="2400" dirty="0" smtClean="0"/>
              <a:t>, kterou sestavil </a:t>
            </a:r>
            <a:r>
              <a:rPr lang="cs-CZ" sz="2400" dirty="0" smtClean="0">
                <a:solidFill>
                  <a:srgbClr val="FFFF00"/>
                </a:solidFill>
              </a:rPr>
              <a:t>Charles Darwin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cs-CZ" sz="2400" dirty="0" smtClean="0">
                <a:solidFill>
                  <a:srgbClr val="FFFF00"/>
                </a:solidFill>
              </a:rPr>
              <a:t>Moderní teorie evoluce (Darwinova)</a:t>
            </a:r>
          </a:p>
          <a:p>
            <a:r>
              <a:rPr lang="cs-CZ" sz="2400" dirty="0" smtClean="0"/>
              <a:t>K vývoji a vzniku druhů dochází dlouhodobým a trvale působícím přírodním a pohlavním výběrem. </a:t>
            </a:r>
          </a:p>
          <a:p>
            <a:r>
              <a:rPr lang="cs-CZ" sz="2400" dirty="0" smtClean="0"/>
              <a:t>Příroda si sama vybere na základě konkurenceschopnosti, kteří jedinci nebo druhy budou úspěšné, přežijí a budou        se nadále vyvíjet a které ne. Podmínky se neustále mění         a organism</a:t>
            </a:r>
            <a:r>
              <a:rPr lang="cs-CZ" sz="2400" dirty="0"/>
              <a:t>y</a:t>
            </a:r>
            <a:r>
              <a:rPr lang="cs-CZ" sz="2400" dirty="0" smtClean="0"/>
              <a:t> se musí přizpůsobit – vyvinout – změnit.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01361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" y="568942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3400" y="152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Charles Darwin</a:t>
            </a:r>
            <a:endParaRPr lang="cs-CZ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9612" y="833187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anglický přírodovědec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1809 – 1882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cesta kolem světa </a:t>
            </a:r>
            <a:r>
              <a:rPr lang="cs-CZ" sz="2400" dirty="0"/>
              <a:t>na lodi HMS Beagle (27. </a:t>
            </a:r>
            <a:r>
              <a:rPr lang="cs-CZ" sz="2400" dirty="0" smtClean="0"/>
              <a:t>prosince </a:t>
            </a:r>
            <a:r>
              <a:rPr lang="cs-CZ" sz="2400" dirty="0"/>
              <a:t>1831 – 2. října 1836</a:t>
            </a:r>
            <a:r>
              <a:rPr lang="cs-CZ" sz="2400" dirty="0" smtClean="0"/>
              <a:t> – studoval přírodu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nejdůležitější dílo – O vzniku druhů přírodním výběrem (1859) 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98731"/>
            <a:ext cx="4648200" cy="568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48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9012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3400" y="152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Zkameněliny - fosilie</a:t>
            </a:r>
            <a:endParaRPr lang="cs-CZ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2998" y="833187"/>
            <a:ext cx="853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zkamenělé zbytky, otisky a stopy starobylých organismů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studiem se zabývá </a:t>
            </a:r>
            <a:r>
              <a:rPr lang="cs-CZ" sz="2400" dirty="0" smtClean="0">
                <a:solidFill>
                  <a:srgbClr val="FFFF00"/>
                </a:solidFill>
              </a:rPr>
              <a:t>paleontologie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nejčastěji ve vápenci, </a:t>
            </a:r>
            <a:r>
              <a:rPr lang="cs-CZ" sz="2400" dirty="0" err="1" smtClean="0"/>
              <a:t>jilovitých</a:t>
            </a:r>
            <a:r>
              <a:rPr lang="cs-CZ" sz="2400" dirty="0" smtClean="0"/>
              <a:t> břidlicích a pískovci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159" y="2473801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Vznik zkameněliny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organismus spadne ve vodě do usazenin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měkké části těla se rozloží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tvrdé složky – kosti, skořápky, schránky – zůstanou zachovány nebo zanechají otisk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dutiny vyplní materiál, tvrdé části – např. dřevo může být prostoupeno minerály – opálem – zkamení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měkké tkáně mohou zanechat otisky v jemném bahně</a:t>
            </a:r>
          </a:p>
          <a:p>
            <a:pPr marL="457200" indent="-457200">
              <a:buAutoNum type="arabi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74054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6" y="13738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5687"/>
            <a:ext cx="4114800" cy="347384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3066" y="1066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Fosilie trilobita.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" y="2778123"/>
            <a:ext cx="5748742" cy="40290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172200" y="5867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Fosilie ryby.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845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3738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066" y="1066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Zkamenělé dřevo.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14800" y="579684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Otisk lastury.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66" y="10236"/>
            <a:ext cx="5353334" cy="53533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143"/>
            <a:ext cx="3749040" cy="37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0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896</Words>
  <Application>Microsoft Office PowerPoint</Application>
  <PresentationFormat>Předvádění na obrazovce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Výchozí návrh</vt:lpstr>
      <vt:lpstr>Živly</vt:lpstr>
      <vt:lpstr>VZNIK A VÝVOJ ŽIVOTA NA ZEMI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93</cp:revision>
  <cp:lastPrinted>1601-01-01T00:00:00Z</cp:lastPrinted>
  <dcterms:created xsi:type="dcterms:W3CDTF">1601-01-01T00:00:00Z</dcterms:created>
  <dcterms:modified xsi:type="dcterms:W3CDTF">2013-07-24T21:11:09Z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