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8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20130118-HighbormeCay-Stromatolite-03.JP" TargetMode="External"/><Relationship Id="rId13" Type="http://schemas.openxmlformats.org/officeDocument/2006/relationships/hyperlink" Target="http://en.wikipedia.org/wiki/File:Kimberella_quadrata.jpg" TargetMode="External"/><Relationship Id="rId3" Type="http://schemas.openxmlformats.org/officeDocument/2006/relationships/hyperlink" Target="http://en.wikipedia.org/wiki/File:World_geologic_provinces.jpg" TargetMode="External"/><Relationship Id="rId7" Type="http://schemas.openxmlformats.org/officeDocument/2006/relationships/hyperlink" Target="http://en.wikipedia.org/wiki/File:Stromatolites_in_Sharkbay.jp" TargetMode="External"/><Relationship Id="rId12" Type="http://schemas.openxmlformats.org/officeDocument/2006/relationships/hyperlink" Target="http://en.wikipedia.org/wiki/File:Spriggina_Floundensi_4.png" TargetMode="External"/><Relationship Id="rId2" Type="http://schemas.openxmlformats.org/officeDocument/2006/relationships/hyperlink" Target="http://cs.wikipedia.org/wiki/Soubor:Pr%C5%AF%C5%99ez_Zem%C3%AD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Stromatolithe_Pal%C3%A9oarch%C3%A9en_-_MNHT.PAL.2009.10.1_.jp" TargetMode="External"/><Relationship Id="rId11" Type="http://schemas.openxmlformats.org/officeDocument/2006/relationships/hyperlink" Target="http://en.wikipedia.org/wiki/File:Charnia_Spun.jp" TargetMode="External"/><Relationship Id="rId5" Type="http://schemas.openxmlformats.org/officeDocument/2006/relationships/hyperlink" Target="http://en.wikipedia.org/wiki/File:Rodinia_reconstruction.jp" TargetMode="External"/><Relationship Id="rId10" Type="http://schemas.openxmlformats.org/officeDocument/2006/relationships/hyperlink" Target="http://en.wikipedia.org/wiki/File:Cyclomedusa_cropped.jp" TargetMode="External"/><Relationship Id="rId4" Type="http://schemas.openxmlformats.org/officeDocument/2006/relationships/hyperlink" Target="http://cs.wikipedia.org/wiki/Soubor:Black-band_ironstone_(aka).jp" TargetMode="External"/><Relationship Id="rId9" Type="http://schemas.openxmlformats.org/officeDocument/2006/relationships/hyperlink" Target="http://en.wikipedia.org/wiki/File:DickinsoniaCostata.jp" TargetMode="External"/><Relationship Id="rId1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PREKAMBRIUM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Př_156_Geologie_Prekambrium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17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429014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Vznik života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dirty="0" smtClean="0"/>
              <a:t>život vznikl pravděpodobně ve </a:t>
            </a:r>
            <a:r>
              <a:rPr lang="cs-CZ" sz="2400" dirty="0"/>
              <a:t>v</a:t>
            </a:r>
            <a:r>
              <a:rPr lang="cs-CZ" sz="2400" dirty="0" smtClean="0"/>
              <a:t>odě, která jej chránila před silným UV zářením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dirty="0" smtClean="0"/>
              <a:t>nejstarší formy organismů byly </a:t>
            </a:r>
            <a:r>
              <a:rPr lang="cs-CZ" sz="2400" dirty="0" smtClean="0">
                <a:solidFill>
                  <a:srgbClr val="FFFF00"/>
                </a:solidFill>
              </a:rPr>
              <a:t>bakterie a sinice </a:t>
            </a:r>
            <a:r>
              <a:rPr lang="cs-CZ" sz="2400" dirty="0" smtClean="0"/>
              <a:t>– 3,8 mld. let – nemají jadernou membránu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dirty="0" smtClean="0"/>
              <a:t>následují organismy s jadernou membránou</a:t>
            </a:r>
          </a:p>
          <a:p>
            <a:endParaRPr lang="cs-CZ" sz="2400" dirty="0"/>
          </a:p>
          <a:p>
            <a:r>
              <a:rPr lang="cs-CZ" sz="2400" dirty="0" smtClean="0"/>
              <a:t>První rostliny – </a:t>
            </a:r>
            <a:r>
              <a:rPr lang="cs-CZ" sz="2400" dirty="0" smtClean="0">
                <a:solidFill>
                  <a:srgbClr val="FFFF00"/>
                </a:solidFill>
              </a:rPr>
              <a:t>řasy</a:t>
            </a:r>
          </a:p>
          <a:p>
            <a:r>
              <a:rPr lang="cs-CZ" sz="2400" dirty="0" smtClean="0"/>
              <a:t>První živočichové  - </a:t>
            </a:r>
            <a:r>
              <a:rPr lang="cs-CZ" sz="2400" dirty="0" smtClean="0">
                <a:solidFill>
                  <a:srgbClr val="FFFF00"/>
                </a:solidFill>
              </a:rPr>
              <a:t>prvoci</a:t>
            </a:r>
          </a:p>
          <a:p>
            <a:endParaRPr lang="cs-CZ" sz="2400" dirty="0"/>
          </a:p>
          <a:p>
            <a:r>
              <a:rPr lang="cs-CZ" sz="2400" dirty="0" smtClean="0"/>
              <a:t>Koncem prekambria dochází k silnému rozvoji mnohobuněčných organismů.</a:t>
            </a:r>
          </a:p>
          <a:p>
            <a:pPr marL="457200" indent="-457200">
              <a:buFont typeface="Wingdings" pitchFamily="2" charset="2"/>
              <a:buChar char="q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536836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17" y="3055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429014"/>
            <a:ext cx="8763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Stromatolity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patří mezi typické geologické útvary prekambria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vznikly činností sinic a bakterií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i dnes u pobřeží Austrálie, u Baham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 smtClean="0"/>
          </a:p>
          <a:p>
            <a:pPr marL="457200" indent="-457200">
              <a:buFont typeface="Wingdings" pitchFamily="2" charset="2"/>
              <a:buChar char="q"/>
            </a:pPr>
            <a:endParaRPr lang="cs-CZ" sz="24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2" y="2133600"/>
            <a:ext cx="4367280" cy="307857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3600"/>
            <a:ext cx="4136409" cy="30785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39" y="4468214"/>
            <a:ext cx="3577522" cy="23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4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17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" y="39162"/>
            <a:ext cx="8763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FFFF00"/>
                </a:solidFill>
              </a:rPr>
              <a:t>Ediakara</a:t>
            </a:r>
            <a:endParaRPr lang="cs-CZ" sz="32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poslední útvar starohor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dominují mnohobuněční živočichové bez pevné schránky – tzv. </a:t>
            </a:r>
            <a:r>
              <a:rPr lang="cs-CZ" sz="2400" dirty="0" err="1" smtClean="0">
                <a:solidFill>
                  <a:srgbClr val="FFFF00"/>
                </a:solidFill>
              </a:rPr>
              <a:t>ediakarská</a:t>
            </a:r>
            <a:r>
              <a:rPr lang="cs-CZ" sz="2400" dirty="0" smtClean="0">
                <a:solidFill>
                  <a:srgbClr val="FFFF00"/>
                </a:solidFill>
              </a:rPr>
              <a:t> fauna 635 – 542 mil. let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 velkému rozvoji organismů došlo podle hypotézy po ukončení rozsáhlé globální doby ledové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organismy byly podobné dnešním houbám</a:t>
            </a:r>
            <a:r>
              <a:rPr lang="cs-CZ" sz="2400" smtClean="0"/>
              <a:t>, žahavcům, </a:t>
            </a:r>
            <a:r>
              <a:rPr lang="cs-CZ" sz="2400" dirty="0" smtClean="0"/>
              <a:t>měkkýšům a existovalo mnoho dalších forem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 smtClean="0"/>
          </a:p>
          <a:p>
            <a:pPr marL="457200" indent="-457200">
              <a:buFont typeface="Wingdings" pitchFamily="2" charset="2"/>
              <a:buChar char="q"/>
            </a:pPr>
            <a:endParaRPr lang="cs-CZ" sz="2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54564"/>
            <a:ext cx="4804581" cy="36034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62467" y="3532425"/>
            <a:ext cx="430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Dickinsonia</a:t>
            </a:r>
            <a:r>
              <a:rPr lang="cs-CZ" sz="2400" dirty="0"/>
              <a:t> </a:t>
            </a:r>
            <a:r>
              <a:rPr lang="cs-CZ" sz="2400" dirty="0" err="1" smtClean="0"/>
              <a:t>costata</a:t>
            </a:r>
            <a:r>
              <a:rPr lang="cs-CZ" sz="2400" dirty="0" smtClean="0"/>
              <a:t> – ikona </a:t>
            </a:r>
            <a:r>
              <a:rPr lang="cs-CZ" sz="2400" dirty="0" err="1" smtClean="0"/>
              <a:t>ediakarské</a:t>
            </a:r>
            <a:r>
              <a:rPr lang="cs-CZ" sz="2400" dirty="0" smtClean="0"/>
              <a:t> fauny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09937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87" y="2275"/>
            <a:ext cx="6427926" cy="5149206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-22746" y="3505200"/>
            <a:ext cx="326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Další formy </a:t>
            </a:r>
            <a:r>
              <a:rPr lang="cs-CZ" sz="2400" dirty="0" err="1" smtClean="0"/>
              <a:t>ediakarské</a:t>
            </a:r>
            <a:r>
              <a:rPr lang="cs-CZ" sz="2400" dirty="0" smtClean="0"/>
              <a:t> fauny.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" y="2275"/>
            <a:ext cx="3096399" cy="30457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80817"/>
            <a:ext cx="3429000" cy="331075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0" y="4721739"/>
            <a:ext cx="5497773" cy="213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48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/>
              <a:t>Průřez Zemí.png.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2013-07-06].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cs.wikipedia.org/wiki/Soubor:Pr%C5%AF%C5%99ez_Zem%C3%AD.png</a:t>
            </a:r>
            <a:endParaRPr lang="cs-CZ" sz="1100" dirty="0"/>
          </a:p>
          <a:p>
            <a:pPr>
              <a:buFont typeface="Wingdings" pitchFamily="2" charset="2"/>
              <a:buChar char="q"/>
            </a:pPr>
            <a:r>
              <a:rPr lang="cs-CZ" sz="1100" dirty="0" err="1" smtClean="0"/>
              <a:t>World</a:t>
            </a:r>
            <a:r>
              <a:rPr lang="cs-CZ" sz="1100" dirty="0" smtClean="0"/>
              <a:t> </a:t>
            </a:r>
            <a:r>
              <a:rPr lang="cs-CZ" sz="1100" dirty="0" err="1"/>
              <a:t>geologic</a:t>
            </a:r>
            <a:r>
              <a:rPr lang="cs-CZ" sz="1100" dirty="0"/>
              <a:t> provinces.jpg.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2013-07-06].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en.wikipedia.org/wiki/File:World_geologic_provinces.jpg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Http://cs.wikipedia.org/wiki/Soubor:Black-band_ironstone_%28aka%29.jpg.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2013-07-06]. Dostupné z: </a:t>
            </a:r>
            <a:r>
              <a:rPr lang="cs-CZ" sz="1100" dirty="0">
                <a:hlinkClick r:id="rId4"/>
              </a:rPr>
              <a:t>http://cs.wikipedia.org/wiki/Soubor:Black-band_ironstone_%</a:t>
            </a:r>
            <a:r>
              <a:rPr lang="cs-CZ" sz="1100" dirty="0" smtClean="0">
                <a:hlinkClick r:id="rId4"/>
              </a:rPr>
              <a:t>28aka%29.jp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Rodinia</a:t>
            </a:r>
            <a:r>
              <a:rPr lang="cs-CZ" sz="1100" dirty="0"/>
              <a:t> reconstruction.jpg.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2013-07-06].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en.wikipedia.org/wiki/File:Rodinia_reconstruction.jp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Stromatolithe</a:t>
            </a:r>
            <a:r>
              <a:rPr lang="cs-CZ" sz="1100" dirty="0"/>
              <a:t> </a:t>
            </a:r>
            <a:r>
              <a:rPr lang="cs-CZ" sz="1100" dirty="0" err="1"/>
              <a:t>Paléoarchéen</a:t>
            </a:r>
            <a:r>
              <a:rPr lang="cs-CZ" sz="1100" dirty="0"/>
              <a:t> - MNHT.PAL.2009.10.1 .</a:t>
            </a:r>
            <a:r>
              <a:rPr lang="cs-CZ" sz="1100" dirty="0" err="1"/>
              <a:t>jpg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2013-07-06]. Dostupné z: </a:t>
            </a:r>
            <a:r>
              <a:rPr lang="cs-CZ" sz="1100" dirty="0">
                <a:hlinkClick r:id="rId6"/>
              </a:rPr>
              <a:t>http://en.wikipedia.org/wiki/File:Stromatolithe_Pal%C3%A9oarch%C3%A9en_-_MNHT.PAL.2009.10.1_.</a:t>
            </a:r>
            <a:r>
              <a:rPr lang="cs-CZ" sz="1100" dirty="0" smtClean="0">
                <a:hlinkClick r:id="rId6"/>
              </a:rPr>
              <a:t>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Stromatolites</a:t>
            </a:r>
            <a:r>
              <a:rPr lang="cs-CZ" sz="1100" dirty="0"/>
              <a:t> in Sharkbay.jpg.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2013-07-06].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en.wikipedia.org/wiki/File:Stromatolites_in_Sharkbay.jp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20130118-HighbormeCay-Stromatolite-03.JPG.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2013 [cit. 2013-07-06].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en.wikipedia.org/wiki/File:20130118-HighbormeCay-Stromatolite-03.JP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DickinsoniaCostata.jpg.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2013-07-06].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en.wikipedia.org/wiki/File:DickinsoniaCostata.jp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Cyclomedusa</a:t>
            </a:r>
            <a:r>
              <a:rPr lang="cs-CZ" sz="1100" dirty="0"/>
              <a:t> cropped.jpg.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2013-07-06].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en.wikipedia.org/wiki/File:Cyclomedusa_cropped.jp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Charnia</a:t>
            </a:r>
            <a:r>
              <a:rPr lang="cs-CZ" sz="1100" dirty="0"/>
              <a:t> Spun.jpg.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2013-07-06].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en.wikipedia.org/wiki/File:Charnia_Spun.jp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Spriggina</a:t>
            </a:r>
            <a:r>
              <a:rPr lang="cs-CZ" sz="1100" dirty="0"/>
              <a:t> </a:t>
            </a:r>
            <a:r>
              <a:rPr lang="cs-CZ" sz="1100" dirty="0" err="1"/>
              <a:t>Floundensi</a:t>
            </a:r>
            <a:r>
              <a:rPr lang="cs-CZ" sz="1100" dirty="0"/>
              <a:t> 4.png.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2013-07-06].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en.wikipedia.org/wiki/File:Spriggina_Floundensi_4.png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Kimberella</a:t>
            </a:r>
            <a:r>
              <a:rPr lang="cs-CZ" sz="1100" dirty="0"/>
              <a:t> quadrata.jpg.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2013-07-06]. Dostupné z: </a:t>
            </a:r>
            <a:r>
              <a:rPr lang="cs-CZ" sz="1100" dirty="0">
                <a:hlinkClick r:id="rId13"/>
              </a:rPr>
              <a:t>http://</a:t>
            </a:r>
            <a:r>
              <a:rPr lang="cs-CZ" sz="1100" dirty="0" smtClean="0">
                <a:hlinkClick r:id="rId13"/>
              </a:rPr>
              <a:t>en.wikipedia.org/wiki/File:Kimberella_quadrata.jpg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</a:t>
            </a:r>
            <a:r>
              <a:rPr lang="cs-CZ" smtClean="0"/>
              <a:t>upevňování učiva </a:t>
            </a:r>
            <a:r>
              <a:rPr lang="cs-CZ" dirty="0" smtClean="0"/>
              <a:t>o prekambriu.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prekambriu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1" y="605538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10106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FFFF00"/>
                </a:solidFill>
              </a:rPr>
              <a:t>É</a:t>
            </a:r>
            <a:r>
              <a:rPr lang="cs-CZ" sz="3600" dirty="0" smtClean="0">
                <a:solidFill>
                  <a:srgbClr val="FFFF00"/>
                </a:solidFill>
              </a:rPr>
              <a:t>ry vývoje Země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2151" y="856437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vývoj Země geologové rozdělili na </a:t>
            </a:r>
            <a:r>
              <a:rPr lang="cs-CZ" sz="2400" dirty="0" smtClean="0">
                <a:solidFill>
                  <a:srgbClr val="FFFF00"/>
                </a:solidFill>
              </a:rPr>
              <a:t>éry, periody (útvary)       a epochy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jsou charakterizovány horninami, horotvornými pochody     a stupněm vývoje života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  <a:p>
            <a:r>
              <a:rPr lang="cs-CZ" sz="2400" dirty="0" smtClean="0">
                <a:solidFill>
                  <a:srgbClr val="FFFF00"/>
                </a:solidFill>
              </a:rPr>
              <a:t>Prekambrium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Prvohory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Druhohory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Třetihory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Čtvrtohory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  <a:p>
            <a:r>
              <a:rPr lang="cs-CZ" sz="2400" dirty="0" smtClean="0"/>
              <a:t>Vývoj života na Zemi studuje </a:t>
            </a:r>
            <a:r>
              <a:rPr lang="cs-CZ" sz="2400" dirty="0" smtClean="0">
                <a:solidFill>
                  <a:srgbClr val="FFFF00"/>
                </a:solidFill>
              </a:rPr>
              <a:t>paleontologie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– pomocí zkamenělin.</a:t>
            </a:r>
          </a:p>
          <a:p>
            <a:r>
              <a:rPr lang="cs-CZ" sz="2400" dirty="0" smtClean="0"/>
              <a:t>Vývoj zemské kůry zkoumá </a:t>
            </a:r>
            <a:r>
              <a:rPr lang="cs-CZ" sz="2400" dirty="0" smtClean="0">
                <a:solidFill>
                  <a:srgbClr val="FFFF00"/>
                </a:solidFill>
              </a:rPr>
              <a:t>historická geologie.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78345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Prekambrium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81000" y="1447800"/>
            <a:ext cx="8610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předprvohorní období – dělí se na </a:t>
            </a:r>
            <a:r>
              <a:rPr lang="cs-CZ" sz="2800" dirty="0" smtClean="0">
                <a:solidFill>
                  <a:srgbClr val="FFFF00"/>
                </a:solidFill>
              </a:rPr>
              <a:t>Prahory</a:t>
            </a:r>
            <a:r>
              <a:rPr lang="cs-CZ" sz="2800" dirty="0" smtClean="0"/>
              <a:t>             a </a:t>
            </a:r>
            <a:r>
              <a:rPr lang="cs-CZ" sz="2800" dirty="0" smtClean="0">
                <a:solidFill>
                  <a:srgbClr val="FFFF00"/>
                </a:solidFill>
              </a:rPr>
              <a:t>Starohory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trvání – od vzniku Země </a:t>
            </a:r>
            <a:r>
              <a:rPr lang="cs-CZ" sz="2800" dirty="0" smtClean="0">
                <a:solidFill>
                  <a:srgbClr val="FFFF00"/>
                </a:solidFill>
              </a:rPr>
              <a:t>4,6mld. – 542 mil. let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nejdelší geologická éra 8/9 času, nejméně probádaná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  <a:p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5334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cs-CZ" sz="2800" dirty="0"/>
              <a:t>v</a:t>
            </a:r>
            <a:r>
              <a:rPr lang="cs-CZ" sz="2800" dirty="0" smtClean="0"/>
              <a:t>znik Země 4,6 mld. let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cs-CZ" sz="2800" dirty="0" smtClean="0"/>
              <a:t>Země je žhavá a formují se její vrstvy - vzniká zemská kůra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cs-CZ" sz="2800" dirty="0" smtClean="0"/>
              <a:t>nejstarší minerál – zirkon 4,4 mld.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cs-CZ" sz="2800" dirty="0" smtClean="0"/>
              <a:t>nejstarší horniny 4,3 mld. - Kanada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76" y="2788130"/>
            <a:ext cx="5110081" cy="39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43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3524" y="104427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Formují se </a:t>
            </a:r>
            <a:r>
              <a:rPr lang="cs-CZ" sz="2800" dirty="0" smtClean="0">
                <a:solidFill>
                  <a:srgbClr val="FFFF00"/>
                </a:solidFill>
              </a:rPr>
              <a:t>pevninské štíty</a:t>
            </a:r>
            <a:r>
              <a:rPr lang="cs-CZ" sz="2800" dirty="0" smtClean="0"/>
              <a:t> – velmi stabilní jádra dnešních kontinentů, tvořené starými vyvřelými a přeměněnými horninami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7" y="1489422"/>
            <a:ext cx="8534463" cy="453037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60198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 největším patří Kanadský štít, u Skandinávie se nachází Baltický štít.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78323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3524" y="104427"/>
            <a:ext cx="861060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Vznik atmosféry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první atmosféra vznikla ze sopečných plynů uvolněných z magmatického oceánu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dále ji formovaly četné kolize s jinými </a:t>
            </a:r>
            <a:r>
              <a:rPr lang="cs-CZ" sz="2400" dirty="0"/>
              <a:t>tělesy 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pro dnešní organismy by byla toxická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látky tvořící prvotní </a:t>
            </a:r>
            <a:r>
              <a:rPr lang="cs-CZ" sz="2400" dirty="0" smtClean="0">
                <a:solidFill>
                  <a:srgbClr val="FFFF00"/>
                </a:solidFill>
              </a:rPr>
              <a:t>atmosféru:</a:t>
            </a:r>
            <a:endParaRPr lang="cs-CZ" sz="24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cs-CZ" sz="2400" dirty="0">
                <a:solidFill>
                  <a:srgbClr val="FFFF00"/>
                </a:solidFill>
              </a:rPr>
              <a:t>		</a:t>
            </a:r>
            <a:r>
              <a:rPr lang="cs-CZ" sz="2400" b="1" dirty="0"/>
              <a:t>CO</a:t>
            </a:r>
            <a:r>
              <a:rPr lang="cs-CZ" sz="2400" b="1" baseline="-25000" dirty="0"/>
              <a:t>2</a:t>
            </a:r>
            <a:r>
              <a:rPr lang="cs-CZ" sz="2400" b="1" dirty="0"/>
              <a:t>, CO, H</a:t>
            </a:r>
            <a:r>
              <a:rPr lang="cs-CZ" sz="2400" b="1" baseline="-25000" dirty="0"/>
              <a:t>2</a:t>
            </a:r>
            <a:r>
              <a:rPr lang="cs-CZ" sz="2400" b="1" dirty="0"/>
              <a:t>, NH</a:t>
            </a:r>
            <a:r>
              <a:rPr lang="cs-CZ" sz="2400" b="1" baseline="-25000" dirty="0"/>
              <a:t>3</a:t>
            </a:r>
            <a:r>
              <a:rPr lang="cs-CZ" sz="2400" b="1" dirty="0"/>
              <a:t>, CH</a:t>
            </a:r>
            <a:r>
              <a:rPr lang="cs-CZ" sz="2400" b="1" baseline="-25000" dirty="0"/>
              <a:t>4</a:t>
            </a:r>
            <a:r>
              <a:rPr lang="cs-CZ" sz="2400" b="1" dirty="0"/>
              <a:t>, SO</a:t>
            </a:r>
            <a:r>
              <a:rPr lang="cs-CZ" sz="2400" b="1" baseline="-25000" dirty="0"/>
              <a:t>2</a:t>
            </a:r>
            <a:r>
              <a:rPr lang="cs-CZ" sz="2400" b="1" dirty="0"/>
              <a:t>, H</a:t>
            </a:r>
            <a:r>
              <a:rPr lang="cs-CZ" sz="2400" b="1" baseline="-25000" dirty="0"/>
              <a:t>2</a:t>
            </a:r>
            <a:r>
              <a:rPr lang="cs-CZ" sz="2400" b="1" dirty="0"/>
              <a:t>S, </a:t>
            </a:r>
            <a:r>
              <a:rPr lang="cs-CZ" sz="2400" b="1" dirty="0" smtClean="0"/>
              <a:t>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 rozvojem </a:t>
            </a:r>
            <a:r>
              <a:rPr lang="cs-CZ" sz="2400" dirty="0">
                <a:solidFill>
                  <a:srgbClr val="FFFF00"/>
                </a:solidFill>
              </a:rPr>
              <a:t>zelených řas </a:t>
            </a:r>
            <a:r>
              <a:rPr lang="cs-CZ" sz="2400" dirty="0"/>
              <a:t>v oceánech nastal proces změny složení atmosféry. Během </a:t>
            </a:r>
            <a:r>
              <a:rPr lang="cs-CZ" sz="2400" dirty="0">
                <a:solidFill>
                  <a:srgbClr val="FFFF00"/>
                </a:solidFill>
              </a:rPr>
              <a:t>fotosyntézy</a:t>
            </a:r>
            <a:r>
              <a:rPr lang="cs-CZ" sz="2400" dirty="0"/>
              <a:t> </a:t>
            </a:r>
            <a:r>
              <a:rPr lang="cs-CZ" sz="2400" dirty="0" smtClean="0"/>
              <a:t>vzniká pro tehdejší většinu organismů toxický kyslík. Jeho koncentrace narůstá až k dnešním 21%.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800" dirty="0" smtClean="0">
                <a:solidFill>
                  <a:srgbClr val="FFFF00"/>
                </a:solidFill>
              </a:rPr>
              <a:t>Vznik hydrosféry</a:t>
            </a:r>
          </a:p>
          <a:p>
            <a:r>
              <a:rPr lang="cs-CZ" sz="2400" dirty="0" smtClean="0"/>
              <a:t>Postupným ochlazováním atmosféry došlo ke vzniku srážek – vzniká oceán a je nastartován koloběh vody.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2925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3524" y="104427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Vznik železné rudy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3524" y="722184"/>
            <a:ext cx="861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Kyslík uvolňovaný při fotosyntéze oxidoval Fe</a:t>
            </a:r>
            <a:r>
              <a:rPr lang="cs-CZ" sz="2800" baseline="30000" dirty="0"/>
              <a:t>2+</a:t>
            </a:r>
            <a:r>
              <a:rPr lang="cs-CZ" sz="2800" dirty="0"/>
              <a:t> rozpuštěné ve vodě, čímž vznikl </a:t>
            </a:r>
            <a:r>
              <a:rPr lang="cs-CZ" sz="2800" dirty="0">
                <a:solidFill>
                  <a:srgbClr val="FFFF00"/>
                </a:solidFill>
              </a:rPr>
              <a:t>nerozpustný Fe</a:t>
            </a:r>
            <a:r>
              <a:rPr lang="cs-CZ" sz="2800" baseline="-25000" dirty="0">
                <a:solidFill>
                  <a:srgbClr val="FFFF00"/>
                </a:solidFill>
              </a:rPr>
              <a:t>2</a:t>
            </a:r>
            <a:r>
              <a:rPr lang="cs-CZ" sz="2800" dirty="0">
                <a:solidFill>
                  <a:srgbClr val="FFFF00"/>
                </a:solidFill>
              </a:rPr>
              <a:t>O</a:t>
            </a:r>
            <a:r>
              <a:rPr lang="cs-CZ" sz="2800" baseline="-25000" dirty="0">
                <a:solidFill>
                  <a:srgbClr val="FFFF00"/>
                </a:solidFill>
              </a:rPr>
              <a:t>3</a:t>
            </a:r>
            <a:r>
              <a:rPr lang="cs-CZ" sz="2800" dirty="0"/>
              <a:t>. Ten se usazoval na dně a vznikla ložiska </a:t>
            </a:r>
            <a:r>
              <a:rPr lang="cs-CZ" sz="2800" dirty="0">
                <a:solidFill>
                  <a:srgbClr val="FFFF00"/>
                </a:solidFill>
              </a:rPr>
              <a:t>páskovaných železných rud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Páskované </a:t>
            </a:r>
            <a:r>
              <a:rPr lang="cs-CZ" sz="2800" dirty="0" err="1"/>
              <a:t>Fe</a:t>
            </a:r>
            <a:r>
              <a:rPr lang="cs-CZ" sz="2800" dirty="0"/>
              <a:t>-rudy tvoří 90% všech světových ložisek železa</a:t>
            </a:r>
            <a:r>
              <a:rPr lang="cs-CZ" sz="2800" dirty="0" smtClean="0"/>
              <a:t>. Teprve poté se kyslík začal uvolňovat do atmosféry.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3405563"/>
            <a:ext cx="4800599" cy="345243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4842" y="4343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Vyskytují se téměř ve všech štítových oblastech.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510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75" y="21686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429014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FFFF00"/>
                </a:solidFill>
              </a:rPr>
              <a:t>Superkontinent</a:t>
            </a:r>
            <a:r>
              <a:rPr lang="cs-CZ" sz="3200" dirty="0" smtClean="0">
                <a:solidFill>
                  <a:srgbClr val="FFFF00"/>
                </a:solidFill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</a:rPr>
              <a:t>Rodinia</a:t>
            </a:r>
            <a:endParaRPr lang="cs-CZ" sz="3200" dirty="0" smtClean="0">
              <a:solidFill>
                <a:srgbClr val="FFFF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71600"/>
            <a:ext cx="5715000" cy="508635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2400" y="177165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zformoval se  mezi 1,1 mil – 750 mil let – mladší starohory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ke konci prekambria se rozpadá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zahrnoval většinu tehdejší pevniny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11826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966</Words>
  <Application>Microsoft Office PowerPoint</Application>
  <PresentationFormat>Předvádění na obrazovce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Živly</vt:lpstr>
      <vt:lpstr>PREKAMBRIUM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97</cp:revision>
  <cp:lastPrinted>1601-01-01T00:00:00Z</cp:lastPrinted>
  <dcterms:created xsi:type="dcterms:W3CDTF">1601-01-01T00:00:00Z</dcterms:created>
  <dcterms:modified xsi:type="dcterms:W3CDTF">2013-07-24T21:22:24Z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