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58" r:id="rId20"/>
    <p:sldId id="274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Paralejurus-1.jpg" TargetMode="External"/><Relationship Id="rId13" Type="http://schemas.openxmlformats.org/officeDocument/2006/relationships/hyperlink" Target="http://commons.wikimedia.org/wiki/File:Devonianscene.jpg" TargetMode="External"/><Relationship Id="rId3" Type="http://schemas.openxmlformats.org/officeDocument/2006/relationships/hyperlink" Target="http://en.wikipedia.org/wiki/File:Blakey_540moll.jpg" TargetMode="External"/><Relationship Id="rId7" Type="http://schemas.openxmlformats.org/officeDocument/2006/relationships/hyperlink" Target="http://hu.wikipedia.org/wiki/F%C3%A1jl:All_palaeotemps.png" TargetMode="External"/><Relationship Id="rId12" Type="http://schemas.openxmlformats.org/officeDocument/2006/relationships/hyperlink" Target="http://en.wikipedia.org/wiki/File:Silurianfishes_ntm_1905_smit_1929.gif" TargetMode="External"/><Relationship Id="rId2" Type="http://schemas.openxmlformats.org/officeDocument/2006/relationships/hyperlink" Target="http://en.wikipedia.org/wiki/File:Paradoxides_sp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Hercynides_CS.svg" TargetMode="External"/><Relationship Id="rId11" Type="http://schemas.openxmlformats.org/officeDocument/2006/relationships/hyperlink" Target="http://en.wikipedia.org/wiki/File:Reef4318_-_Flickr_-_NOAA_Photo_Library.jpg" TargetMode="External"/><Relationship Id="rId5" Type="http://schemas.openxmlformats.org/officeDocument/2006/relationships/hyperlink" Target="http://cs.wikipedia.org/wiki/Soubor:Caledonides_CS.svg" TargetMode="External"/><Relationship Id="rId15" Type="http://schemas.openxmlformats.org/officeDocument/2006/relationships/image" Target="../media/image3.jpeg"/><Relationship Id="rId10" Type="http://schemas.openxmlformats.org/officeDocument/2006/relationships/hyperlink" Target="http://en.wikipedia.org/wiki/File:Coral_Outcrop_Flynn_Reef.jpg" TargetMode="External"/><Relationship Id="rId4" Type="http://schemas.openxmlformats.org/officeDocument/2006/relationships/hyperlink" Target="http://en.wikipedia.org/wiki/File:Pangaea_continents.svg" TargetMode="External"/><Relationship Id="rId9" Type="http://schemas.openxmlformats.org/officeDocument/2006/relationships/hyperlink" Target="http://commons.wikimedia.org/wiki/File:Cambrian_sea.JPG" TargetMode="External"/><Relationship Id="rId14" Type="http://schemas.openxmlformats.org/officeDocument/2006/relationships/hyperlink" Target="http://commons.wikimedia.org/wiki/File:Meganeura_fossil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enftenbergia_plumosa.jpg" TargetMode="External"/><Relationship Id="rId2" Type="http://schemas.openxmlformats.org/officeDocument/2006/relationships/hyperlink" Target="http://commons.wikimedia.org/wiki/File:Lepidodendron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hyperlink" Target="http://cs.wikipedia.org/wiki/Soubor:Dimetrodon_milleri.jpg" TargetMode="External"/><Relationship Id="rId4" Type="http://schemas.openxmlformats.org/officeDocument/2006/relationships/hyperlink" Target="http://commons.wikimedia.org/wiki/File:Calamites_mons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PRVOHORY 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Př_157_Geologie_Prvohory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37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41453" y="207070"/>
            <a:ext cx="886109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FF00"/>
                </a:solidFill>
              </a:rPr>
              <a:t>Klima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na začátku velmi teplé – nejvyšší hladina světového oceánu – 200 m nad dnešní hladinou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následuje 30 mil. let dlouhá doba ledová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další oteplení způsobí v období karbonu masívní nárůst kapraďorostů – poklesne koncentrace CO</a:t>
            </a:r>
            <a:r>
              <a:rPr lang="cs-CZ" sz="2400" baseline="-25000" dirty="0" smtClean="0"/>
              <a:t>2 </a:t>
            </a:r>
            <a:r>
              <a:rPr lang="cs-CZ" sz="2400" smtClean="0"/>
              <a:t>- ochlazení</a:t>
            </a:r>
            <a:endParaRPr lang="cs-CZ" sz="24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7356"/>
            <a:ext cx="9144000" cy="409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42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40" y="762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5147" y="381000"/>
            <a:ext cx="88610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FF00"/>
                </a:solidFill>
              </a:rPr>
              <a:t>Organismy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 kambriu ordoviku a siluru byla největší rozmanitost živočichů v mořích, z rostlin dominují </a:t>
            </a:r>
            <a:r>
              <a:rPr lang="cs-CZ" sz="2400" dirty="0" smtClean="0">
                <a:solidFill>
                  <a:srgbClr val="FFFF00"/>
                </a:solidFill>
              </a:rPr>
              <a:t>řasy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trilobiti</a:t>
            </a:r>
            <a:r>
              <a:rPr lang="cs-CZ" sz="2400" dirty="0" smtClean="0"/>
              <a:t> – v kambriu tvořili až 60% živočichů, </a:t>
            </a:r>
            <a:r>
              <a:rPr lang="cs-CZ" sz="2400" dirty="0" smtClean="0">
                <a:solidFill>
                  <a:srgbClr val="FFFF00"/>
                </a:solidFill>
              </a:rPr>
              <a:t>ostnokožci</a:t>
            </a:r>
            <a:r>
              <a:rPr lang="cs-CZ" sz="2400" dirty="0" smtClean="0"/>
              <a:t>, </a:t>
            </a:r>
            <a:r>
              <a:rPr lang="cs-CZ" sz="2400" dirty="0" smtClean="0">
                <a:solidFill>
                  <a:srgbClr val="FFFF00"/>
                </a:solidFill>
              </a:rPr>
              <a:t>žahavci, měkkýši, členovci i strunatci </a:t>
            </a:r>
            <a:r>
              <a:rPr lang="cs-CZ" sz="2400" dirty="0" smtClean="0"/>
              <a:t>a další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41" y="2618095"/>
            <a:ext cx="7277503" cy="42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76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40" y="762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7823200" cy="58674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04800" y="243829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Kambrické</a:t>
            </a:r>
            <a:r>
              <a:rPr lang="cs-CZ" sz="2400" dirty="0" smtClean="0"/>
              <a:t> moře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0687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40" y="762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4800" y="762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 </a:t>
            </a:r>
            <a:r>
              <a:rPr lang="cs-CZ" sz="2400" dirty="0" smtClean="0">
                <a:solidFill>
                  <a:srgbClr val="FFFF00"/>
                </a:solidFill>
              </a:rPr>
              <a:t>siluru</a:t>
            </a:r>
            <a:r>
              <a:rPr lang="cs-CZ" sz="2400" dirty="0" smtClean="0"/>
              <a:t> rozvoj korálů, vznikají první cévnaté rostliny osídlující </a:t>
            </a:r>
            <a:r>
              <a:rPr lang="cs-CZ" sz="2400" dirty="0" smtClean="0"/>
              <a:t>souš.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3003928"/>
            <a:ext cx="5173639" cy="388022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8" y="1276529"/>
            <a:ext cx="4724400" cy="35433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876800" y="1143000"/>
            <a:ext cx="415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Dnešní lilijice u Filipín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303361" y="6265333"/>
            <a:ext cx="243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Korálový útes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34092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40" y="762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4800" y="762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Silurské</a:t>
            </a:r>
            <a:r>
              <a:rPr lang="cs-CZ" sz="2400" dirty="0" smtClean="0"/>
              <a:t> rybovité. 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17712" y="4343400"/>
            <a:ext cx="4149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 </a:t>
            </a:r>
            <a:r>
              <a:rPr lang="cs-CZ" sz="2400" dirty="0" smtClean="0">
                <a:solidFill>
                  <a:srgbClr val="FFFF00"/>
                </a:solidFill>
              </a:rPr>
              <a:t>devonu</a:t>
            </a:r>
            <a:r>
              <a:rPr lang="cs-CZ" sz="2400" dirty="0" smtClean="0"/>
              <a:t> rozvoj rybovitých lalokoploutvých, dvojdyšných a první obojživelníci – krytolebci.</a:t>
            </a:r>
          </a:p>
          <a:p>
            <a:r>
              <a:rPr lang="cs-CZ" sz="2400" dirty="0" smtClean="0"/>
              <a:t>Vznikají první pralesy – </a:t>
            </a:r>
            <a:r>
              <a:rPr lang="cs-CZ" sz="2400" dirty="0" smtClean="0"/>
              <a:t>přesličky, </a:t>
            </a:r>
            <a:r>
              <a:rPr lang="cs-CZ" sz="2400" dirty="0" smtClean="0"/>
              <a:t>plavuně, kapradiny.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" y="558338"/>
            <a:ext cx="5194110" cy="359305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34" y="3429000"/>
            <a:ext cx="4904266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9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40" y="762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20840" y="76200"/>
            <a:ext cx="525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Karbon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tropické vlhké klima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rozsáhlé močály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stromovité kapraďorosty – až 40m vysoké – karbonizací vznikají ložiska černého uhlí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rozvoj hmyzu, obojživelníků, první plazi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rozvoj zelených rostlin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první nahosemenné 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800350"/>
            <a:ext cx="5410200" cy="405765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04800" y="4851921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Karbonská vážka </a:t>
            </a:r>
            <a:r>
              <a:rPr lang="cs-CZ" sz="2400" dirty="0" err="1" smtClean="0"/>
              <a:t>Meganeura</a:t>
            </a:r>
            <a:r>
              <a:rPr lang="cs-CZ" sz="2400" dirty="0" smtClean="0"/>
              <a:t> </a:t>
            </a:r>
            <a:r>
              <a:rPr lang="cs-CZ" sz="2400" dirty="0" smtClean="0"/>
              <a:t>              s </a:t>
            </a:r>
            <a:r>
              <a:rPr lang="cs-CZ" sz="2400" dirty="0" smtClean="0"/>
              <a:t>rozpětím křídel až 75 cm.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13481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40" y="762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-6824" y="4013466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Plavuně - </a:t>
            </a:r>
            <a:r>
              <a:rPr lang="cs-CZ" sz="2400" dirty="0" err="1" smtClean="0"/>
              <a:t>Lepidodendron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7"/>
            <a:ext cx="3582072" cy="398505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79565"/>
            <a:ext cx="4648200" cy="291117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696201" y="4008469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Zástupce kapradin</a:t>
            </a:r>
            <a:endParaRPr lang="cs-CZ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80" y="4037062"/>
            <a:ext cx="4648200" cy="282838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77839" y="5904930"/>
            <a:ext cx="1569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Zástupce přesliček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6178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7" y="601689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0" y="8587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Perm</a:t>
            </a:r>
            <a:endParaRPr lang="cs-CZ" sz="2400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627" y="547540"/>
            <a:ext cx="8988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 druhé polovině permu změna klimatu – </a:t>
            </a:r>
            <a:r>
              <a:rPr lang="cs-CZ" sz="2400" dirty="0" smtClean="0">
                <a:solidFill>
                  <a:srgbClr val="FFFF00"/>
                </a:solidFill>
              </a:rPr>
              <a:t>teplé suché</a:t>
            </a:r>
            <a:r>
              <a:rPr lang="cs-CZ" sz="2400" dirty="0" smtClean="0"/>
              <a:t>, na jižní polokouli </a:t>
            </a:r>
            <a:r>
              <a:rPr lang="cs-CZ" sz="2400" dirty="0" smtClean="0"/>
              <a:t>chladné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červeně </a:t>
            </a:r>
            <a:r>
              <a:rPr lang="cs-CZ" sz="2400" dirty="0" smtClean="0"/>
              <a:t>zbarvené sedimenty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rozvoj obratlovců - </a:t>
            </a:r>
            <a:r>
              <a:rPr lang="cs-CZ" sz="2400" dirty="0" smtClean="0">
                <a:solidFill>
                  <a:srgbClr val="FFFF00"/>
                </a:solidFill>
              </a:rPr>
              <a:t>především plazů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úbytek bažin nastupují </a:t>
            </a:r>
            <a:r>
              <a:rPr lang="cs-CZ" sz="2400" dirty="0" smtClean="0">
                <a:solidFill>
                  <a:srgbClr val="FFFF00"/>
                </a:solidFill>
              </a:rPr>
              <a:t>nahosemenné</a:t>
            </a:r>
            <a:r>
              <a:rPr lang="cs-CZ" sz="2400" dirty="0" smtClean="0"/>
              <a:t> – cykasy, jinany, jehličnany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na konci permu - nejrozsáhlejší </a:t>
            </a:r>
            <a:r>
              <a:rPr lang="cs-CZ" sz="2400" dirty="0" smtClean="0">
                <a:solidFill>
                  <a:srgbClr val="FFFF00"/>
                </a:solidFill>
              </a:rPr>
              <a:t>hromadné vymírání </a:t>
            </a:r>
            <a:r>
              <a:rPr lang="cs-CZ" sz="2400" dirty="0" smtClean="0"/>
              <a:t>organismů na Zemi -  masívní vulkanismus, požáry, nárůst teploty atmosféry, snížení hladiny oceánu, zvýšení salinity vymřelo asi 80% druhů – např. trilobiti, někteří </a:t>
            </a:r>
            <a:r>
              <a:rPr lang="cs-CZ" sz="2400" dirty="0" err="1" smtClean="0"/>
              <a:t>dírkonošci</a:t>
            </a:r>
            <a:r>
              <a:rPr lang="cs-CZ" sz="2400" dirty="0" smtClean="0"/>
              <a:t>, obojživelníci, plazi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309766"/>
            <a:ext cx="5226240" cy="254823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29997" y="5024810"/>
            <a:ext cx="3304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Masožravý </a:t>
            </a:r>
            <a:r>
              <a:rPr lang="cs-CZ" sz="2400" dirty="0" smtClean="0"/>
              <a:t>plaz </a:t>
            </a:r>
            <a:r>
              <a:rPr lang="cs-CZ" sz="2400" dirty="0" err="1" smtClean="0"/>
              <a:t>Dimetrodon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78079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00501"/>
            <a:ext cx="8915400" cy="533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 err="1"/>
              <a:t>Paradoxides</a:t>
            </a:r>
            <a:r>
              <a:rPr lang="cs-CZ" sz="1100" dirty="0"/>
              <a:t> sp.jpg.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2013-07-07].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en.wikipedia.org/wiki/File:Paradoxides_sp.jpg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Blakey</a:t>
            </a:r>
            <a:r>
              <a:rPr lang="cs-CZ" sz="1100" dirty="0"/>
              <a:t> 540moll.jpg.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2013-07-07].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en.wikipedia.org/wiki/File:Blakey_540moll.jpg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Pangaea</a:t>
            </a:r>
            <a:r>
              <a:rPr lang="cs-CZ" sz="1100" dirty="0"/>
              <a:t> </a:t>
            </a:r>
            <a:r>
              <a:rPr lang="cs-CZ" sz="1100" dirty="0" err="1"/>
              <a:t>continents.svg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2013-07-07].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en.wikipedia.org/wiki/File:Pangaea_continents.svg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Caledonides</a:t>
            </a:r>
            <a:r>
              <a:rPr lang="cs-CZ" sz="1100" dirty="0"/>
              <a:t> </a:t>
            </a:r>
            <a:r>
              <a:rPr lang="cs-CZ" sz="1100" dirty="0" err="1"/>
              <a:t>CS.svg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2013-07-07].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cs.wikipedia.org/wiki/Soubor:Caledonides_CS.svg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Hercynides</a:t>
            </a:r>
            <a:r>
              <a:rPr lang="cs-CZ" sz="1100" dirty="0"/>
              <a:t> </a:t>
            </a:r>
            <a:r>
              <a:rPr lang="cs-CZ" sz="1100" dirty="0" err="1"/>
              <a:t>CS.svg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2013-07-07].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cs.wikipedia.org/wiki/Soubor:Hercynides_CS.svg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All</a:t>
            </a:r>
            <a:r>
              <a:rPr lang="cs-CZ" sz="1100" dirty="0"/>
              <a:t> palaeotemps.png.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2013-07-07]. Dostupné z: </a:t>
            </a:r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hu.wikipedia.org/wiki/F%C3%A1jl:All_palaeotemps.png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Paralejurus-1.jpg.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2013-07-07].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commons.wikimedia.org/wiki/File:Paralejurus-1.jpg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Cambrian</a:t>
            </a:r>
            <a:r>
              <a:rPr lang="cs-CZ" sz="1100" dirty="0"/>
              <a:t> sea.JPG.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2013-07-07]. Dostupné z: </a:t>
            </a:r>
            <a:r>
              <a:rPr lang="cs-CZ" sz="1100" dirty="0">
                <a:hlinkClick r:id="rId9"/>
              </a:rPr>
              <a:t>http://</a:t>
            </a:r>
            <a:r>
              <a:rPr lang="cs-CZ" sz="1100" dirty="0" smtClean="0">
                <a:hlinkClick r:id="rId9"/>
              </a:rPr>
              <a:t>commons.wikimedia.org/wiki/File:Cambrian_sea.JPG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Coral</a:t>
            </a:r>
            <a:r>
              <a:rPr lang="cs-CZ" sz="1100" dirty="0"/>
              <a:t> </a:t>
            </a:r>
            <a:r>
              <a:rPr lang="cs-CZ" sz="1100" dirty="0" err="1"/>
              <a:t>Outcrop</a:t>
            </a:r>
            <a:r>
              <a:rPr lang="cs-CZ" sz="1100" dirty="0"/>
              <a:t> </a:t>
            </a:r>
            <a:r>
              <a:rPr lang="cs-CZ" sz="1100" dirty="0" err="1"/>
              <a:t>Flynn</a:t>
            </a:r>
            <a:r>
              <a:rPr lang="cs-CZ" sz="1100" dirty="0"/>
              <a:t> Reef.jpg.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2013-07-07]. Dostupné z: </a:t>
            </a:r>
            <a:r>
              <a:rPr lang="cs-CZ" sz="1100" dirty="0">
                <a:hlinkClick r:id="rId10"/>
              </a:rPr>
              <a:t>http://</a:t>
            </a:r>
            <a:r>
              <a:rPr lang="cs-CZ" sz="1100" dirty="0" smtClean="0">
                <a:hlinkClick r:id="rId10"/>
              </a:rPr>
              <a:t>en.wikipedia.org/wiki/File:Coral_Outcrop_Flynn_Reef.jpg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Reef4318 - </a:t>
            </a:r>
            <a:r>
              <a:rPr lang="cs-CZ" sz="1100" dirty="0" err="1"/>
              <a:t>Flickr</a:t>
            </a:r>
            <a:r>
              <a:rPr lang="cs-CZ" sz="1100" dirty="0"/>
              <a:t> - NOAA </a:t>
            </a:r>
            <a:r>
              <a:rPr lang="cs-CZ" sz="1100" dirty="0" err="1"/>
              <a:t>Photo</a:t>
            </a:r>
            <a:r>
              <a:rPr lang="cs-CZ" sz="1100" dirty="0"/>
              <a:t> Library.jpg.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2013-07-07]. Dostupné z: </a:t>
            </a:r>
            <a:r>
              <a:rPr lang="cs-CZ" sz="1100" dirty="0">
                <a:hlinkClick r:id="rId11"/>
              </a:rPr>
              <a:t>http://en.wikipedia.org/wiki/File:Reef4318_-_Flickr_-_</a:t>
            </a:r>
            <a:r>
              <a:rPr lang="cs-CZ" sz="1100" dirty="0" smtClean="0">
                <a:hlinkClick r:id="rId11"/>
              </a:rPr>
              <a:t>NOAA_Photo_Library.jpg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Silurianfishes</a:t>
            </a:r>
            <a:r>
              <a:rPr lang="cs-CZ" sz="1100" dirty="0"/>
              <a:t> </a:t>
            </a:r>
            <a:r>
              <a:rPr lang="cs-CZ" sz="1100" dirty="0" err="1"/>
              <a:t>ntm</a:t>
            </a:r>
            <a:r>
              <a:rPr lang="cs-CZ" sz="1100" dirty="0"/>
              <a:t> 1905 </a:t>
            </a:r>
            <a:r>
              <a:rPr lang="cs-CZ" sz="1100" dirty="0" err="1"/>
              <a:t>smit</a:t>
            </a:r>
            <a:r>
              <a:rPr lang="cs-CZ" sz="1100" dirty="0"/>
              <a:t> 1929.gif.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2013-07-07]. Dostupné z: </a:t>
            </a:r>
            <a:r>
              <a:rPr lang="cs-CZ" sz="1100" dirty="0">
                <a:hlinkClick r:id="rId12"/>
              </a:rPr>
              <a:t>http://</a:t>
            </a:r>
            <a:r>
              <a:rPr lang="cs-CZ" sz="1100" dirty="0" smtClean="0">
                <a:hlinkClick r:id="rId12"/>
              </a:rPr>
              <a:t>en.wikipedia.org/wiki/File:Silurianfishes_ntm_1905_smit_1929.gif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Devonianscene.jpg.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2013-07-07]. Dostupné z: </a:t>
            </a:r>
            <a:r>
              <a:rPr lang="cs-CZ" sz="1100" dirty="0">
                <a:hlinkClick r:id="rId13"/>
              </a:rPr>
              <a:t>http://</a:t>
            </a:r>
            <a:r>
              <a:rPr lang="cs-CZ" sz="1100" dirty="0" smtClean="0">
                <a:hlinkClick r:id="rId13"/>
              </a:rPr>
              <a:t>commons.wikimedia.org/wiki/File:Devonianscene.jpg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Meganeura</a:t>
            </a:r>
            <a:r>
              <a:rPr lang="cs-CZ" sz="1100" dirty="0"/>
              <a:t> fossil.JPG.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2013-07-07]. Dostupné z: </a:t>
            </a:r>
            <a:r>
              <a:rPr lang="cs-CZ" sz="1100" dirty="0">
                <a:hlinkClick r:id="rId14"/>
              </a:rPr>
              <a:t>http://</a:t>
            </a:r>
            <a:r>
              <a:rPr lang="cs-CZ" sz="1100" dirty="0" smtClean="0">
                <a:hlinkClick r:id="rId14"/>
              </a:rPr>
              <a:t>commons.wikimedia.org/wiki/File:Meganeura_fossil.JPG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u="sng" dirty="0" smtClean="0">
              <a:effectLst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00501"/>
            <a:ext cx="8915400" cy="533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/>
              <a:t>Lepidodendron.jpg.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2013-07-07].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commons.wikimedia.org/wiki/File:Lepidodendron.jpg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Senftenbergia</a:t>
            </a:r>
            <a:r>
              <a:rPr lang="cs-CZ" sz="1100" dirty="0"/>
              <a:t> plumosa.jpg.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2013-07-07].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commons.wikimedia.org/wiki/File:Senftenbergia_plumosa.jpg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Calamites</a:t>
            </a:r>
            <a:r>
              <a:rPr lang="cs-CZ" sz="1100" dirty="0"/>
              <a:t> mons.jpg.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2005 [cit. 2013-07-07].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commons.wikimedia.org/wiki/File:Calamites_mons.jpg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Dimetrodon</a:t>
            </a:r>
            <a:r>
              <a:rPr lang="cs-CZ" sz="1100" dirty="0"/>
              <a:t> milleri.jpg.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2013-07-07].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cs.wikipedia.org/wiki/Soubor:Dimetrodon_milleri.jpg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u="sng" dirty="0" smtClean="0">
              <a:effectLst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613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</a:t>
            </a:r>
            <a:r>
              <a:rPr lang="cs-CZ"/>
              <a:t>upevňování </a:t>
            </a:r>
            <a:r>
              <a:rPr lang="cs-CZ" smtClean="0"/>
              <a:t>učiva o </a:t>
            </a:r>
            <a:r>
              <a:rPr lang="cs-CZ" dirty="0" smtClean="0"/>
              <a:t>prvohorách.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prvohorách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85" y="601598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85081" y="32685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FF00"/>
                </a:solidFill>
              </a:rPr>
              <a:t>Prvohory</a:t>
            </a:r>
          </a:p>
          <a:p>
            <a:pPr algn="ctr"/>
            <a:r>
              <a:rPr lang="cs-CZ" sz="3600" dirty="0" smtClean="0">
                <a:solidFill>
                  <a:srgbClr val="FFFF00"/>
                </a:solidFill>
              </a:rPr>
              <a:t>(Paleozoikum)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32581" y="145479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542 – 252 mil. let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 smtClean="0">
              <a:solidFill>
                <a:srgbClr val="FFFF00"/>
              </a:solidFill>
            </a:endParaRPr>
          </a:p>
          <a:p>
            <a:r>
              <a:rPr lang="cs-CZ" sz="2400" dirty="0" smtClean="0"/>
              <a:t>Starší prvohory: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Kambrium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Ordovik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Silur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Devon</a:t>
            </a:r>
          </a:p>
          <a:p>
            <a:endParaRPr lang="cs-CZ" sz="2400" dirty="0">
              <a:solidFill>
                <a:srgbClr val="FFFF00"/>
              </a:solidFill>
            </a:endParaRPr>
          </a:p>
          <a:p>
            <a:r>
              <a:rPr lang="cs-CZ" sz="2400" dirty="0" smtClean="0"/>
              <a:t>Mladší prvohory: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Karbon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Perm</a:t>
            </a:r>
          </a:p>
          <a:p>
            <a:endParaRPr lang="cs-CZ" sz="2400" dirty="0" smtClean="0">
              <a:solidFill>
                <a:srgbClr val="FFFF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508" y="1292361"/>
            <a:ext cx="3889857" cy="505888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893036" y="635124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Ikona prvohor – trilobit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3509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598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68121" y="304800"/>
            <a:ext cx="8669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rozložení kontinentů na začátku prvohor po rozpadu </a:t>
            </a:r>
            <a:r>
              <a:rPr lang="cs-CZ" sz="2400" dirty="0" err="1" smtClean="0"/>
              <a:t>Rodinie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během prvohor se formuje další </a:t>
            </a:r>
            <a:r>
              <a:rPr lang="cs-CZ" sz="2400" dirty="0" err="1" smtClean="0"/>
              <a:t>superkontinent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Pangea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733800" y="6183614"/>
            <a:ext cx="533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Rozložení kontinentů před 540 mil. let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" y="1357278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62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598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52401" y="267226"/>
            <a:ext cx="396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FF00"/>
                </a:solidFill>
              </a:rPr>
              <a:t>Pangea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poslední </a:t>
            </a:r>
            <a:r>
              <a:rPr lang="cs-CZ" sz="2400" dirty="0" err="1" smtClean="0"/>
              <a:t>superkontinent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zformoval se ke konci prvohor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rozpadá se na počátku druhohor kolem 200 mil. let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pohyby pokračují dodnes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během formování </a:t>
            </a:r>
            <a:r>
              <a:rPr lang="cs-CZ" sz="2400" dirty="0" smtClean="0"/>
              <a:t>dochází </a:t>
            </a:r>
            <a:r>
              <a:rPr lang="cs-CZ" sz="2400" dirty="0" smtClean="0"/>
              <a:t>ke srážkám kontinentů – vrásnění pohoří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86" y="609600"/>
            <a:ext cx="5027060" cy="592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98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484" y="595598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85751" y="609600"/>
            <a:ext cx="87629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FF00"/>
                </a:solidFill>
              </a:rPr>
              <a:t>Kaledonské vrásnění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probíhalo ve starších prvohorách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srážkou </a:t>
            </a:r>
            <a:r>
              <a:rPr lang="cs-CZ" sz="2400" dirty="0"/>
              <a:t>kontinentů </a:t>
            </a:r>
            <a:r>
              <a:rPr lang="cs-CZ" sz="2400" dirty="0" err="1"/>
              <a:t>Laurentie</a:t>
            </a:r>
            <a:r>
              <a:rPr lang="cs-CZ" sz="2400" dirty="0"/>
              <a:t>, </a:t>
            </a:r>
            <a:r>
              <a:rPr lang="cs-CZ" sz="2400" dirty="0" smtClean="0"/>
              <a:t>Baltiky a </a:t>
            </a:r>
            <a:r>
              <a:rPr lang="cs-CZ" sz="2400" dirty="0" err="1" smtClean="0"/>
              <a:t>Avalonie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horská </a:t>
            </a:r>
            <a:r>
              <a:rPr lang="cs-CZ" sz="2400" dirty="0"/>
              <a:t>pásma vzniklá kaledonským vrásněním se nazývají </a:t>
            </a:r>
            <a:r>
              <a:rPr lang="cs-CZ" sz="2400" dirty="0" err="1" smtClean="0">
                <a:solidFill>
                  <a:srgbClr val="FFFF00"/>
                </a:solidFill>
              </a:rPr>
              <a:t>kaledonidy</a:t>
            </a:r>
            <a:r>
              <a:rPr lang="cs-CZ" sz="2400" dirty="0" smtClean="0"/>
              <a:t>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l</a:t>
            </a:r>
            <a:r>
              <a:rPr lang="cs-CZ" sz="2400" dirty="0" smtClean="0"/>
              <a:t>eží </a:t>
            </a:r>
            <a:r>
              <a:rPr lang="cs-CZ" sz="2400" dirty="0"/>
              <a:t>po obou stranách Atlantského oceánu, který vznikl později a rozdělil je na dvě </a:t>
            </a:r>
            <a:r>
              <a:rPr lang="cs-CZ" sz="2400" dirty="0" smtClean="0"/>
              <a:t>části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na americké </a:t>
            </a:r>
            <a:r>
              <a:rPr lang="cs-CZ" sz="2400" dirty="0"/>
              <a:t>straně je najdeme v pásu od </a:t>
            </a:r>
            <a:r>
              <a:rPr lang="cs-CZ" sz="2400" dirty="0" err="1"/>
              <a:t>Pennsylvánie</a:t>
            </a:r>
            <a:r>
              <a:rPr lang="cs-CZ" sz="2400" dirty="0"/>
              <a:t> přes východní Kanadu až do Grónska. 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v Evropě sem patří hory na Britských </a:t>
            </a:r>
            <a:r>
              <a:rPr lang="cs-CZ" sz="2400" dirty="0" smtClean="0"/>
              <a:t>ostrovech, Skandinávské </a:t>
            </a:r>
            <a:r>
              <a:rPr lang="cs-CZ" sz="2400" dirty="0"/>
              <a:t>pohoří a </a:t>
            </a:r>
            <a:r>
              <a:rPr lang="cs-CZ" sz="2400" dirty="0" smtClean="0"/>
              <a:t>Špicberky</a:t>
            </a:r>
          </a:p>
        </p:txBody>
      </p:sp>
    </p:spTree>
    <p:extLst>
      <p:ext uri="{BB962C8B-B14F-4D97-AF65-F5344CB8AC3E}">
        <p14:creationId xmlns:p14="http://schemas.microsoft.com/office/powerpoint/2010/main" val="935611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5458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5146" y="152400"/>
            <a:ext cx="876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FF00"/>
                </a:solidFill>
              </a:rPr>
              <a:t>Kaledonské vrásnění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3" y="902620"/>
            <a:ext cx="8755062" cy="585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80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4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5147" y="152400"/>
            <a:ext cx="5082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FF00"/>
                </a:solidFill>
              </a:rPr>
              <a:t>Hercynské vrásnění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90015" y="1143000"/>
            <a:ext cx="8731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také </a:t>
            </a:r>
            <a:r>
              <a:rPr lang="cs-CZ" sz="2400" dirty="0">
                <a:solidFill>
                  <a:srgbClr val="FFFF00"/>
                </a:solidFill>
              </a:rPr>
              <a:t>variské</a:t>
            </a:r>
            <a:r>
              <a:rPr lang="cs-CZ" sz="2400" dirty="0"/>
              <a:t>, </a:t>
            </a:r>
            <a:r>
              <a:rPr lang="cs-CZ" sz="2400" dirty="0" err="1" smtClean="0">
                <a:solidFill>
                  <a:srgbClr val="FFFF00"/>
                </a:solidFill>
              </a:rPr>
              <a:t>armorické</a:t>
            </a:r>
            <a:r>
              <a:rPr lang="cs-CZ" sz="2400" dirty="0" smtClean="0"/>
              <a:t> </a:t>
            </a:r>
            <a:r>
              <a:rPr lang="cs-CZ" sz="2400" dirty="0"/>
              <a:t>a v Severní Americe </a:t>
            </a:r>
            <a:r>
              <a:rPr lang="cs-CZ" sz="2400" dirty="0" err="1" smtClean="0">
                <a:solidFill>
                  <a:srgbClr val="FFFF00"/>
                </a:solidFill>
              </a:rPr>
              <a:t>alleghenské</a:t>
            </a:r>
            <a:endParaRPr lang="cs-CZ" sz="2400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proběhlo v mladších prvohorách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srážka severní </a:t>
            </a:r>
            <a:r>
              <a:rPr lang="cs-CZ" sz="2400" dirty="0" err="1" smtClean="0"/>
              <a:t>Laurussie</a:t>
            </a:r>
            <a:r>
              <a:rPr lang="cs-CZ" sz="2400" dirty="0" smtClean="0"/>
              <a:t> (</a:t>
            </a:r>
            <a:r>
              <a:rPr lang="cs-CZ" sz="2400" dirty="0" err="1" smtClean="0"/>
              <a:t>Euramerika</a:t>
            </a:r>
            <a:r>
              <a:rPr lang="cs-CZ" sz="2400" dirty="0" smtClean="0"/>
              <a:t>) a </a:t>
            </a:r>
            <a:r>
              <a:rPr lang="cs-CZ" sz="2400" dirty="0" err="1" smtClean="0"/>
              <a:t>Gondwany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 </a:t>
            </a:r>
            <a:r>
              <a:rPr lang="cs-CZ" sz="2400" dirty="0"/>
              <a:t>A</a:t>
            </a:r>
            <a:r>
              <a:rPr lang="cs-CZ" sz="2400" dirty="0" smtClean="0"/>
              <a:t>merice </a:t>
            </a:r>
            <a:r>
              <a:rPr lang="cs-CZ" sz="2400" dirty="0" smtClean="0"/>
              <a:t>vznikla jižní část </a:t>
            </a:r>
            <a:r>
              <a:rPr lang="cs-CZ" sz="2400" dirty="0" err="1" smtClean="0"/>
              <a:t>Apalačí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</a:t>
            </a:r>
            <a:r>
              <a:rPr lang="cs-CZ" sz="2400" dirty="0"/>
              <a:t> Evropě </a:t>
            </a:r>
            <a:r>
              <a:rPr lang="cs-CZ" sz="2400" dirty="0" smtClean="0"/>
              <a:t>vyzvedla srážka pás </a:t>
            </a:r>
            <a:r>
              <a:rPr lang="cs-CZ" sz="2400" dirty="0">
                <a:solidFill>
                  <a:srgbClr val="FFFF00"/>
                </a:solidFill>
              </a:rPr>
              <a:t>h</a:t>
            </a:r>
            <a:r>
              <a:rPr lang="cs-CZ" sz="2400" dirty="0" smtClean="0">
                <a:solidFill>
                  <a:srgbClr val="FFFF00"/>
                </a:solidFill>
              </a:rPr>
              <a:t>ercynských </a:t>
            </a:r>
            <a:r>
              <a:rPr lang="cs-CZ" sz="2400" dirty="0">
                <a:solidFill>
                  <a:srgbClr val="FFFF00"/>
                </a:solidFill>
              </a:rPr>
              <a:t>pohoří </a:t>
            </a:r>
            <a:r>
              <a:rPr lang="cs-CZ" sz="2400" dirty="0"/>
              <a:t>zvaných též </a:t>
            </a:r>
            <a:r>
              <a:rPr lang="cs-CZ" sz="2400" i="1" dirty="0" err="1">
                <a:solidFill>
                  <a:srgbClr val="FFFF00"/>
                </a:solidFill>
              </a:rPr>
              <a:t>v</a:t>
            </a:r>
            <a:r>
              <a:rPr lang="cs-CZ" sz="2400" i="1" dirty="0" err="1" smtClean="0">
                <a:solidFill>
                  <a:srgbClr val="FFFF00"/>
                </a:solidFill>
              </a:rPr>
              <a:t>ariscidy</a:t>
            </a:r>
            <a:r>
              <a:rPr lang="cs-CZ" sz="2400" dirty="0" smtClean="0"/>
              <a:t> 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západní </a:t>
            </a:r>
            <a:r>
              <a:rPr lang="cs-CZ" sz="2400" dirty="0"/>
              <a:t>část Pyrenejského </a:t>
            </a:r>
            <a:r>
              <a:rPr lang="cs-CZ" sz="2400" dirty="0" smtClean="0"/>
              <a:t>poloostrova, </a:t>
            </a:r>
            <a:r>
              <a:rPr lang="cs-CZ" sz="2400" dirty="0"/>
              <a:t>jihozápadní Irsko, </a:t>
            </a:r>
            <a:r>
              <a:rPr lang="cs-CZ" sz="2400" dirty="0" err="1" smtClean="0"/>
              <a:t>Cornwall</a:t>
            </a:r>
            <a:r>
              <a:rPr lang="cs-CZ" sz="2400" dirty="0" smtClean="0"/>
              <a:t>, </a:t>
            </a:r>
            <a:r>
              <a:rPr lang="cs-CZ" sz="2400" dirty="0"/>
              <a:t>Bretaň (</a:t>
            </a:r>
            <a:r>
              <a:rPr lang="cs-CZ" sz="2400" dirty="0" err="1"/>
              <a:t>Armorický</a:t>
            </a:r>
            <a:r>
              <a:rPr lang="cs-CZ" sz="2400" dirty="0"/>
              <a:t> masív), Centrální masív, </a:t>
            </a:r>
            <a:r>
              <a:rPr lang="cs-CZ" sz="2400" dirty="0" smtClean="0"/>
              <a:t>Korsika, Sardinie </a:t>
            </a:r>
            <a:r>
              <a:rPr lang="cs-CZ" sz="2400" dirty="0"/>
              <a:t>a Vogézy, belgické Ardeny, v </a:t>
            </a:r>
            <a:r>
              <a:rPr lang="cs-CZ" sz="2400" dirty="0" smtClean="0"/>
              <a:t>Německu Schwarzwald a </a:t>
            </a:r>
            <a:r>
              <a:rPr lang="cs-CZ" sz="2400" dirty="0" err="1"/>
              <a:t>Harz</a:t>
            </a:r>
            <a:r>
              <a:rPr lang="cs-CZ" sz="2400" dirty="0"/>
              <a:t>, </a:t>
            </a:r>
            <a:r>
              <a:rPr lang="cs-CZ" sz="2400" dirty="0" smtClean="0"/>
              <a:t>celá Česká vysočina </a:t>
            </a:r>
            <a:r>
              <a:rPr lang="cs-CZ" sz="2400" dirty="0"/>
              <a:t>a polské </a:t>
            </a:r>
            <a:r>
              <a:rPr lang="cs-CZ" sz="2400" dirty="0" smtClean="0"/>
              <a:t>vrchoviny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23114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40" y="598868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5147" y="152400"/>
            <a:ext cx="5082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FF00"/>
                </a:solidFill>
              </a:rPr>
              <a:t>Hercynské vrásnění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14647"/>
            <a:ext cx="7543799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31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</TotalTime>
  <Words>1138</Words>
  <Application>Microsoft Office PowerPoint</Application>
  <PresentationFormat>Předvádění na obrazovce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Výchozí návrh</vt:lpstr>
      <vt:lpstr>Živly</vt:lpstr>
      <vt:lpstr>PRVOHORY 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126</cp:revision>
  <cp:lastPrinted>1601-01-01T00:00:00Z</cp:lastPrinted>
  <dcterms:created xsi:type="dcterms:W3CDTF">1601-01-01T00:00:00Z</dcterms:created>
  <dcterms:modified xsi:type="dcterms:W3CDTF">2013-07-24T21:38:17Z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