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8" r:id="rId22"/>
    <p:sldId id="270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Phragmoteuthis_conocauda.JPG" TargetMode="External"/><Relationship Id="rId13" Type="http://schemas.openxmlformats.org/officeDocument/2006/relationships/image" Target="../media/image3.jpeg"/><Relationship Id="rId3" Type="http://schemas.openxmlformats.org/officeDocument/2006/relationships/hyperlink" Target="http://cs.wikipedia.org/wiki/Soubor:Blakey_90moll.jpg" TargetMode="External"/><Relationship Id="rId7" Type="http://schemas.openxmlformats.org/officeDocument/2006/relationships/hyperlink" Target="http://en.wikipedia.org/wiki/File:Ammonite_Asteroceras.jpg" TargetMode="External"/><Relationship Id="rId12" Type="http://schemas.openxmlformats.org/officeDocument/2006/relationships/hyperlink" Target="http://cs.wikipedia.org/wiki/Soubor:Harpoceras_&amp;_Ichtyosaure_(p).jpg" TargetMode="External"/><Relationship Id="rId2" Type="http://schemas.openxmlformats.org/officeDocument/2006/relationships/hyperlink" Target="http://cs.wikipedia.org/wiki/Soubor:Blakey_220mol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Asteroceras_BW.jpg" TargetMode="External"/><Relationship Id="rId11" Type="http://schemas.openxmlformats.org/officeDocument/2006/relationships/hyperlink" Target="http://commons.wikimedia.org/wiki/File:Plesiosaurus_3DB.jpg" TargetMode="External"/><Relationship Id="rId5" Type="http://schemas.openxmlformats.org/officeDocument/2006/relationships/hyperlink" Target="http://cs.wikipedia.org/wiki/Soubor:Sorakuen03s3200.jpg" TargetMode="External"/><Relationship Id="rId10" Type="http://schemas.openxmlformats.org/officeDocument/2006/relationships/hyperlink" Target="http://en.wikipedia.org/wiki/File:Aigialosaurus_bucchichi.jpg" TargetMode="External"/><Relationship Id="rId4" Type="http://schemas.openxmlformats.org/officeDocument/2006/relationships/hyperlink" Target="http://en.wikipedia.org/wiki/File:Pangea_animation_03.gif" TargetMode="External"/><Relationship Id="rId9" Type="http://schemas.openxmlformats.org/officeDocument/2006/relationships/hyperlink" Target="http://en.wikipedia.org/wiki/File:BelemniteDB2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Argentinosaurus_DSC_2943.jpg" TargetMode="External"/><Relationship Id="rId3" Type="http://schemas.openxmlformats.org/officeDocument/2006/relationships/hyperlink" Target="http://cs.wikipedia.org/wiki/Soubor:Iguanodon_model.JPG" TargetMode="External"/><Relationship Id="rId7" Type="http://schemas.openxmlformats.org/officeDocument/2006/relationships/hyperlink" Target="http://en.wikipedia.org/wiki/File:Ba%C5%82t%C3%B3w_Park_Jurajski_001.jpg" TargetMode="External"/><Relationship Id="rId2" Type="http://schemas.openxmlformats.org/officeDocument/2006/relationships/hyperlink" Target="http://commons.wikimedia.org/wiki/File:Temnodont_burg22DB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Triceratops_BW.jpg" TargetMode="External"/><Relationship Id="rId5" Type="http://schemas.openxmlformats.org/officeDocument/2006/relationships/hyperlink" Target="http://en.wikipedia.org/wiki/File:Triceratops_mount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cs.wikipedia.org/wiki/Soubor:Tyrannosaurus-01-ZOO.Dvur.Kralove.jpg" TargetMode="External"/><Relationship Id="rId9" Type="http://schemas.openxmlformats.org/officeDocument/2006/relationships/hyperlink" Target="http://cs.wikipedia.org/wiki/Soubor:Tupuxuara_leonardi_004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DRUHOHORY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Př_158_Geologie_Druhohory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43" y="2263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52400" y="443847"/>
            <a:ext cx="8706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přežívají </a:t>
            </a:r>
            <a:r>
              <a:rPr lang="cs-CZ" sz="2400" dirty="0" err="1" smtClean="0">
                <a:solidFill>
                  <a:srgbClr val="FFFF00"/>
                </a:solidFill>
              </a:rPr>
              <a:t>savcovití</a:t>
            </a:r>
            <a:r>
              <a:rPr lang="cs-CZ" sz="2400" dirty="0" smtClean="0">
                <a:solidFill>
                  <a:srgbClr val="FFFF00"/>
                </a:solidFill>
              </a:rPr>
              <a:t> plazi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jsou malí, připomínají dnešní hmyzožravce, draví, teplokrevní – v teplém klimatu jim to nedává žádnou výhodu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během triasu se z nich vyvíjí </a:t>
            </a:r>
            <a:r>
              <a:rPr lang="cs-CZ" sz="2400" dirty="0" smtClean="0">
                <a:solidFill>
                  <a:srgbClr val="FFFF00"/>
                </a:solidFill>
              </a:rPr>
              <a:t>savci</a:t>
            </a:r>
            <a:r>
              <a:rPr lang="cs-CZ" sz="2400" dirty="0" smtClean="0"/>
              <a:t> – jsou v pozadí plazů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2400" y="3505200"/>
            <a:ext cx="8921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Dominují plazi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ve vodě, na souši i ve vzduchu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rozvoj plazů vrcholí v </a:t>
            </a:r>
            <a:r>
              <a:rPr lang="cs-CZ" sz="2400" dirty="0" smtClean="0">
                <a:solidFill>
                  <a:srgbClr val="FFFF00"/>
                </a:solidFill>
              </a:rPr>
              <a:t>juře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z plazů vnikli ptáci</a:t>
            </a:r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a savci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</a:t>
            </a:r>
            <a:r>
              <a:rPr lang="cs-CZ" sz="2400" dirty="0" smtClean="0">
                <a:solidFill>
                  <a:srgbClr val="FFFF00"/>
                </a:solidFill>
              </a:rPr>
              <a:t>konci křídy</a:t>
            </a:r>
            <a:r>
              <a:rPr lang="cs-CZ" sz="2400" dirty="0" smtClean="0"/>
              <a:t> dochází k </a:t>
            </a:r>
            <a:r>
              <a:rPr lang="cs-CZ" sz="2400" dirty="0" smtClean="0">
                <a:solidFill>
                  <a:srgbClr val="FFFF00"/>
                </a:solidFill>
              </a:rPr>
              <a:t>velkému vymírání </a:t>
            </a:r>
            <a:r>
              <a:rPr lang="cs-CZ" sz="2400" dirty="0" smtClean="0"/>
              <a:t>rostlinných a živočišných druhů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příčinou byl nejspíše dopad </a:t>
            </a:r>
            <a:r>
              <a:rPr lang="cs-CZ" sz="2400" smtClean="0"/>
              <a:t>asteroidu, </a:t>
            </a:r>
            <a:r>
              <a:rPr lang="cs-CZ" sz="2400" dirty="0" smtClean="0"/>
              <a:t>– změna klimatu, rostlinstva, konkurence savců a ptáků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96" y="2265233"/>
            <a:ext cx="406629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77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7526" cy="32867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943600" y="1925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Mořští plazi </a:t>
            </a:r>
            <a:r>
              <a:rPr lang="cs-CZ" sz="2400" dirty="0" smtClean="0"/>
              <a:t>– </a:t>
            </a:r>
            <a:r>
              <a:rPr lang="cs-CZ" sz="2400" dirty="0" err="1" smtClean="0"/>
              <a:t>mosasauridi</a:t>
            </a:r>
            <a:r>
              <a:rPr lang="cs-CZ" sz="2400" dirty="0" smtClean="0"/>
              <a:t> -</a:t>
            </a:r>
            <a:r>
              <a:rPr lang="cs-CZ" sz="2400" dirty="0" err="1"/>
              <a:t>Aigialosaurus</a:t>
            </a:r>
            <a:r>
              <a:rPr lang="cs-CZ" sz="2400" dirty="0"/>
              <a:t> </a:t>
            </a:r>
            <a:r>
              <a:rPr lang="cs-CZ" sz="2400" dirty="0" err="1" smtClean="0"/>
              <a:t>bucchichi</a:t>
            </a:r>
            <a:r>
              <a:rPr lang="cs-CZ" sz="2400" dirty="0" smtClean="0"/>
              <a:t> </a:t>
            </a:r>
            <a:r>
              <a:rPr lang="cs-CZ" sz="2400" i="1" dirty="0" smtClean="0"/>
              <a:t>– 1,1 m , ale byli i velcí až 17m.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9671"/>
            <a:ext cx="4953000" cy="353785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105400" y="3429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Plesiosauři</a:t>
            </a:r>
            <a:r>
              <a:rPr lang="cs-CZ" sz="2400" dirty="0" smtClean="0"/>
              <a:t> – malá hlava dlouhý krk, 4 silné ploutve – až 20m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4265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93" y="60610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32539" y="70513"/>
            <a:ext cx="31594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Ichtyosauři – ryboještěři, tvarem těla připomínali delfíny, byli velmi rychlí až 40 km/h. Velikost těla od desítek cm až po 23m.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006"/>
            <a:ext cx="5480537" cy="56184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37" y="3077824"/>
            <a:ext cx="3663463" cy="29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8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4910" y="93428"/>
            <a:ext cx="8826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Dinosauři </a:t>
            </a:r>
            <a:r>
              <a:rPr lang="cs-CZ" sz="3600" dirty="0" smtClean="0"/>
              <a:t>- symbol druhohor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překladu – strašný ještěr, hrozný plaz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většina paleontologů považuje ptáky za jediné dnes žijící potomky dinosaurů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55" y="1868226"/>
            <a:ext cx="6705600" cy="41182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598651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Jeden </a:t>
            </a:r>
            <a:r>
              <a:rPr lang="cs-CZ" sz="2400" dirty="0"/>
              <a:t>z prvních </a:t>
            </a:r>
            <a:r>
              <a:rPr lang="cs-CZ" sz="2400" dirty="0" smtClean="0"/>
              <a:t>popsaných                a nejznámějších dinosaurů </a:t>
            </a:r>
            <a:r>
              <a:rPr lang="cs-CZ" sz="2400" dirty="0" smtClean="0">
                <a:solidFill>
                  <a:srgbClr val="FFFF00"/>
                </a:solidFill>
              </a:rPr>
              <a:t>Iguanodon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6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598651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Tyranosaurus </a:t>
            </a:r>
            <a:r>
              <a:rPr lang="cs-CZ" sz="2400" dirty="0" err="1" smtClean="0">
                <a:solidFill>
                  <a:srgbClr val="FFFF00"/>
                </a:solidFill>
              </a:rPr>
              <a:t>rex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jeden z největších masožravých dinosaurů </a:t>
            </a:r>
            <a:r>
              <a:rPr lang="cs-CZ" sz="2400" dirty="0" smtClean="0"/>
              <a:t>12,8m, </a:t>
            </a:r>
            <a:r>
              <a:rPr lang="cs-CZ" sz="2400" dirty="0" smtClean="0"/>
              <a:t>6,5t.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9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598651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FF00"/>
                </a:solidFill>
              </a:rPr>
              <a:t>Triceratops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býložravec se třemi rohy, výška 3 m, délka 9 m, žil ve stádech.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53919" cy="46465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96" y="3124200"/>
            <a:ext cx="5707704" cy="26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80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3968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" y="553798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Stegosaurus </a:t>
            </a:r>
            <a:r>
              <a:rPr lang="cs-CZ" sz="2400" dirty="0" smtClean="0"/>
              <a:t>– „střechovitý ještěr“ podle desek na hřbetu, býložravec,  na ocasu 4 trny, kolem 9m, </a:t>
            </a:r>
            <a:r>
              <a:rPr lang="cs-CZ" sz="2400" dirty="0" smtClean="0"/>
              <a:t>pomalý.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7306339" cy="54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5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00600" y="1591168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FF00"/>
                </a:solidFill>
              </a:rPr>
              <a:t>Argentinosaurus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jeden z největších objevených dinosaurů, žil na území Argentiny, hmotnost až 73 t, délka kolem 33 m.</a:t>
            </a:r>
          </a:p>
          <a:p>
            <a:r>
              <a:rPr lang="cs-CZ" sz="2400" dirty="0" smtClean="0"/>
              <a:t>Velcí byli loveni smečkami menších masožravých dinosaurů.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" y="3412"/>
            <a:ext cx="455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70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020" y="67674"/>
            <a:ext cx="86617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Ptakoještěři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okřídlení ještěři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první obratlovci schopní </a:t>
            </a:r>
            <a:r>
              <a:rPr lang="cs-CZ" sz="2400" dirty="0" smtClean="0"/>
              <a:t>aktivního letu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někteří patří mezi největší létající živočichy všech dob – rozpětí až 15 m, hmotnost až 250 kg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3273"/>
            <a:ext cx="7137779" cy="474586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603311" y="6305180"/>
            <a:ext cx="545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</a:rPr>
              <a:t>Tupuxuara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leonardi</a:t>
            </a:r>
            <a:r>
              <a:rPr lang="cs-CZ" sz="2400" dirty="0" smtClean="0">
                <a:solidFill>
                  <a:schemeClr val="bg1"/>
                </a:solidFill>
              </a:rPr>
              <a:t> – rozpětí až 5,5m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01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70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400" y="92129"/>
            <a:ext cx="8661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Pteranodon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smtClean="0"/>
              <a:t>– „bezzubé křídlo“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nejznámější ptakoještěr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rozpětí až 9 m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žil na území USA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hlavě měl výrazný dlouhý </a:t>
            </a:r>
            <a:r>
              <a:rPr lang="cs-CZ" sz="2400" dirty="0" smtClean="0"/>
              <a:t>výrůstek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5" y="2133600"/>
            <a:ext cx="752278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2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učiva o </a:t>
            </a:r>
            <a:r>
              <a:rPr lang="cs-CZ" dirty="0" smtClean="0"/>
              <a:t>druhohorách.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druhohorách.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Soubor:Blakey</a:t>
            </a:r>
            <a:r>
              <a:rPr lang="cs-CZ" sz="1100" dirty="0"/>
              <a:t> 220moll.jpg.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cs.wikipedia.org/wiki/Soubor:Blakey_220moll.jpg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Blakey</a:t>
            </a:r>
            <a:r>
              <a:rPr lang="cs-CZ" sz="1100" dirty="0"/>
              <a:t> 90moll.jpg.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cs.wikipedia.org/wiki/Soubor:Blakey_90moll.jpg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en-US" sz="1100" dirty="0" err="1"/>
              <a:t>Pangea</a:t>
            </a:r>
            <a:r>
              <a:rPr lang="en-US" sz="1100" dirty="0"/>
              <a:t> animation 03.gif.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2013 [cit. 2013-07-07].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en.wikipedia.org/wiki/File:Pangea_animation_03.gif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Http://cs.wikipedia.org/wiki/Soubor:Sorakuen03s3200.jpg.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2013-07-07].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cs.wikipedia.org/wiki/Soubor:Sorakuen03s3200.jpg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Asteroceras</a:t>
            </a:r>
            <a:r>
              <a:rPr lang="cs-CZ" sz="1100" dirty="0"/>
              <a:t> BW.jpg.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2013-07-07].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en.wikipedia.org/wiki/File:Asteroceras_BW.jpg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Ammonite</a:t>
            </a:r>
            <a:r>
              <a:rPr lang="cs-CZ" sz="1100" dirty="0"/>
              <a:t> Asteroceras.jpg.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2013-07-07].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en.wikipedia.org/wiki/File:Ammonite_Asteroceras.jpg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Phragmoteuthis</a:t>
            </a:r>
            <a:r>
              <a:rPr lang="cs-CZ" sz="1100" dirty="0"/>
              <a:t> conocauda.JPG.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2013-07-07].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en.wikipedia.org/wiki/File:Phragmoteuthis_conocauda.JPG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BelemniteDB2.jpg.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en.wikipedia.org/wiki/File:BelemniteDB2.jpg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Aigialosaurus</a:t>
            </a:r>
            <a:r>
              <a:rPr lang="cs-CZ" sz="1100" dirty="0"/>
              <a:t> bucchichi.jpg.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2013-07-07].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en.wikipedia.org/wiki/File:Aigialosaurus_bucchichi.jpg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Plesiosaurus</a:t>
            </a:r>
            <a:r>
              <a:rPr lang="cs-CZ" sz="1100" dirty="0"/>
              <a:t> 3DB.jpg.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commons.wikimedia.org/wiki/File:Plesiosaurus_3DB.jpg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Harpoceras</a:t>
            </a:r>
            <a:r>
              <a:rPr lang="cs-CZ" sz="1100" dirty="0"/>
              <a:t> &amp; Ichtyosaure (p).</a:t>
            </a:r>
            <a:r>
              <a:rPr lang="cs-CZ" sz="1100" dirty="0" err="1"/>
              <a:t>jpg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2013-07-07]. Dostupné z: </a:t>
            </a:r>
            <a:r>
              <a:rPr lang="cs-CZ" sz="1100" dirty="0">
                <a:hlinkClick r:id="rId12"/>
              </a:rPr>
              <a:t>http://cs.wikipedia.org/wiki/Soubor:Harpoceras_%26_Ichtyosaure_%</a:t>
            </a:r>
            <a:r>
              <a:rPr lang="cs-CZ" sz="1100" dirty="0" smtClean="0">
                <a:hlinkClick r:id="rId12"/>
              </a:rPr>
              <a:t>28p%29.jpg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Temnodont</a:t>
            </a:r>
            <a:r>
              <a:rPr lang="cs-CZ" sz="1100" dirty="0"/>
              <a:t> burg22DB.jpg.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commons.wikimedia.org/wiki/File:Temnodont_burg22DB.jpg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Iguanodon model.JPG.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2013-07-07].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cs.wikipedia.org/wiki/Soubor:Iguanodon_model.JPG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Tyrannosaurus-01-ZOO.Dvur.Kralove.jpg.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2013-07-07].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cs.wikipedia.org/wiki/Soubor:Tyrannosaurus-01-ZOO.Dvur.Kralove.jpg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Triceratops</a:t>
            </a:r>
            <a:r>
              <a:rPr lang="cs-CZ" sz="1100" dirty="0"/>
              <a:t> mount.jpg.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en.wikipedia.org/wiki/File:Triceratops_mount.jpg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Triceratops</a:t>
            </a:r>
            <a:r>
              <a:rPr lang="cs-CZ" sz="1100" dirty="0"/>
              <a:t> BW.jpg.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2013-07-07].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commons.wikimedia.org/wiki/File:Triceratops_BW.jpg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Bałtów</a:t>
            </a:r>
            <a:r>
              <a:rPr lang="cs-CZ" sz="1100" dirty="0"/>
              <a:t> Park </a:t>
            </a:r>
            <a:r>
              <a:rPr lang="cs-CZ" sz="1100" dirty="0" err="1"/>
              <a:t>Jurajski</a:t>
            </a:r>
            <a:r>
              <a:rPr lang="cs-CZ" sz="1100" dirty="0"/>
              <a:t> 001.jpg.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2013-07-07].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en.wikipedia.org/wiki/File:Ba%C5%82t%C3%B3w_Park_Jurajski_001.jpg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Argentinosaurus</a:t>
            </a:r>
            <a:r>
              <a:rPr lang="cs-CZ" sz="1100" dirty="0"/>
              <a:t> DSC 2943.jpg.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2013-07-07].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en.wikipedia.org/wiki/File:Argentinosaurus_DSC_2943.jpg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Tupuxuara</a:t>
            </a:r>
            <a:r>
              <a:rPr lang="cs-CZ" sz="1100" dirty="0"/>
              <a:t> </a:t>
            </a:r>
            <a:r>
              <a:rPr lang="cs-CZ" sz="1100" dirty="0" err="1"/>
              <a:t>leonardi</a:t>
            </a:r>
            <a:r>
              <a:rPr lang="cs-CZ" sz="1100" dirty="0"/>
              <a:t> 0042.jpg.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2013-07-07].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cs.wikipedia.org/wiki/Soubor:Tupuxuara_leonardi_0042.jpg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Pteranodon</a:t>
            </a:r>
            <a:r>
              <a:rPr lang="cs-CZ" sz="1100" dirty="0"/>
              <a:t> hharder.jpg.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2013-07-07]. Dostupné z: </a:t>
            </a:r>
            <a:r>
              <a:rPr lang="cs-CZ" sz="1100" dirty="0" err="1"/>
              <a:t>Tupuxuara</a:t>
            </a:r>
            <a:r>
              <a:rPr lang="cs-CZ" sz="1100" dirty="0"/>
              <a:t> </a:t>
            </a:r>
            <a:r>
              <a:rPr lang="cs-CZ" sz="1100" dirty="0" err="1" smtClean="0"/>
              <a:t>leonardi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73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Druhohory</a:t>
            </a:r>
          </a:p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(Mezozoikum)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5812" y="1410435"/>
            <a:ext cx="861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252 – 66 mil. let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 smtClean="0"/>
              <a:t>Dělí se na tři periody:</a:t>
            </a:r>
          </a:p>
          <a:p>
            <a:r>
              <a:rPr lang="cs-CZ" sz="3600" dirty="0" smtClean="0">
                <a:solidFill>
                  <a:srgbClr val="FFFF00"/>
                </a:solidFill>
              </a:rPr>
              <a:t>Trias</a:t>
            </a:r>
          </a:p>
          <a:p>
            <a:r>
              <a:rPr lang="cs-CZ" sz="3600" dirty="0" smtClean="0">
                <a:solidFill>
                  <a:srgbClr val="FFFF00"/>
                </a:solidFill>
              </a:rPr>
              <a:t>Jura</a:t>
            </a:r>
          </a:p>
          <a:p>
            <a:r>
              <a:rPr lang="cs-CZ" sz="3600" dirty="0" smtClean="0">
                <a:solidFill>
                  <a:srgbClr val="FFFF00"/>
                </a:solidFill>
              </a:rPr>
              <a:t>Křída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 smtClean="0">
                <a:solidFill>
                  <a:srgbClr val="FFFF00"/>
                </a:solidFill>
              </a:rPr>
              <a:t>Klima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 triasu velmi suché teplé – vyhovuje plazům, během jury  a křídy – vlhčí – kontinenty se rozpadaly na menší části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81000" y="255769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Superkontinent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Pangea</a:t>
            </a:r>
            <a:r>
              <a:rPr lang="cs-CZ" sz="2400" dirty="0" smtClean="0"/>
              <a:t> na počátku triasu před 220 mil. lety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96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8060" y="152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Postupně se rozpadal a formoval do dnes známých kontinentů – svrchní křída – 90 mil. let.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96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8060" y="152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</a:t>
            </a:r>
            <a:r>
              <a:rPr lang="cs-CZ" sz="2400" dirty="0" smtClean="0">
                <a:solidFill>
                  <a:srgbClr val="FFFF00"/>
                </a:solidFill>
              </a:rPr>
              <a:t>křídě</a:t>
            </a:r>
            <a:r>
              <a:rPr lang="cs-CZ" sz="2400" dirty="0" smtClean="0"/>
              <a:t> začíná </a:t>
            </a:r>
            <a:r>
              <a:rPr lang="cs-CZ" sz="2400" dirty="0" smtClean="0">
                <a:solidFill>
                  <a:srgbClr val="FFFF00"/>
                </a:solidFill>
              </a:rPr>
              <a:t>Alpinské vrásnění</a:t>
            </a:r>
            <a:r>
              <a:rPr lang="cs-CZ" sz="2400" dirty="0" smtClean="0"/>
              <a:t>, které vrcholí ve třetihorách a pokračuje až do současnosti.</a:t>
            </a:r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vzniká alpinsko-himalájský systém – </a:t>
            </a:r>
            <a:r>
              <a:rPr lang="cs-CZ" sz="2400" dirty="0" err="1" smtClean="0"/>
              <a:t>nej</a:t>
            </a:r>
            <a:r>
              <a:rPr lang="cs-CZ" sz="2400" dirty="0" smtClean="0"/>
              <a:t>. pohoří světa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srážka africké, arabské a indické desky s eurasijskou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14" y="2164710"/>
            <a:ext cx="5238750" cy="4191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77588" y="3505200"/>
            <a:ext cx="3183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Animace rozpadu Pangei až po </a:t>
            </a:r>
            <a:r>
              <a:rPr lang="cs-CZ" sz="2400" dirty="0" err="1" smtClean="0"/>
              <a:t>součastnost</a:t>
            </a:r>
            <a:r>
              <a:rPr lang="cs-CZ" sz="2400" dirty="0" smtClean="0"/>
              <a:t> – včetně kolize při alpinském vrásnění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0460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8060" y="152400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Rostliny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výtrusné ustupují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dominují nahosemenné rostliny – cykasy, jinany, jehličnany – zvládají lépe sušší podmínky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konci křídy se objevují krytosemenné rostliny a vzniká symbióza s hmyzem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" y="2895600"/>
            <a:ext cx="6248400" cy="35147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00800" y="2893324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Cykas japonský – běžně se dá koupit v obchodě, dlouhověký – přes 1000 let. Šištice jsou až 90 cm velké. Připomíná palmu.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99658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4648" y="380999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Živočichové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vody ovládají kostnaté ryby a žraloci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daří se měkkýšům – amoniti, belemniti, plži, mlži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3" y="2057400"/>
            <a:ext cx="5043985" cy="378298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16602" y="2512104"/>
            <a:ext cx="3781851" cy="28747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3814" y="6094736"/>
            <a:ext cx="557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Amonit – </a:t>
            </a:r>
            <a:r>
              <a:rPr lang="cs-CZ" sz="2400" dirty="0" err="1" smtClean="0"/>
              <a:t>Asteroceras</a:t>
            </a:r>
            <a:r>
              <a:rPr lang="cs-CZ" sz="2400" dirty="0" smtClean="0"/>
              <a:t> – jura, Anglie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27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982" y="6061075"/>
            <a:ext cx="557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Belemnit – podobný dnešním olihním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2489" y="707799"/>
            <a:ext cx="5595129" cy="44843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399"/>
            <a:ext cx="3996519" cy="55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1375</Words>
  <Application>Microsoft Office PowerPoint</Application>
  <PresentationFormat>Předvádění na obrazovce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Výchozí návrh</vt:lpstr>
      <vt:lpstr>Živly</vt:lpstr>
      <vt:lpstr>DRUHOHORY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117</cp:revision>
  <cp:lastPrinted>1601-01-01T00:00:00Z</cp:lastPrinted>
  <dcterms:created xsi:type="dcterms:W3CDTF">1601-01-01T00:00:00Z</dcterms:created>
  <dcterms:modified xsi:type="dcterms:W3CDTF">2013-07-24T21:46:12Z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