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Hauerelefant-Deinotherium.jpg" TargetMode="External"/><Relationship Id="rId13" Type="http://schemas.openxmlformats.org/officeDocument/2006/relationships/hyperlink" Target="http://cs.wikipedia.org/wiki/Soubor:Pinus_nigra_var_corsicana_Corsica_1.jpg" TargetMode="External"/><Relationship Id="rId3" Type="http://schemas.openxmlformats.org/officeDocument/2006/relationships/hyperlink" Target="http://commons.wikimedia.org/wiki/File:Alpiner_Gebirgsg%C3%BCrtel.png" TargetMode="External"/><Relationship Id="rId7" Type="http://schemas.openxmlformats.org/officeDocument/2006/relationships/hyperlink" Target="http://cs.wikipedia.org/wiki/Soubor:Smilodon_fatalis_Sergiodlarosa.jpg" TargetMode="External"/><Relationship Id="rId12" Type="http://schemas.openxmlformats.org/officeDocument/2006/relationships/hyperlink" Target="http://en.wikipedia.org/wiki/File:Amber2.jpg" TargetMode="External"/><Relationship Id="rId2" Type="http://schemas.openxmlformats.org/officeDocument/2006/relationships/hyperlink" Target="http://commons.wikimedia.org/wiki/File:Blakey_50moll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Mesonyx.jpg" TargetMode="External"/><Relationship Id="rId11" Type="http://schemas.openxmlformats.org/officeDocument/2006/relationships/hyperlink" Target="http://en.wikipedia.org/wiki/File:Aegyptopithecus_face_(University_of_Zurich)-2.JPG" TargetMode="External"/><Relationship Id="rId5" Type="http://schemas.openxmlformats.org/officeDocument/2006/relationships/hyperlink" Target="http://en.wikipedia.org/wiki/File:Arsinoitherium-afr.jpg" TargetMode="External"/><Relationship Id="rId10" Type="http://schemas.openxmlformats.org/officeDocument/2006/relationships/hyperlink" Target="http://en.wikipedia.org/wiki/File:Aegyptopithecus_NT.jpg" TargetMode="External"/><Relationship Id="rId4" Type="http://schemas.openxmlformats.org/officeDocument/2006/relationships/hyperlink" Target="http://www.youtube.com/watch?v=HuSHOQ6gv5Y" TargetMode="External"/><Relationship Id="rId9" Type="http://schemas.openxmlformats.org/officeDocument/2006/relationships/hyperlink" Target="http://en.wikipedia.org/wiki/File:Deinotherium12.jpg" TargetMode="External"/><Relationship Id="rId1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uSHOQ6gv5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TŘETIHORY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Př_159_Geologie_Třetihory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87" y="592257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8281" y="586640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Smilodon</a:t>
            </a:r>
            <a:r>
              <a:rPr lang="cs-CZ" sz="2400" dirty="0" smtClean="0"/>
              <a:t> – šavlozubý tygr </a:t>
            </a:r>
            <a:r>
              <a:rPr lang="cs-CZ" sz="2400" dirty="0" smtClean="0"/>
              <a:t>         13 - </a:t>
            </a:r>
            <a:r>
              <a:rPr lang="cs-CZ" sz="2400" dirty="0" smtClean="0"/>
              <a:t>2 mil. let, 400 kg, Amerika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6"/>
            <a:ext cx="9076949" cy="56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15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87" y="592257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6908" y="5922576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Deinotherium</a:t>
            </a:r>
            <a:r>
              <a:rPr lang="cs-CZ" sz="2400" dirty="0" smtClean="0"/>
              <a:t> – chobotnatec </a:t>
            </a:r>
            <a:r>
              <a:rPr lang="cs-CZ" sz="2400" dirty="0" smtClean="0"/>
              <a:t>       22 </a:t>
            </a:r>
            <a:r>
              <a:rPr lang="cs-CZ" sz="2400" dirty="0" smtClean="0"/>
              <a:t>– 1 mil</a:t>
            </a:r>
            <a:r>
              <a:rPr lang="cs-CZ" sz="2400" dirty="0" smtClean="0"/>
              <a:t>. let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75385" cy="4114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28271"/>
            <a:ext cx="4644788" cy="42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01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87" y="592257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-6824" y="46482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Aegyptopithecus</a:t>
            </a:r>
            <a:endParaRPr lang="cs-CZ" sz="2400" dirty="0"/>
          </a:p>
          <a:p>
            <a:r>
              <a:rPr lang="cs-CZ" sz="2400" dirty="0" smtClean="0"/>
              <a:t> – zástupce primátů, 6kg, 70cm, subtropický prales, před 30mil. lety, Egypt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6" y="1143000"/>
            <a:ext cx="4945961" cy="31241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37" y="0"/>
            <a:ext cx="4264487" cy="568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55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54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9224" y="805704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rozvoj </a:t>
            </a:r>
            <a:r>
              <a:rPr lang="cs-CZ" sz="2400" dirty="0">
                <a:solidFill>
                  <a:srgbClr val="FFFF00"/>
                </a:solidFill>
              </a:rPr>
              <a:t>krytosemenných </a:t>
            </a:r>
            <a:r>
              <a:rPr lang="cs-CZ" sz="2400" dirty="0"/>
              <a:t>rostlin, které zcela </a:t>
            </a:r>
            <a:r>
              <a:rPr lang="cs-CZ" sz="2400"/>
              <a:t>dominují </a:t>
            </a:r>
            <a:r>
              <a:rPr lang="cs-CZ" sz="2400" smtClean="0"/>
              <a:t>- palmy  </a:t>
            </a:r>
            <a:r>
              <a:rPr lang="cs-CZ" sz="2400" dirty="0" smtClean="0"/>
              <a:t>fíkusy</a:t>
            </a:r>
            <a:r>
              <a:rPr lang="cs-CZ" sz="2400" dirty="0"/>
              <a:t>, magnolie, vrby, duby, javory, břízy, </a:t>
            </a:r>
            <a:r>
              <a:rPr lang="cs-CZ" sz="2400" dirty="0" smtClean="0"/>
              <a:t>topoly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jehličnany</a:t>
            </a:r>
            <a:r>
              <a:rPr lang="cs-CZ" sz="2400" dirty="0" smtClean="0"/>
              <a:t> - sekvoje </a:t>
            </a:r>
            <a:r>
              <a:rPr lang="cs-CZ" sz="2400" dirty="0"/>
              <a:t>(hlavní zdroj hnědého uhlí), tisovce, jedle, cedry, </a:t>
            </a:r>
            <a:r>
              <a:rPr lang="cs-CZ" sz="2400" dirty="0" smtClean="0"/>
              <a:t>cypřiše, borovice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zkameněním smůly </a:t>
            </a:r>
            <a:r>
              <a:rPr lang="cs-CZ" sz="2400" dirty="0"/>
              <a:t>z </a:t>
            </a:r>
            <a:r>
              <a:rPr lang="cs-CZ" sz="2400" dirty="0" smtClean="0"/>
              <a:t>borovic vzniká </a:t>
            </a:r>
            <a:r>
              <a:rPr lang="cs-CZ" sz="2400" dirty="0" smtClean="0">
                <a:solidFill>
                  <a:srgbClr val="FFFF00"/>
                </a:solidFill>
              </a:rPr>
              <a:t>jantar</a:t>
            </a:r>
            <a:r>
              <a:rPr lang="cs-CZ" sz="2400" dirty="0" smtClean="0"/>
              <a:t>  - Pobaltí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/>
              <a:t>s nálezy uzavřených rostlin a </a:t>
            </a:r>
            <a:r>
              <a:rPr lang="cs-CZ" sz="2400" dirty="0" smtClean="0"/>
              <a:t>hmyzu</a:t>
            </a:r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52400" y="152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Rostliny</a:t>
            </a:r>
            <a:endParaRPr lang="cs-CZ" sz="2800" dirty="0">
              <a:solidFill>
                <a:srgbClr val="FFFF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62274"/>
            <a:ext cx="2467809" cy="37025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40" y="3162274"/>
            <a:ext cx="4979194" cy="37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69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Blakey</a:t>
            </a:r>
            <a:r>
              <a:rPr lang="cs-CZ" sz="1100" dirty="0"/>
              <a:t> 50moll.jpg.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2013-07-08].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commons.wikimedia.org/wiki/File:Blakey_50moll.jpg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Alpiner</a:t>
            </a:r>
            <a:r>
              <a:rPr lang="cs-CZ" sz="1100" dirty="0"/>
              <a:t> Gebirgsgürtel.png.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2013-07-08].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commons.wikimedia.org/wiki/File:Alpiner_Gebirgsg%C3%BCrtel.png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en-US" sz="1100" i="1" dirty="0"/>
              <a:t>70 Millions Years In 2 Minutes - The Himalayas Forming</a:t>
            </a:r>
            <a:r>
              <a:rPr lang="en-US" sz="1100" dirty="0"/>
              <a:t>. 2012.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www.youtube.com/watch?v=HuSHOQ6gv5Y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Arsinoitherium-afr.jpg.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2013-07-08].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en.wikipedia.org/wiki/File:Arsinoitherium-afr.jpg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Mesonyx.jpg.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2013-07-08].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en.wikipedia.org/wiki/File:Mesonyx.jpg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Smilodon</a:t>
            </a:r>
            <a:r>
              <a:rPr lang="cs-CZ" sz="1100" dirty="0"/>
              <a:t> </a:t>
            </a:r>
            <a:r>
              <a:rPr lang="cs-CZ" sz="1100" dirty="0" err="1"/>
              <a:t>fatalis</a:t>
            </a:r>
            <a:r>
              <a:rPr lang="cs-CZ" sz="1100" dirty="0"/>
              <a:t> Sergiodlarosa.jpg.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2013 [cit. 2013-07-08].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cs.wikipedia.org/wiki/Soubor:Smilodon_fatalis_Sergiodlarosa.jpg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Hauerelefant-Deinotherium.jpg.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2013-07-08].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commons.wikimedia.org/wiki/File:Hauerelefant-Deinotherium.jpg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Deinotherium12.jpg.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2013-07-08].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en.wikipedia.org/wiki/File:Deinotherium12.jpg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Aegyptopithecus</a:t>
            </a:r>
            <a:r>
              <a:rPr lang="cs-CZ" sz="1100" dirty="0"/>
              <a:t> NT.jpg.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2013-07-08].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en.wikipedia.org/wiki/File:Aegyptopithecus_NT.jpg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Aegyptopithecus</a:t>
            </a:r>
            <a:r>
              <a:rPr lang="cs-CZ" sz="1100" dirty="0"/>
              <a:t> face (University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Zurich</a:t>
            </a:r>
            <a:r>
              <a:rPr lang="cs-CZ" sz="1100" dirty="0"/>
              <a:t>)-2.JPG.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2013-07-08]. Dostupné z: </a:t>
            </a:r>
            <a:r>
              <a:rPr lang="cs-CZ" sz="1100" dirty="0">
                <a:hlinkClick r:id="rId11"/>
              </a:rPr>
              <a:t>http://en.wikipedia.org/wiki/File:Aegyptopithecus_face_%</a:t>
            </a:r>
            <a:r>
              <a:rPr lang="cs-CZ" sz="1100" dirty="0" smtClean="0">
                <a:hlinkClick r:id="rId11"/>
              </a:rPr>
              <a:t>28University_of_Zurich%29-2.JPG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Amber2.jpg.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2013-07-08].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en.wikipedia.org/wiki/File:Amber2.jpg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Pinus</a:t>
            </a:r>
            <a:r>
              <a:rPr lang="cs-CZ" sz="1100" dirty="0"/>
              <a:t> </a:t>
            </a:r>
            <a:r>
              <a:rPr lang="cs-CZ" sz="1100" dirty="0" err="1"/>
              <a:t>nigra</a:t>
            </a:r>
            <a:r>
              <a:rPr lang="cs-CZ" sz="1100" dirty="0"/>
              <a:t> var </a:t>
            </a:r>
            <a:r>
              <a:rPr lang="cs-CZ" sz="1100" dirty="0" err="1"/>
              <a:t>corsicana</a:t>
            </a:r>
            <a:r>
              <a:rPr lang="cs-CZ" sz="1100" dirty="0"/>
              <a:t> </a:t>
            </a:r>
            <a:r>
              <a:rPr lang="cs-CZ" sz="1100" dirty="0" err="1"/>
              <a:t>Corsica</a:t>
            </a:r>
            <a:r>
              <a:rPr lang="cs-CZ" sz="1100" dirty="0"/>
              <a:t> 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2013 [cit. 2013-07-08]. Dostupné z: </a:t>
            </a:r>
            <a:r>
              <a:rPr lang="cs-CZ" sz="1100" dirty="0">
                <a:hlinkClick r:id="rId13"/>
              </a:rPr>
              <a:t>http://</a:t>
            </a:r>
            <a:r>
              <a:rPr lang="cs-CZ" sz="1100" dirty="0" smtClean="0">
                <a:hlinkClick r:id="rId13"/>
              </a:rPr>
              <a:t>cs.wikipedia.org/wiki/Soubor:Pinus_nigra_var_corsicana_Corsica_1.jpg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</a:t>
            </a:r>
            <a:r>
              <a:rPr lang="cs-CZ" dirty="0" smtClean="0"/>
              <a:t>upevňování učiva </a:t>
            </a:r>
            <a:r>
              <a:rPr lang="cs-CZ" dirty="0" smtClean="0"/>
              <a:t>o třetihorách.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třetihorách.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210106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Třetihory</a:t>
            </a:r>
          </a:p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(Terciér)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9211" y="1418396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Přesněji patří období třetihor do éry z názvem </a:t>
            </a:r>
            <a:r>
              <a:rPr lang="cs-CZ" sz="2800" dirty="0" smtClean="0">
                <a:solidFill>
                  <a:srgbClr val="FFFF00"/>
                </a:solidFill>
              </a:rPr>
              <a:t>Kenozoikum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Pojem třetihory není již oficiální stratigrafickou jednotkou, ale jako pomocná jednotka se používá dál.</a:t>
            </a:r>
          </a:p>
          <a:p>
            <a:endParaRPr lang="cs-CZ" sz="2800" dirty="0"/>
          </a:p>
          <a:p>
            <a:r>
              <a:rPr lang="cs-CZ" sz="2800" dirty="0" smtClean="0">
                <a:solidFill>
                  <a:srgbClr val="FFFF00"/>
                </a:solidFill>
              </a:rPr>
              <a:t>éra		</a:t>
            </a:r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perioda</a:t>
            </a:r>
          </a:p>
          <a:p>
            <a:r>
              <a:rPr lang="cs-CZ" sz="2800" dirty="0" smtClean="0">
                <a:solidFill>
                  <a:srgbClr val="FFFF00"/>
                </a:solidFill>
              </a:rPr>
              <a:t>Kenozoikum   kvartér     - čtvrtohory            2,5 - dnes</a:t>
            </a:r>
          </a:p>
          <a:p>
            <a:r>
              <a:rPr lang="cs-CZ" sz="2800" dirty="0">
                <a:solidFill>
                  <a:srgbClr val="FFFF00"/>
                </a:solidFill>
              </a:rPr>
              <a:t>	</a:t>
            </a:r>
            <a:r>
              <a:rPr lang="cs-CZ" sz="2800" dirty="0" smtClean="0">
                <a:solidFill>
                  <a:srgbClr val="FFFF00"/>
                </a:solidFill>
              </a:rPr>
              <a:t>	    neogén    - mladší třetihory    23 – 2,5</a:t>
            </a:r>
          </a:p>
          <a:p>
            <a:r>
              <a:rPr lang="cs-CZ" sz="2800" dirty="0">
                <a:solidFill>
                  <a:srgbClr val="FFFF00"/>
                </a:solidFill>
              </a:rPr>
              <a:t>	</a:t>
            </a:r>
            <a:r>
              <a:rPr lang="cs-CZ" sz="2800" dirty="0" smtClean="0">
                <a:solidFill>
                  <a:srgbClr val="FFFF00"/>
                </a:solidFill>
              </a:rPr>
              <a:t>	    paleogén - starší třetihory      66 - 23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350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190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8558" y="152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Pozice kontinentů před 50 mil. lety.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767"/>
            <a:ext cx="9144000" cy="4572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62400" y="54102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Dochází k oddělení </a:t>
            </a:r>
            <a:r>
              <a:rPr lang="cs-CZ" sz="2400" dirty="0" smtClean="0"/>
              <a:t>Grónska, </a:t>
            </a:r>
            <a:r>
              <a:rPr lang="cs-CZ" sz="2400" dirty="0"/>
              <a:t>Jižní Ameriky, </a:t>
            </a:r>
            <a:r>
              <a:rPr lang="cs-CZ" sz="2400" dirty="0" smtClean="0"/>
              <a:t>Antarktidy </a:t>
            </a:r>
            <a:r>
              <a:rPr lang="cs-CZ" sz="2400" dirty="0"/>
              <a:t>a Austrálie, vzniká Severní ledový </a:t>
            </a:r>
            <a:r>
              <a:rPr lang="cs-CZ" sz="2400" dirty="0" smtClean="0"/>
              <a:t>oceán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30267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79" y="3264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8558" y="412909"/>
            <a:ext cx="8610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Alpinské vrásnění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Africká deska se sune k severu – uzavírá se oceán </a:t>
            </a:r>
            <a:r>
              <a:rPr lang="cs-CZ" sz="2400" dirty="0" err="1" smtClean="0"/>
              <a:t>Thetys</a:t>
            </a:r>
            <a:r>
              <a:rPr lang="cs-CZ" sz="2400" dirty="0" smtClean="0"/>
              <a:t> – zůstalo z něj Středozemní a </a:t>
            </a:r>
            <a:r>
              <a:rPr lang="cs-CZ" sz="2400" dirty="0" smtClean="0"/>
              <a:t>Černé </a:t>
            </a:r>
            <a:r>
              <a:rPr lang="cs-CZ" sz="2400" dirty="0" smtClean="0"/>
              <a:t>moře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 </a:t>
            </a:r>
            <a:r>
              <a:rPr lang="cs-CZ" sz="2400" dirty="0"/>
              <a:t>E</a:t>
            </a:r>
            <a:r>
              <a:rPr lang="cs-CZ" sz="2400" dirty="0" smtClean="0"/>
              <a:t>urasii </a:t>
            </a:r>
            <a:r>
              <a:rPr lang="cs-CZ" sz="2400" dirty="0" smtClean="0"/>
              <a:t>naráží také </a:t>
            </a:r>
            <a:r>
              <a:rPr lang="cs-CZ" sz="2400" dirty="0" smtClean="0"/>
              <a:t>Arabská </a:t>
            </a:r>
            <a:r>
              <a:rPr lang="cs-CZ" sz="2400" dirty="0" smtClean="0"/>
              <a:t>a </a:t>
            </a:r>
            <a:r>
              <a:rPr lang="cs-CZ" sz="2400" dirty="0" smtClean="0"/>
              <a:t>Indická </a:t>
            </a:r>
            <a:r>
              <a:rPr lang="cs-CZ" sz="2400" dirty="0" smtClean="0"/>
              <a:t>deska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probíhá </a:t>
            </a:r>
            <a:r>
              <a:rPr lang="cs-CZ" sz="2400" dirty="0" smtClean="0">
                <a:solidFill>
                  <a:srgbClr val="FFFF00"/>
                </a:solidFill>
              </a:rPr>
              <a:t>hlavní fáze alpinského</a:t>
            </a:r>
            <a:r>
              <a:rPr lang="cs-CZ" sz="2400" dirty="0" smtClean="0"/>
              <a:t> vrásnění na linii Pyreneje až Himaláje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99" y="2402792"/>
            <a:ext cx="5623884" cy="445520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8556" y="3124200"/>
            <a:ext cx="328924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Atlas, Sierra </a:t>
            </a:r>
            <a:r>
              <a:rPr lang="cs-CZ" sz="2000" dirty="0"/>
              <a:t>Nevada a </a:t>
            </a:r>
            <a:r>
              <a:rPr lang="cs-CZ" sz="2000" dirty="0" smtClean="0"/>
              <a:t>Baleáry, Pyreneje, Apeniny, Alpy, Karpaty ,</a:t>
            </a:r>
            <a:r>
              <a:rPr lang="cs-CZ" sz="2000" dirty="0" err="1" smtClean="0"/>
              <a:t>Balkanidy</a:t>
            </a:r>
            <a:r>
              <a:rPr lang="cs-CZ" sz="2000" dirty="0" smtClean="0"/>
              <a:t>, Dinárské hory, Taurus, Kavkaz, Zagros, Hindúkuš, Pamír,</a:t>
            </a:r>
            <a:r>
              <a:rPr lang="cs-CZ" sz="2000" dirty="0"/>
              <a:t> </a:t>
            </a:r>
            <a:r>
              <a:rPr lang="cs-CZ" sz="2000" dirty="0" err="1" smtClean="0"/>
              <a:t>Karákoram</a:t>
            </a:r>
            <a:r>
              <a:rPr lang="cs-CZ" sz="2000" dirty="0" smtClean="0"/>
              <a:t> </a:t>
            </a:r>
            <a:r>
              <a:rPr lang="cs-CZ" sz="2000" dirty="0"/>
              <a:t>a Himálaj</a:t>
            </a:r>
          </a:p>
          <a:p>
            <a:r>
              <a:rPr lang="cs-CZ" sz="2000" dirty="0" err="1"/>
              <a:t>Východotibetská</a:t>
            </a:r>
            <a:r>
              <a:rPr lang="cs-CZ" sz="2000" dirty="0"/>
              <a:t> pohoří</a:t>
            </a:r>
          </a:p>
          <a:p>
            <a:r>
              <a:rPr lang="cs-CZ" sz="2000" dirty="0"/>
              <a:t>hory Zadní Indie, Malajský poloostrov, Sumatra a Jáva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819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68" y="13143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36268" y="40514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Vznik </a:t>
            </a:r>
            <a:r>
              <a:rPr lang="cs-CZ" sz="2800" dirty="0" err="1" smtClean="0">
                <a:solidFill>
                  <a:srgbClr val="FFFF00"/>
                </a:solidFill>
              </a:rPr>
              <a:t>Himálájí</a:t>
            </a:r>
            <a:r>
              <a:rPr lang="cs-CZ" sz="2800" dirty="0" smtClean="0">
                <a:solidFill>
                  <a:srgbClr val="FFFF00"/>
                </a:solidFill>
              </a:rPr>
              <a:t> - animace</a:t>
            </a:r>
          </a:p>
        </p:txBody>
      </p:sp>
      <p:pic>
        <p:nvPicPr>
          <p:cNvPr id="4" name="Obrázek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4" y="1173464"/>
            <a:ext cx="7524750" cy="41719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6268" y="5420350"/>
            <a:ext cx="749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3"/>
              </a:rPr>
              <a:t>http://www.youtube.com/watch?v=HuSHOQ6gv5Y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9014" y="588201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bez komentáře, délka 2:27 min., kvalita 480p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12820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51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8683" y="762000"/>
            <a:ext cx="86492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Klima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dirty="0" smtClean="0"/>
              <a:t>vyznačovalo se sériemi teplotních výkyvů s  tendencí </a:t>
            </a:r>
            <a:r>
              <a:rPr lang="cs-CZ" sz="2400" dirty="0" smtClean="0">
                <a:solidFill>
                  <a:srgbClr val="FFFF00"/>
                </a:solidFill>
              </a:rPr>
              <a:t>ochlazování a vysušování</a:t>
            </a:r>
            <a:r>
              <a:rPr lang="cs-CZ" sz="2400" dirty="0" smtClean="0"/>
              <a:t> – s tím souvisí </a:t>
            </a:r>
            <a:r>
              <a:rPr lang="cs-CZ" sz="2400" dirty="0" smtClean="0">
                <a:solidFill>
                  <a:srgbClr val="FFFF00"/>
                </a:solidFill>
              </a:rPr>
              <a:t>pokles hladiny oceánu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dirty="0"/>
              <a:t>n</a:t>
            </a:r>
            <a:r>
              <a:rPr lang="cs-CZ" sz="2400" dirty="0" smtClean="0"/>
              <a:t>a </a:t>
            </a:r>
            <a:r>
              <a:rPr lang="cs-CZ" sz="2400" dirty="0"/>
              <a:t>počátku neogénu </a:t>
            </a:r>
            <a:r>
              <a:rPr lang="cs-CZ" sz="2400" dirty="0" smtClean="0"/>
              <a:t>moře </a:t>
            </a:r>
            <a:r>
              <a:rPr lang="cs-CZ" sz="2400" dirty="0"/>
              <a:t>definitivně </a:t>
            </a:r>
            <a:r>
              <a:rPr lang="cs-CZ" sz="2400" dirty="0" smtClean="0"/>
              <a:t>ustoupilo z </a:t>
            </a:r>
            <a:r>
              <a:rPr lang="cs-CZ" sz="2400" dirty="0"/>
              <a:t>prostoru dnešního </a:t>
            </a:r>
            <a:r>
              <a:rPr lang="cs-CZ" sz="2400" dirty="0" smtClean="0"/>
              <a:t>Česka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dirty="0" smtClean="0"/>
              <a:t>v teplých obdobích vznikají </a:t>
            </a:r>
            <a:r>
              <a:rPr lang="cs-CZ" sz="2400" dirty="0" smtClean="0">
                <a:solidFill>
                  <a:srgbClr val="FFFF00"/>
                </a:solidFill>
              </a:rPr>
              <a:t>hnědouhelné sloje</a:t>
            </a:r>
            <a:r>
              <a:rPr lang="cs-CZ" sz="2400" dirty="0" smtClean="0"/>
              <a:t> – </a:t>
            </a:r>
            <a:r>
              <a:rPr lang="cs-CZ" sz="2400" dirty="0" smtClean="0"/>
              <a:t>                z </a:t>
            </a:r>
            <a:r>
              <a:rPr lang="cs-CZ" sz="2400" dirty="0" smtClean="0"/>
              <a:t>jehličnanů a krytosemenných – v jezerních sedimentech (hnědé uhlí může být i druhohorního nebo prvohorního stáři)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dirty="0" smtClean="0"/>
              <a:t>naše severočeské hnědouhelné pánve jsou neogenního stáří </a:t>
            </a:r>
          </a:p>
        </p:txBody>
      </p:sp>
    </p:spTree>
    <p:extLst>
      <p:ext uri="{BB962C8B-B14F-4D97-AF65-F5344CB8AC3E}">
        <p14:creationId xmlns:p14="http://schemas.microsoft.com/office/powerpoint/2010/main" val="3666206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51" y="76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3898" y="609600"/>
            <a:ext cx="86492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Živočichové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dominují savci </a:t>
            </a:r>
            <a:r>
              <a:rPr lang="cs-CZ" sz="2400" dirty="0" smtClean="0"/>
              <a:t>všech forem (kopytníci, hmyzožravci, šelmy, chobotnatci, primáti) </a:t>
            </a:r>
            <a:r>
              <a:rPr lang="cs-CZ" sz="2400" dirty="0" smtClean="0">
                <a:solidFill>
                  <a:srgbClr val="FFFF00"/>
                </a:solidFill>
              </a:rPr>
              <a:t>a ptáci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dirty="0" smtClean="0"/>
              <a:t>savci dorůstají největších rozměrů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2435800"/>
            <a:ext cx="6629400" cy="44222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745406" y="2435800"/>
            <a:ext cx="236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Arsinoitherium</a:t>
            </a:r>
            <a:r>
              <a:rPr lang="cs-CZ" sz="2400" dirty="0" smtClean="0"/>
              <a:t> – vyhynulý býložravý savec ze severní Afriky, před 36 mil. let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40162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87" y="592257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1263" y="5915855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Mesonyx</a:t>
            </a:r>
            <a:r>
              <a:rPr lang="cs-CZ" sz="2400" dirty="0" smtClean="0"/>
              <a:t> – 1,5m vlku podobný predátor, před 51 mil. let, USA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35"/>
            <a:ext cx="8445011" cy="586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62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927</Words>
  <Application>Microsoft Office PowerPoint</Application>
  <PresentationFormat>Předvádění na obrazovce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Živly</vt:lpstr>
      <vt:lpstr>TŘETIHORY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112</cp:revision>
  <cp:lastPrinted>1601-01-01T00:00:00Z</cp:lastPrinted>
  <dcterms:created xsi:type="dcterms:W3CDTF">1601-01-01T00:00:00Z</dcterms:created>
  <dcterms:modified xsi:type="dcterms:W3CDTF">2013-07-24T21:54:26Z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