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58" r:id="rId18"/>
    <p:sldId id="273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Knight_Megaloceros.jpg" TargetMode="External"/><Relationship Id="rId13" Type="http://schemas.openxmlformats.org/officeDocument/2006/relationships/hyperlink" Target="http://cs.wikipedia.org/wiki/Soubor:Hlav%C3%A1%C4%8Dek_trs.JPG" TargetMode="External"/><Relationship Id="rId3" Type="http://schemas.openxmlformats.org/officeDocument/2006/relationships/hyperlink" Target="http://cs.wikipedia.org/wiki/Soubor:Iceage_south-glacial_hg.png" TargetMode="External"/><Relationship Id="rId7" Type="http://schemas.openxmlformats.org/officeDocument/2006/relationships/hyperlink" Target="http://en.wikipedia.org/wiki/File:%C3%9Cberseemuseum_Bremen_2009_250.JPG" TargetMode="External"/><Relationship Id="rId12" Type="http://schemas.openxmlformats.org/officeDocument/2006/relationships/hyperlink" Target="http://cs.wikipedia.org/wiki/Soubor:Crambe_tataria_1.jpg" TargetMode="External"/><Relationship Id="rId2" Type="http://schemas.openxmlformats.org/officeDocument/2006/relationships/hyperlink" Target="http://cs.wikipedia.org/wiki/Soubor:Iceage_north-glacial_hg.p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Teufelsh%C3%B6hle-H%C3%B6hlenb%C3%A4r-Dreiviertelprofil.jpg" TargetMode="External"/><Relationship Id="rId11" Type="http://schemas.openxmlformats.org/officeDocument/2006/relationships/hyperlink" Target="http://cs.wikipedia.org/wiki/Soubor:PP_Sprasova_rokle_u_Zemech_Kralupy_nad_Vltavou_CZ_top_176.jpg" TargetMode="External"/><Relationship Id="rId5" Type="http://schemas.openxmlformats.org/officeDocument/2006/relationships/hyperlink" Target="http://cs.wikipedia.org/wiki/Soubor:Woolly_rhinoceros_(Coelodonta_antiquitatis)_-_Mauricio_Ant%C3%B3n.jpg" TargetMode="External"/><Relationship Id="rId10" Type="http://schemas.openxmlformats.org/officeDocument/2006/relationships/hyperlink" Target="http://cs.wikipedia.org/wiki/Soubor:Salix_herbacea_a3.jpg" TargetMode="External"/><Relationship Id="rId4" Type="http://schemas.openxmlformats.org/officeDocument/2006/relationships/hyperlink" Target="http://cs.wikipedia.org/wiki/Soubor:Lovci_mamutu_mammoth.jpg" TargetMode="External"/><Relationship Id="rId9" Type="http://schemas.openxmlformats.org/officeDocument/2006/relationships/hyperlink" Target="http://cs.wikipedia.org/wiki/Soubor:Hjortron.jpg" TargetMode="External"/><Relationship Id="rId1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Homo_habilis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A.afarensis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en.wikipedia.org/wiki/File:Neil_Armstrong_pose.jpg" TargetMode="External"/><Relationship Id="rId5" Type="http://schemas.openxmlformats.org/officeDocument/2006/relationships/hyperlink" Target="http://commons.wikimedia.org/wiki/File:Cro-Magnon-Frau-Neanderthal.jpg" TargetMode="External"/><Relationship Id="rId4" Type="http://schemas.openxmlformats.org/officeDocument/2006/relationships/hyperlink" Target="http://cs.wikipedia.org/wiki/Soubor:Homo_erectus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ČTVRTOHORY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Př_160_Geologie_Čtvrtohory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594779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Nosorožec srstnatý – stepi, délka kolem 4 m, 5 t, roh 1m.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0"/>
            <a:ext cx="8072224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4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94779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Medvěd jeskynní – vymřel před 10-ti tis. lety., 2 m délka , 900 kg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25020"/>
            <a:ext cx="7688239" cy="576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947792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Megaloceros</a:t>
            </a:r>
            <a:r>
              <a:rPr lang="cs-CZ" sz="2400" dirty="0"/>
              <a:t> </a:t>
            </a:r>
            <a:r>
              <a:rPr lang="cs-CZ" sz="2400" dirty="0" err="1" smtClean="0"/>
              <a:t>giganteus</a:t>
            </a:r>
            <a:r>
              <a:rPr lang="cs-CZ" sz="2400" dirty="0"/>
              <a:t> </a:t>
            </a:r>
            <a:r>
              <a:rPr lang="cs-CZ" sz="2400" dirty="0" smtClean="0"/>
              <a:t>– obří stepní jelen – rozpětí paroží až 3,7 m.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3"/>
            <a:ext cx="6667500" cy="4810125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265"/>
            <a:ext cx="396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3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7143" y="304800"/>
            <a:ext cx="8856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FF00"/>
                </a:solidFill>
              </a:rPr>
              <a:t>Glaciální relikt </a:t>
            </a:r>
            <a:r>
              <a:rPr lang="cs-CZ" sz="2400" dirty="0" smtClean="0"/>
              <a:t>– pozůstatek chladnomilných druhů po poslední době ledové – ve vrcholových partiích hor.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4" y="1417740"/>
            <a:ext cx="4510479" cy="338286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35340" y="5105400"/>
            <a:ext cx="4428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Ostružiník moruška</a:t>
            </a:r>
            <a:endParaRPr lang="cs-CZ" sz="2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344" y="1417740"/>
            <a:ext cx="4522257" cy="338286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545273" y="4920733"/>
            <a:ext cx="4351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Vrba bylinná – nejnižší dřevina rostoucí v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43224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45273" y="152400"/>
            <a:ext cx="4446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Při posledním oteplení se k nám od jihu rozšiřují teplomilné druhy</a:t>
            </a:r>
            <a:r>
              <a:rPr lang="cs-CZ" sz="2400" dirty="0" smtClean="0">
                <a:solidFill>
                  <a:srgbClr val="FFFF00"/>
                </a:solidFill>
              </a:rPr>
              <a:t>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58921" y="2126774"/>
            <a:ext cx="436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Katrán tatarský – stepní běžec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45273" y="4920733"/>
            <a:ext cx="435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Hlaváček jarní - trs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" y="1"/>
            <a:ext cx="4470400" cy="33528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" y="3505199"/>
            <a:ext cx="44704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3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49" y="587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8945" y="457200"/>
            <a:ext cx="8798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Vývoj člověka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činnost člověka dnes výrazným způsobem mění ráz </a:t>
            </a:r>
            <a:r>
              <a:rPr lang="cs-CZ" sz="2400" smtClean="0"/>
              <a:t>krajiny </a:t>
            </a:r>
            <a:r>
              <a:rPr lang="cs-CZ" sz="2400" smtClean="0"/>
              <a:t>  s </a:t>
            </a:r>
            <a:r>
              <a:rPr lang="cs-CZ" sz="2400" dirty="0" smtClean="0"/>
              <a:t>negativním dopadem na organismy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349"/>
            <a:ext cx="1742461" cy="354878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0" y="5567321"/>
            <a:ext cx="1958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Australopithecus</a:t>
            </a:r>
            <a:endParaRPr lang="cs-CZ" dirty="0" smtClean="0"/>
          </a:p>
          <a:p>
            <a:r>
              <a:rPr lang="cs-CZ" dirty="0" smtClean="0"/>
              <a:t>4 – 2,7  mil.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22" y="1850420"/>
            <a:ext cx="1828799" cy="243839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794873" y="4495800"/>
            <a:ext cx="1828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habilis</a:t>
            </a:r>
            <a:endParaRPr lang="cs-CZ" dirty="0" smtClean="0"/>
          </a:p>
          <a:p>
            <a:r>
              <a:rPr lang="cs-CZ" dirty="0" smtClean="0"/>
              <a:t>Člověk zručný</a:t>
            </a:r>
          </a:p>
          <a:p>
            <a:r>
              <a:rPr lang="cs-CZ" dirty="0" smtClean="0"/>
              <a:t>2,3 – 1,4 mil.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1" y="1850420"/>
            <a:ext cx="1828799" cy="2438399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3460389" y="4321801"/>
            <a:ext cx="207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</a:t>
            </a:r>
            <a:r>
              <a:rPr lang="cs-CZ" dirty="0" err="1" smtClean="0"/>
              <a:t>erectus</a:t>
            </a:r>
            <a:endParaRPr lang="cs-CZ" dirty="0" smtClean="0"/>
          </a:p>
          <a:p>
            <a:r>
              <a:rPr lang="cs-CZ" dirty="0" smtClean="0"/>
              <a:t>Člověk vzpřímený</a:t>
            </a:r>
          </a:p>
          <a:p>
            <a:r>
              <a:rPr lang="cs-CZ" dirty="0" smtClean="0"/>
              <a:t>1,8 – 60 tis.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20" y="1838901"/>
            <a:ext cx="1907180" cy="254290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408020" y="4495800"/>
            <a:ext cx="1907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sapiens</a:t>
            </a:r>
          </a:p>
          <a:p>
            <a:r>
              <a:rPr lang="cs-CZ" dirty="0" smtClean="0"/>
              <a:t>Kromaňonec</a:t>
            </a:r>
          </a:p>
          <a:p>
            <a:r>
              <a:rPr lang="cs-CZ" dirty="0" smtClean="0"/>
              <a:t>35 – 10 tis. BC</a:t>
            </a:r>
            <a:endParaRPr lang="cs-CZ" dirty="0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838901"/>
            <a:ext cx="1828800" cy="232756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7330871" y="4288819"/>
            <a:ext cx="18131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Homo sapiens </a:t>
            </a:r>
            <a:r>
              <a:rPr lang="cs-CZ" dirty="0" err="1" smtClean="0"/>
              <a:t>sapiens</a:t>
            </a:r>
            <a:r>
              <a:rPr lang="cs-CZ" dirty="0" smtClean="0"/>
              <a:t> – Člověk moudrý – dnešní – Neil Armstrong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4643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Iceage</a:t>
            </a:r>
            <a:r>
              <a:rPr lang="cs-CZ" sz="1100" dirty="0"/>
              <a:t> </a:t>
            </a:r>
            <a:r>
              <a:rPr lang="cs-CZ" sz="1100" dirty="0" err="1"/>
              <a:t>north-glacial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cs.wikipedia.org/wiki/Soubor:Iceage_north-glacial_hg.png</a:t>
            </a:r>
            <a:endParaRPr lang="cs-CZ" sz="1100" dirty="0"/>
          </a:p>
          <a:p>
            <a:pPr>
              <a:buFont typeface="Wingdings" pitchFamily="2" charset="2"/>
              <a:buChar char="q"/>
            </a:pPr>
            <a:r>
              <a:rPr lang="cs-CZ" sz="1100" dirty="0" err="1" smtClean="0"/>
              <a:t>Iceage</a:t>
            </a:r>
            <a:r>
              <a:rPr lang="cs-CZ" sz="1100" dirty="0" smtClean="0"/>
              <a:t> </a:t>
            </a:r>
            <a:r>
              <a:rPr lang="cs-CZ" sz="1100" dirty="0" err="1"/>
              <a:t>south-glacial</a:t>
            </a:r>
            <a:r>
              <a:rPr lang="cs-CZ" sz="1100" dirty="0"/>
              <a:t> hg.png.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cs.wikipedia.org/wiki/Soubor:Iceage_south-glacial_hg.png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Lovci mamutu mammoth.jpg.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cs.wikipedia.org/wiki/Soubor:Lovci_mamutu_mammoth.jpg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Woolly</a:t>
            </a:r>
            <a:r>
              <a:rPr lang="cs-CZ" sz="1100" dirty="0"/>
              <a:t> rhinoceros (</a:t>
            </a:r>
            <a:r>
              <a:rPr lang="cs-CZ" sz="1100" dirty="0" err="1"/>
              <a:t>Coelodonta</a:t>
            </a:r>
            <a:r>
              <a:rPr lang="cs-CZ" sz="1100" dirty="0"/>
              <a:t> </a:t>
            </a:r>
            <a:r>
              <a:rPr lang="cs-CZ" sz="1100" dirty="0" err="1"/>
              <a:t>antiquitatis</a:t>
            </a:r>
            <a:r>
              <a:rPr lang="cs-CZ" sz="1100" dirty="0"/>
              <a:t>) - </a:t>
            </a:r>
            <a:r>
              <a:rPr lang="cs-CZ" sz="1100" dirty="0" err="1"/>
              <a:t>Mauricio</a:t>
            </a:r>
            <a:r>
              <a:rPr lang="cs-CZ" sz="1100" dirty="0"/>
              <a:t> Antón.jpg.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5"/>
              </a:rPr>
              <a:t>http://cs.wikipedia.org/wiki/Soubor:Woolly_rhinoceros_%28Coelodonta_antiquitatis%29_-_</a:t>
            </a:r>
            <a:r>
              <a:rPr lang="cs-CZ" sz="1100" dirty="0" smtClean="0">
                <a:hlinkClick r:id="rId5"/>
              </a:rPr>
              <a:t>Mauricio_Ant%C3%B3n.jpg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Teufelshöhle-Höhlenbär-Dreiviertelprofil.jpg.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2013-07-08].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en.wikipedia.org/wiki/File:Teufelsh%C3%B6hle-H%C3%B6hlenb%C3%A4r-Dreiviertelprofil.jpg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Überseemuseum</a:t>
            </a:r>
            <a:r>
              <a:rPr lang="cs-CZ" sz="1100" dirty="0"/>
              <a:t> </a:t>
            </a:r>
            <a:r>
              <a:rPr lang="cs-CZ" sz="1100" dirty="0" err="1"/>
              <a:t>Bremen</a:t>
            </a:r>
            <a:r>
              <a:rPr lang="cs-CZ" sz="1100" dirty="0"/>
              <a:t> 2009 250.JPG.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7"/>
              </a:rPr>
              <a:t>http://en.wikipedia.org/wiki/File:%</a:t>
            </a:r>
            <a:r>
              <a:rPr lang="cs-CZ" sz="1100" dirty="0" smtClean="0">
                <a:hlinkClick r:id="rId7"/>
              </a:rPr>
              <a:t>C3%9Cberseemuseum_Bremen_2009_250.JPG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Knight</a:t>
            </a:r>
            <a:r>
              <a:rPr lang="cs-CZ" sz="1100" dirty="0"/>
              <a:t> Megaloceros.jpg.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en.wikipedia.org/wiki/File:Knight_Megaloceros.jpg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Hjortron.jpg.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9"/>
              </a:rPr>
              <a:t>http://</a:t>
            </a:r>
            <a:r>
              <a:rPr lang="cs-CZ" sz="1100" dirty="0" smtClean="0">
                <a:hlinkClick r:id="rId9"/>
              </a:rPr>
              <a:t>cs.wikipedia.org/wiki/Soubor:Hjortron.jpg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Salix</a:t>
            </a:r>
            <a:r>
              <a:rPr lang="cs-CZ" sz="1100" dirty="0"/>
              <a:t> </a:t>
            </a:r>
            <a:r>
              <a:rPr lang="cs-CZ" sz="1100" dirty="0" err="1"/>
              <a:t>herbacea</a:t>
            </a:r>
            <a:r>
              <a:rPr lang="cs-CZ" sz="1100" dirty="0"/>
              <a:t> a3.jpg.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2013-07-08].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cs.wikipedia.org/wiki/Soubor:Salix_herbacea_a3.jpg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PP </a:t>
            </a:r>
            <a:r>
              <a:rPr lang="cs-CZ" sz="1100" dirty="0" err="1"/>
              <a:t>Sprasova</a:t>
            </a:r>
            <a:r>
              <a:rPr lang="cs-CZ" sz="1100" dirty="0"/>
              <a:t> rokle u </a:t>
            </a:r>
            <a:r>
              <a:rPr lang="cs-CZ" sz="1100" dirty="0" err="1"/>
              <a:t>Zemech</a:t>
            </a:r>
            <a:r>
              <a:rPr lang="cs-CZ" sz="1100" dirty="0"/>
              <a:t> Kralupy nad Vltavou CZ top 176.jpg.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cs.wikipedia.org/wiki/Soubor:PP_Sprasova_rokle_u_Zemech_Kralupy_nad_Vltavou_CZ_top_176.jpg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Crambe</a:t>
            </a:r>
            <a:r>
              <a:rPr lang="cs-CZ" sz="1100" dirty="0"/>
              <a:t> </a:t>
            </a:r>
            <a:r>
              <a:rPr lang="cs-CZ" sz="1100" dirty="0" err="1"/>
              <a:t>tataria</a:t>
            </a:r>
            <a:r>
              <a:rPr lang="cs-CZ" sz="1100" dirty="0"/>
              <a:t> 1.jpg.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cs.wikipedia.org/wiki/Soubor:Crambe_tataria_1.jpg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Hlaváček trs.JPG.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2013 [cit. 2013-07-08].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cs.wikipedia.org/wiki/Soubor:Hlav%C3%A1%C4%8Dek_trs.JPG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600501"/>
            <a:ext cx="8915400" cy="5334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/>
              <a:t>A.afarensis.jpg.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2013-07-08].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cs.wikipedia.org/wiki/Soubor:A.afarensis.jpg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Homo habilis.JPG.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cs.wikipedia.org/wiki/Soubor:Homo_habilis.JPG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Homo erectus.JPG.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2013-07-08].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cs.wikipedia.org/wiki/Soubor:Homo_erectus.JPG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Cro-Magnon-Frau-Neanderthal.jpg.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2013-07-08].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commons.wikimedia.org/wiki/File:Cro-Magnon-Frau-Neanderthal.jpg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Neil Armstrong pose.jpg.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2012 [cit. 2013-07-08].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en.wikipedia.org/wiki/File:Neil_Armstrong_pose.jpg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41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</a:t>
            </a:r>
            <a:r>
              <a:rPr lang="cs-CZ" dirty="0" smtClean="0"/>
              <a:t>upevňování učiva </a:t>
            </a:r>
            <a:r>
              <a:rPr lang="cs-CZ" dirty="0" smtClean="0"/>
              <a:t>o čtvrtohorách.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čtvrtohorách.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210106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solidFill>
                  <a:srgbClr val="FFFF00"/>
                </a:solidFill>
              </a:rPr>
              <a:t>Čtvrtohory</a:t>
            </a:r>
          </a:p>
          <a:p>
            <a:pPr algn="ctr"/>
            <a:r>
              <a:rPr lang="cs-CZ" sz="3600" dirty="0">
                <a:solidFill>
                  <a:srgbClr val="FFFF00"/>
                </a:solidFill>
              </a:rPr>
              <a:t>(</a:t>
            </a:r>
            <a:r>
              <a:rPr lang="cs-CZ" sz="3600" dirty="0" smtClean="0">
                <a:solidFill>
                  <a:srgbClr val="FFFF00"/>
                </a:solidFill>
              </a:rPr>
              <a:t>Kvartér)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6700" y="2362200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dnes už se řadí jen jako perioda éry </a:t>
            </a:r>
            <a:r>
              <a:rPr lang="cs-CZ" sz="2800" dirty="0" smtClean="0">
                <a:solidFill>
                  <a:srgbClr val="FFFF00"/>
                </a:solidFill>
              </a:rPr>
              <a:t>kenozoika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zahrnují posledních </a:t>
            </a:r>
            <a:r>
              <a:rPr lang="cs-CZ" sz="2800" dirty="0" smtClean="0">
                <a:solidFill>
                  <a:srgbClr val="FFFF00"/>
                </a:solidFill>
              </a:rPr>
              <a:t>2,6 mil. let</a:t>
            </a:r>
          </a:p>
          <a:p>
            <a:endParaRPr lang="cs-CZ" sz="2800" dirty="0"/>
          </a:p>
          <a:p>
            <a:r>
              <a:rPr lang="cs-CZ" sz="2800" dirty="0" smtClean="0"/>
              <a:t>Dělí se:</a:t>
            </a:r>
          </a:p>
          <a:p>
            <a:r>
              <a:rPr lang="cs-CZ" sz="2800" dirty="0" smtClean="0">
                <a:solidFill>
                  <a:srgbClr val="FFFF00"/>
                </a:solidFill>
              </a:rPr>
              <a:t>pleistocén</a:t>
            </a:r>
            <a:r>
              <a:rPr lang="cs-CZ" sz="2800" dirty="0" smtClean="0"/>
              <a:t> – </a:t>
            </a:r>
            <a:r>
              <a:rPr lang="cs-CZ" sz="2800" dirty="0" smtClean="0"/>
              <a:t>starší </a:t>
            </a:r>
            <a:endParaRPr lang="cs-CZ" sz="2800" dirty="0" smtClean="0"/>
          </a:p>
          <a:p>
            <a:r>
              <a:rPr lang="cs-CZ" sz="2800" dirty="0" smtClean="0">
                <a:solidFill>
                  <a:srgbClr val="FFFF00"/>
                </a:solidFill>
              </a:rPr>
              <a:t>holocén</a:t>
            </a:r>
            <a:r>
              <a:rPr lang="cs-CZ" sz="2800" dirty="0" smtClean="0"/>
              <a:t> – mladší – posledních 10 tis. let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3509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66700" y="838199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kontinenty jsou uspořádány téměř jako dnes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FFFF00"/>
                </a:solidFill>
              </a:rPr>
              <a:t>pokračuje alpinské vrásnění </a:t>
            </a:r>
            <a:r>
              <a:rPr lang="cs-CZ" sz="2800" dirty="0" smtClean="0"/>
              <a:t>a zdvih </a:t>
            </a:r>
            <a:r>
              <a:rPr lang="cs-CZ" sz="2800" dirty="0" err="1" smtClean="0"/>
              <a:t>Himálájí</a:t>
            </a:r>
            <a:r>
              <a:rPr lang="cs-CZ" sz="2800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endParaRPr lang="cs-CZ" sz="28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800" dirty="0" smtClean="0"/>
              <a:t> vlivem ochlazení </a:t>
            </a:r>
            <a:r>
              <a:rPr lang="cs-CZ" sz="2800" dirty="0" smtClean="0">
                <a:solidFill>
                  <a:srgbClr val="FFFF00"/>
                </a:solidFill>
              </a:rPr>
              <a:t>kolísá hladina moří </a:t>
            </a:r>
            <a:r>
              <a:rPr lang="cs-CZ" sz="2800" dirty="0" smtClean="0"/>
              <a:t>až o 120m, vynořené pevninské mosty umožňují migraci rostlin živočichů i člověka např. do S. Ameriky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68186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19501" y="381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FF00"/>
                </a:solidFill>
              </a:rPr>
              <a:t>Doba ledová</a:t>
            </a:r>
            <a:endParaRPr lang="cs-CZ" sz="3600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2400" y="1447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od konce třetihor se </a:t>
            </a:r>
            <a:r>
              <a:rPr lang="cs-CZ" sz="2400" dirty="0" smtClean="0">
                <a:solidFill>
                  <a:srgbClr val="FFFF00"/>
                </a:solidFill>
              </a:rPr>
              <a:t>klima výrazně ochlazuje </a:t>
            </a:r>
            <a:r>
              <a:rPr lang="cs-CZ" sz="2400" dirty="0" smtClean="0"/>
              <a:t>– nastává doba ledová 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dělí se na dlouhé </a:t>
            </a:r>
            <a:r>
              <a:rPr lang="cs-CZ" sz="2400" dirty="0" smtClean="0">
                <a:solidFill>
                  <a:srgbClr val="FFFF00"/>
                </a:solidFill>
              </a:rPr>
              <a:t>glaciály</a:t>
            </a:r>
            <a:r>
              <a:rPr lang="cs-CZ" sz="2400" dirty="0" smtClean="0"/>
              <a:t> (doby ledové) – trvající 100 tisíce let a kratší </a:t>
            </a:r>
            <a:r>
              <a:rPr lang="cs-CZ" sz="2400" dirty="0" smtClean="0">
                <a:solidFill>
                  <a:srgbClr val="FFFF00"/>
                </a:solidFill>
              </a:rPr>
              <a:t>interglaciály</a:t>
            </a:r>
            <a:r>
              <a:rPr lang="cs-CZ" sz="2400" dirty="0" smtClean="0"/>
              <a:t> doby meziledové – oteplení) trvající 10-ti tisíce let.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rozsáhlé ledovcové příkrovy – </a:t>
            </a:r>
            <a:r>
              <a:rPr lang="cs-CZ" sz="2400" dirty="0" err="1" smtClean="0">
                <a:solidFill>
                  <a:srgbClr val="FFFF00"/>
                </a:solidFill>
              </a:rPr>
              <a:t>pevnický</a:t>
            </a:r>
            <a:r>
              <a:rPr lang="cs-CZ" sz="2400" dirty="0" smtClean="0">
                <a:solidFill>
                  <a:srgbClr val="FFFF00"/>
                </a:solidFill>
              </a:rPr>
              <a:t> ledovec </a:t>
            </a:r>
            <a:r>
              <a:rPr lang="cs-CZ" sz="2400" dirty="0" smtClean="0"/>
              <a:t>pokrývá </a:t>
            </a:r>
            <a:r>
              <a:rPr lang="cs-CZ" sz="2400" dirty="0"/>
              <a:t>A</a:t>
            </a:r>
            <a:r>
              <a:rPr lang="cs-CZ" sz="2400" dirty="0" smtClean="0"/>
              <a:t>rktidu a značnou část severní polokoule + Antarktidu, </a:t>
            </a:r>
            <a:r>
              <a:rPr lang="cs-CZ" sz="2400" dirty="0" smtClean="0">
                <a:solidFill>
                  <a:srgbClr val="FFFF00"/>
                </a:solidFill>
              </a:rPr>
              <a:t>horské ledovce</a:t>
            </a:r>
            <a:endParaRPr lang="cs-CZ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008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10" y="890893"/>
            <a:ext cx="311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Maximální zalednění severní polokoule.</a:t>
            </a:r>
          </a:p>
          <a:p>
            <a:endParaRPr lang="cs-CZ" sz="2400" dirty="0"/>
          </a:p>
          <a:p>
            <a:r>
              <a:rPr lang="cs-CZ" sz="2400" dirty="0" smtClean="0"/>
              <a:t>Ne při každé době ledové dosáhl ledovec až k nám. </a:t>
            </a:r>
          </a:p>
          <a:p>
            <a:endParaRPr lang="cs-CZ" sz="2400" dirty="0"/>
          </a:p>
          <a:p>
            <a:r>
              <a:rPr lang="cs-CZ" sz="2400" dirty="0" smtClean="0"/>
              <a:t>Při největším rozsahu se zastavil o </a:t>
            </a:r>
            <a:r>
              <a:rPr lang="cs-CZ" sz="2400" dirty="0" smtClean="0">
                <a:solidFill>
                  <a:srgbClr val="FFFF00"/>
                </a:solidFill>
              </a:rPr>
              <a:t>Krkonoše</a:t>
            </a:r>
            <a:r>
              <a:rPr lang="cs-CZ" sz="2400" dirty="0" smtClean="0"/>
              <a:t> a pronikl až do </a:t>
            </a:r>
            <a:r>
              <a:rPr lang="cs-CZ" sz="2400" dirty="0" smtClean="0">
                <a:solidFill>
                  <a:srgbClr val="FFFF00"/>
                </a:solidFill>
              </a:rPr>
              <a:t>Moravské brány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56" y="-5687"/>
            <a:ext cx="5948144" cy="594814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9962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1888" y="1066800"/>
            <a:ext cx="3118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Maximální zalednění jižní polokoule.</a:t>
            </a:r>
          </a:p>
          <a:p>
            <a:endParaRPr lang="cs-CZ" sz="2400" dirty="0"/>
          </a:p>
          <a:p>
            <a:r>
              <a:rPr lang="cs-CZ" sz="2400" dirty="0" smtClean="0"/>
              <a:t>Na výrazné ochlazení reagovala celá biota –  neustále migrují rostliny i živočichové, tak jak se posouvají klimatické pásy v dobách ledových       a meziledových.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0"/>
            <a:ext cx="594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79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4398" y="20472"/>
            <a:ext cx="8908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 </a:t>
            </a:r>
            <a:r>
              <a:rPr lang="cs-CZ" sz="2400" dirty="0" err="1" smtClean="0"/>
              <a:t>předledovcových</a:t>
            </a:r>
            <a:r>
              <a:rPr lang="cs-CZ" sz="2400" dirty="0" smtClean="0"/>
              <a:t> zónách bylo suché mrazivé klima – </a:t>
            </a:r>
            <a:r>
              <a:rPr lang="cs-CZ" sz="2400" dirty="0" smtClean="0">
                <a:solidFill>
                  <a:srgbClr val="FFFF00"/>
                </a:solidFill>
              </a:rPr>
              <a:t>mrazové zvětrávání</a:t>
            </a:r>
            <a:r>
              <a:rPr lang="cs-CZ" sz="2400" dirty="0" smtClean="0"/>
              <a:t> a odnos materiálu větrem i vodou.</a:t>
            </a:r>
          </a:p>
          <a:p>
            <a:endParaRPr lang="cs-CZ" sz="2400" dirty="0" smtClean="0"/>
          </a:p>
          <a:p>
            <a:r>
              <a:rPr lang="cs-CZ" sz="2400" dirty="0" smtClean="0"/>
              <a:t>Vznikají mrazové sruby – Petrovy kameny, kamenná moře.</a:t>
            </a:r>
          </a:p>
          <a:p>
            <a:r>
              <a:rPr lang="cs-CZ" sz="2400" dirty="0" smtClean="0">
                <a:solidFill>
                  <a:srgbClr val="FFFF00"/>
                </a:solidFill>
              </a:rPr>
              <a:t>Vznikají spraše</a:t>
            </a:r>
            <a:r>
              <a:rPr lang="cs-CZ" sz="2400" dirty="0" smtClean="0"/>
              <a:t> – jemné sedimenty na kterých se vyvíjí černozemě.</a:t>
            </a:r>
          </a:p>
          <a:p>
            <a:r>
              <a:rPr lang="cs-CZ" sz="2400" dirty="0" smtClean="0"/>
              <a:t>Utváří se říční síť, vznikají nánosy </a:t>
            </a:r>
            <a:r>
              <a:rPr lang="cs-CZ" sz="2400" dirty="0" smtClean="0">
                <a:solidFill>
                  <a:srgbClr val="FFFF00"/>
                </a:solidFill>
              </a:rPr>
              <a:t>štěrků a písků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7959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50"/>
            <a:ext cx="5410200" cy="40576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638800" y="3733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Váté</a:t>
            </a:r>
            <a:r>
              <a:rPr lang="cs-CZ" sz="2400" dirty="0" smtClean="0"/>
              <a:t> spraše.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896049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86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Koncem pleistocénu dochází k </a:t>
            </a:r>
            <a:r>
              <a:rPr lang="cs-CZ" sz="2400" dirty="0" smtClean="0">
                <a:solidFill>
                  <a:srgbClr val="FFFF00"/>
                </a:solidFill>
              </a:rPr>
              <a:t>vymírání</a:t>
            </a:r>
            <a:r>
              <a:rPr lang="cs-CZ" sz="2400" dirty="0" smtClean="0"/>
              <a:t> převážně velkých savců. Mezi jedny z příčin se řadí i člověk.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8186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7010400" cy="4673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28600" y="594779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Mamut – výška až 4m, až 6 tun, mohutné kly, býložravci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5090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1198</Words>
  <Application>Microsoft Office PowerPoint</Application>
  <PresentationFormat>Předvádění na obrazovce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Výchozí návrh</vt:lpstr>
      <vt:lpstr>Živly</vt:lpstr>
      <vt:lpstr>ČTVRTOHORY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111</cp:revision>
  <cp:lastPrinted>1601-01-01T00:00:00Z</cp:lastPrinted>
  <dcterms:created xsi:type="dcterms:W3CDTF">1601-01-01T00:00:00Z</dcterms:created>
  <dcterms:modified xsi:type="dcterms:W3CDTF">2013-07-24T22:03:16Z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