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2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05D9-6B42-46E4-835F-90E5D0761645}" type="datetimeFigureOut">
              <a:rPr lang="cs-CZ" smtClean="0"/>
              <a:t>25.7.2013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0B96-9E20-4C67-B0CD-5CA259A93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Europe_geological_map-en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GEOLOGICKÝ VÝVOJ     A STAVBA ČR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Př_161_Geologie_Geologický vývoj a stavba ČR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geologii ČR.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geologii ČR.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03" y="57317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Geologický vývoj a stavba ČR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151" y="899655"/>
            <a:ext cx="861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území ČR má </a:t>
            </a:r>
            <a:r>
              <a:rPr lang="cs-CZ" sz="2800" dirty="0" smtClean="0">
                <a:solidFill>
                  <a:srgbClr val="FFFF00"/>
                </a:solidFill>
              </a:rPr>
              <a:t>pestrou geologickou stavbu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je výsledkem složitého vývoje a na malé ploše máme zastoupenu většinu geologických útvarů     a typů hornin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jsou vymezeny </a:t>
            </a:r>
            <a:r>
              <a:rPr lang="cs-CZ" sz="2800" dirty="0" smtClean="0">
                <a:solidFill>
                  <a:srgbClr val="FFFF00"/>
                </a:solidFill>
              </a:rPr>
              <a:t>dvě</a:t>
            </a:r>
            <a:r>
              <a:rPr lang="cs-CZ" sz="2800" dirty="0" smtClean="0"/>
              <a:t> základní </a:t>
            </a:r>
            <a:r>
              <a:rPr lang="cs-CZ" sz="2800" dirty="0" smtClean="0">
                <a:solidFill>
                  <a:srgbClr val="FFFF00"/>
                </a:solidFill>
              </a:rPr>
              <a:t>geologické jednotky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>
              <a:solidFill>
                <a:srgbClr val="FFFF00"/>
              </a:solidFill>
            </a:endParaRPr>
          </a:p>
          <a:p>
            <a:r>
              <a:rPr lang="cs-CZ" sz="3600" dirty="0" smtClean="0">
                <a:solidFill>
                  <a:srgbClr val="FFFF00"/>
                </a:solidFill>
              </a:rPr>
              <a:t>Český masív</a:t>
            </a:r>
          </a:p>
          <a:p>
            <a:endParaRPr lang="cs-CZ" sz="3600" dirty="0" smtClean="0">
              <a:solidFill>
                <a:srgbClr val="FFFF00"/>
              </a:solidFill>
            </a:endParaRPr>
          </a:p>
          <a:p>
            <a:r>
              <a:rPr lang="cs-CZ" sz="3600" dirty="0" smtClean="0">
                <a:solidFill>
                  <a:srgbClr val="FFFF00"/>
                </a:solidFill>
              </a:rPr>
              <a:t>Západní </a:t>
            </a:r>
            <a:r>
              <a:rPr lang="cs-CZ" sz="3600" dirty="0">
                <a:solidFill>
                  <a:srgbClr val="FFFF00"/>
                </a:solidFill>
              </a:rPr>
              <a:t>K</a:t>
            </a:r>
            <a:r>
              <a:rPr lang="cs-CZ" sz="3600" dirty="0" smtClean="0">
                <a:solidFill>
                  <a:srgbClr val="FFFF00"/>
                </a:solidFill>
              </a:rPr>
              <a:t>arpaty</a:t>
            </a: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6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" y="33527"/>
            <a:ext cx="9140472" cy="5640977"/>
          </a:xfrm>
          <a:prstGeom prst="rect">
            <a:avLst/>
          </a:prstGeom>
        </p:spPr>
      </p:pic>
      <p:sp>
        <p:nvSpPr>
          <p:cNvPr id="8" name="Volný tvar 7"/>
          <p:cNvSpPr/>
          <p:nvPr/>
        </p:nvSpPr>
        <p:spPr>
          <a:xfrm>
            <a:off x="5141293" y="2751826"/>
            <a:ext cx="2918461" cy="2234242"/>
          </a:xfrm>
          <a:custGeom>
            <a:avLst/>
            <a:gdLst>
              <a:gd name="connsiteX0" fmla="*/ 2493084 w 2918461"/>
              <a:gd name="connsiteY0" fmla="*/ 0 h 2234242"/>
              <a:gd name="connsiteX1" fmla="*/ 2467205 w 2918461"/>
              <a:gd name="connsiteY1" fmla="*/ 69012 h 2234242"/>
              <a:gd name="connsiteX2" fmla="*/ 2458579 w 2918461"/>
              <a:gd name="connsiteY2" fmla="*/ 103517 h 2234242"/>
              <a:gd name="connsiteX3" fmla="*/ 2467205 w 2918461"/>
              <a:gd name="connsiteY3" fmla="*/ 172529 h 2234242"/>
              <a:gd name="connsiteX4" fmla="*/ 2544843 w 2918461"/>
              <a:gd name="connsiteY4" fmla="*/ 215661 h 2234242"/>
              <a:gd name="connsiteX5" fmla="*/ 2622481 w 2918461"/>
              <a:gd name="connsiteY5" fmla="*/ 258793 h 2234242"/>
              <a:gd name="connsiteX6" fmla="*/ 2648360 w 2918461"/>
              <a:gd name="connsiteY6" fmla="*/ 267419 h 2234242"/>
              <a:gd name="connsiteX7" fmla="*/ 2777756 w 2918461"/>
              <a:gd name="connsiteY7" fmla="*/ 258793 h 2234242"/>
              <a:gd name="connsiteX8" fmla="*/ 2829515 w 2918461"/>
              <a:gd name="connsiteY8" fmla="*/ 241540 h 2234242"/>
              <a:gd name="connsiteX9" fmla="*/ 2855394 w 2918461"/>
              <a:gd name="connsiteY9" fmla="*/ 232914 h 2234242"/>
              <a:gd name="connsiteX10" fmla="*/ 2881273 w 2918461"/>
              <a:gd name="connsiteY10" fmla="*/ 224287 h 2234242"/>
              <a:gd name="connsiteX11" fmla="*/ 2915779 w 2918461"/>
              <a:gd name="connsiteY11" fmla="*/ 232914 h 2234242"/>
              <a:gd name="connsiteX12" fmla="*/ 2881273 w 2918461"/>
              <a:gd name="connsiteY12" fmla="*/ 276046 h 2234242"/>
              <a:gd name="connsiteX13" fmla="*/ 2872647 w 2918461"/>
              <a:gd name="connsiteY13" fmla="*/ 301925 h 2234242"/>
              <a:gd name="connsiteX14" fmla="*/ 2820888 w 2918461"/>
              <a:gd name="connsiteY14" fmla="*/ 336431 h 2234242"/>
              <a:gd name="connsiteX15" fmla="*/ 2803635 w 2918461"/>
              <a:gd name="connsiteY15" fmla="*/ 362310 h 2234242"/>
              <a:gd name="connsiteX16" fmla="*/ 2725998 w 2918461"/>
              <a:gd name="connsiteY16" fmla="*/ 405442 h 2234242"/>
              <a:gd name="connsiteX17" fmla="*/ 2648360 w 2918461"/>
              <a:gd name="connsiteY17" fmla="*/ 465827 h 2234242"/>
              <a:gd name="connsiteX18" fmla="*/ 2622481 w 2918461"/>
              <a:gd name="connsiteY18" fmla="*/ 474453 h 2234242"/>
              <a:gd name="connsiteX19" fmla="*/ 2579349 w 2918461"/>
              <a:gd name="connsiteY19" fmla="*/ 508959 h 2234242"/>
              <a:gd name="connsiteX20" fmla="*/ 2553469 w 2918461"/>
              <a:gd name="connsiteY20" fmla="*/ 543465 h 2234242"/>
              <a:gd name="connsiteX21" fmla="*/ 2501711 w 2918461"/>
              <a:gd name="connsiteY21" fmla="*/ 621102 h 2234242"/>
              <a:gd name="connsiteX22" fmla="*/ 2484458 w 2918461"/>
              <a:gd name="connsiteY22" fmla="*/ 646982 h 2234242"/>
              <a:gd name="connsiteX23" fmla="*/ 2432699 w 2918461"/>
              <a:gd name="connsiteY23" fmla="*/ 672861 h 2234242"/>
              <a:gd name="connsiteX24" fmla="*/ 2380941 w 2918461"/>
              <a:gd name="connsiteY24" fmla="*/ 698740 h 2234242"/>
              <a:gd name="connsiteX25" fmla="*/ 2355062 w 2918461"/>
              <a:gd name="connsiteY25" fmla="*/ 715993 h 2234242"/>
              <a:gd name="connsiteX26" fmla="*/ 2294677 w 2918461"/>
              <a:gd name="connsiteY26" fmla="*/ 733246 h 2234242"/>
              <a:gd name="connsiteX27" fmla="*/ 2242918 w 2918461"/>
              <a:gd name="connsiteY27" fmla="*/ 750499 h 2234242"/>
              <a:gd name="connsiteX28" fmla="*/ 2191160 w 2918461"/>
              <a:gd name="connsiteY28" fmla="*/ 767751 h 2234242"/>
              <a:gd name="connsiteX29" fmla="*/ 2113522 w 2918461"/>
              <a:gd name="connsiteY29" fmla="*/ 793631 h 2234242"/>
              <a:gd name="connsiteX30" fmla="*/ 2087643 w 2918461"/>
              <a:gd name="connsiteY30" fmla="*/ 802257 h 2234242"/>
              <a:gd name="connsiteX31" fmla="*/ 2061764 w 2918461"/>
              <a:gd name="connsiteY31" fmla="*/ 819510 h 2234242"/>
              <a:gd name="connsiteX32" fmla="*/ 2010005 w 2918461"/>
              <a:gd name="connsiteY32" fmla="*/ 845389 h 2234242"/>
              <a:gd name="connsiteX33" fmla="*/ 1966873 w 2918461"/>
              <a:gd name="connsiteY33" fmla="*/ 879895 h 2234242"/>
              <a:gd name="connsiteX34" fmla="*/ 1940994 w 2918461"/>
              <a:gd name="connsiteY34" fmla="*/ 897148 h 2234242"/>
              <a:gd name="connsiteX35" fmla="*/ 1889235 w 2918461"/>
              <a:gd name="connsiteY35" fmla="*/ 914400 h 2234242"/>
              <a:gd name="connsiteX36" fmla="*/ 1811598 w 2918461"/>
              <a:gd name="connsiteY36" fmla="*/ 905774 h 2234242"/>
              <a:gd name="connsiteX37" fmla="*/ 1802971 w 2918461"/>
              <a:gd name="connsiteY37" fmla="*/ 879895 h 2234242"/>
              <a:gd name="connsiteX38" fmla="*/ 1785718 w 2918461"/>
              <a:gd name="connsiteY38" fmla="*/ 854016 h 2234242"/>
              <a:gd name="connsiteX39" fmla="*/ 1777092 w 2918461"/>
              <a:gd name="connsiteY39" fmla="*/ 828136 h 2234242"/>
              <a:gd name="connsiteX40" fmla="*/ 1802971 w 2918461"/>
              <a:gd name="connsiteY40" fmla="*/ 707366 h 2234242"/>
              <a:gd name="connsiteX41" fmla="*/ 1820224 w 2918461"/>
              <a:gd name="connsiteY41" fmla="*/ 681487 h 2234242"/>
              <a:gd name="connsiteX42" fmla="*/ 1820224 w 2918461"/>
              <a:gd name="connsiteY42" fmla="*/ 500332 h 2234242"/>
              <a:gd name="connsiteX43" fmla="*/ 1802971 w 2918461"/>
              <a:gd name="connsiteY43" fmla="*/ 448574 h 2234242"/>
              <a:gd name="connsiteX44" fmla="*/ 1777092 w 2918461"/>
              <a:gd name="connsiteY44" fmla="*/ 431321 h 2234242"/>
              <a:gd name="connsiteX45" fmla="*/ 1759839 w 2918461"/>
              <a:gd name="connsiteY45" fmla="*/ 405442 h 2234242"/>
              <a:gd name="connsiteX46" fmla="*/ 1725333 w 2918461"/>
              <a:gd name="connsiteY46" fmla="*/ 345057 h 2234242"/>
              <a:gd name="connsiteX47" fmla="*/ 1699454 w 2918461"/>
              <a:gd name="connsiteY47" fmla="*/ 327804 h 2234242"/>
              <a:gd name="connsiteX48" fmla="*/ 1690828 w 2918461"/>
              <a:gd name="connsiteY48" fmla="*/ 301925 h 2234242"/>
              <a:gd name="connsiteX49" fmla="*/ 1647696 w 2918461"/>
              <a:gd name="connsiteY49" fmla="*/ 250166 h 2234242"/>
              <a:gd name="connsiteX50" fmla="*/ 1621816 w 2918461"/>
              <a:gd name="connsiteY50" fmla="*/ 198408 h 2234242"/>
              <a:gd name="connsiteX51" fmla="*/ 1595937 w 2918461"/>
              <a:gd name="connsiteY51" fmla="*/ 189782 h 2234242"/>
              <a:gd name="connsiteX52" fmla="*/ 1518299 w 2918461"/>
              <a:gd name="connsiteY52" fmla="*/ 224287 h 2234242"/>
              <a:gd name="connsiteX53" fmla="*/ 1501047 w 2918461"/>
              <a:gd name="connsiteY53" fmla="*/ 250166 h 2234242"/>
              <a:gd name="connsiteX54" fmla="*/ 1483794 w 2918461"/>
              <a:gd name="connsiteY54" fmla="*/ 301925 h 2234242"/>
              <a:gd name="connsiteX55" fmla="*/ 1475167 w 2918461"/>
              <a:gd name="connsiteY55" fmla="*/ 327804 h 2234242"/>
              <a:gd name="connsiteX56" fmla="*/ 1466541 w 2918461"/>
              <a:gd name="connsiteY56" fmla="*/ 465827 h 2234242"/>
              <a:gd name="connsiteX57" fmla="*/ 1457915 w 2918461"/>
              <a:gd name="connsiteY57" fmla="*/ 491706 h 2234242"/>
              <a:gd name="connsiteX58" fmla="*/ 1397530 w 2918461"/>
              <a:gd name="connsiteY58" fmla="*/ 500332 h 2234242"/>
              <a:gd name="connsiteX59" fmla="*/ 1423409 w 2918461"/>
              <a:gd name="connsiteY59" fmla="*/ 612476 h 2234242"/>
              <a:gd name="connsiteX60" fmla="*/ 1440662 w 2918461"/>
              <a:gd name="connsiteY60" fmla="*/ 664234 h 2234242"/>
              <a:gd name="connsiteX61" fmla="*/ 1457915 w 2918461"/>
              <a:gd name="connsiteY61" fmla="*/ 690114 h 2234242"/>
              <a:gd name="connsiteX62" fmla="*/ 1483794 w 2918461"/>
              <a:gd name="connsiteY62" fmla="*/ 741872 h 2234242"/>
              <a:gd name="connsiteX63" fmla="*/ 1501047 w 2918461"/>
              <a:gd name="connsiteY63" fmla="*/ 819510 h 2234242"/>
              <a:gd name="connsiteX64" fmla="*/ 1492420 w 2918461"/>
              <a:gd name="connsiteY64" fmla="*/ 862642 h 2234242"/>
              <a:gd name="connsiteX65" fmla="*/ 1423409 w 2918461"/>
              <a:gd name="connsiteY65" fmla="*/ 845389 h 2234242"/>
              <a:gd name="connsiteX66" fmla="*/ 1423409 w 2918461"/>
              <a:gd name="connsiteY66" fmla="*/ 1035170 h 2234242"/>
              <a:gd name="connsiteX67" fmla="*/ 1432035 w 2918461"/>
              <a:gd name="connsiteY67" fmla="*/ 1061049 h 2234242"/>
              <a:gd name="connsiteX68" fmla="*/ 1414782 w 2918461"/>
              <a:gd name="connsiteY68" fmla="*/ 1181819 h 2234242"/>
              <a:gd name="connsiteX69" fmla="*/ 1397530 w 2918461"/>
              <a:gd name="connsiteY69" fmla="*/ 1207699 h 2234242"/>
              <a:gd name="connsiteX70" fmla="*/ 1371650 w 2918461"/>
              <a:gd name="connsiteY70" fmla="*/ 1216325 h 2234242"/>
              <a:gd name="connsiteX71" fmla="*/ 1319892 w 2918461"/>
              <a:gd name="connsiteY71" fmla="*/ 1250831 h 2234242"/>
              <a:gd name="connsiteX72" fmla="*/ 1268133 w 2918461"/>
              <a:gd name="connsiteY72" fmla="*/ 1268083 h 2234242"/>
              <a:gd name="connsiteX73" fmla="*/ 1216375 w 2918461"/>
              <a:gd name="connsiteY73" fmla="*/ 1302589 h 2234242"/>
              <a:gd name="connsiteX74" fmla="*/ 1155990 w 2918461"/>
              <a:gd name="connsiteY74" fmla="*/ 1328468 h 2234242"/>
              <a:gd name="connsiteX75" fmla="*/ 1104232 w 2918461"/>
              <a:gd name="connsiteY75" fmla="*/ 1371600 h 2234242"/>
              <a:gd name="connsiteX76" fmla="*/ 1078352 w 2918461"/>
              <a:gd name="connsiteY76" fmla="*/ 1380227 h 2234242"/>
              <a:gd name="connsiteX77" fmla="*/ 1043847 w 2918461"/>
              <a:gd name="connsiteY77" fmla="*/ 1406106 h 2234242"/>
              <a:gd name="connsiteX78" fmla="*/ 1017967 w 2918461"/>
              <a:gd name="connsiteY78" fmla="*/ 1414732 h 2234242"/>
              <a:gd name="connsiteX79" fmla="*/ 1000715 w 2918461"/>
              <a:gd name="connsiteY79" fmla="*/ 1440612 h 2234242"/>
              <a:gd name="connsiteX80" fmla="*/ 750549 w 2918461"/>
              <a:gd name="connsiteY80" fmla="*/ 1440612 h 2234242"/>
              <a:gd name="connsiteX81" fmla="*/ 724669 w 2918461"/>
              <a:gd name="connsiteY81" fmla="*/ 1449238 h 2234242"/>
              <a:gd name="connsiteX82" fmla="*/ 698790 w 2918461"/>
              <a:gd name="connsiteY82" fmla="*/ 1466491 h 2234242"/>
              <a:gd name="connsiteX83" fmla="*/ 741922 w 2918461"/>
              <a:gd name="connsiteY83" fmla="*/ 1535502 h 2234242"/>
              <a:gd name="connsiteX84" fmla="*/ 733296 w 2918461"/>
              <a:gd name="connsiteY84" fmla="*/ 1664899 h 2234242"/>
              <a:gd name="connsiteX85" fmla="*/ 707416 w 2918461"/>
              <a:gd name="connsiteY85" fmla="*/ 1682151 h 2234242"/>
              <a:gd name="connsiteX86" fmla="*/ 647032 w 2918461"/>
              <a:gd name="connsiteY86" fmla="*/ 1699404 h 2234242"/>
              <a:gd name="connsiteX87" fmla="*/ 595273 w 2918461"/>
              <a:gd name="connsiteY87" fmla="*/ 1725283 h 2234242"/>
              <a:gd name="connsiteX88" fmla="*/ 569394 w 2918461"/>
              <a:gd name="connsiteY88" fmla="*/ 1733910 h 2234242"/>
              <a:gd name="connsiteX89" fmla="*/ 491756 w 2918461"/>
              <a:gd name="connsiteY89" fmla="*/ 1768416 h 2234242"/>
              <a:gd name="connsiteX90" fmla="*/ 431371 w 2918461"/>
              <a:gd name="connsiteY90" fmla="*/ 1794295 h 2234242"/>
              <a:gd name="connsiteX91" fmla="*/ 405492 w 2918461"/>
              <a:gd name="connsiteY91" fmla="*/ 1811548 h 2234242"/>
              <a:gd name="connsiteX92" fmla="*/ 353733 w 2918461"/>
              <a:gd name="connsiteY92" fmla="*/ 1828800 h 2234242"/>
              <a:gd name="connsiteX93" fmla="*/ 327854 w 2918461"/>
              <a:gd name="connsiteY93" fmla="*/ 1846053 h 2234242"/>
              <a:gd name="connsiteX94" fmla="*/ 301975 w 2918461"/>
              <a:gd name="connsiteY94" fmla="*/ 1854680 h 2234242"/>
              <a:gd name="connsiteX95" fmla="*/ 198458 w 2918461"/>
              <a:gd name="connsiteY95" fmla="*/ 1940944 h 2234242"/>
              <a:gd name="connsiteX96" fmla="*/ 172579 w 2918461"/>
              <a:gd name="connsiteY96" fmla="*/ 1966823 h 2234242"/>
              <a:gd name="connsiteX97" fmla="*/ 138073 w 2918461"/>
              <a:gd name="connsiteY97" fmla="*/ 2018582 h 2234242"/>
              <a:gd name="connsiteX98" fmla="*/ 120820 w 2918461"/>
              <a:gd name="connsiteY98" fmla="*/ 2044461 h 2234242"/>
              <a:gd name="connsiteX99" fmla="*/ 94941 w 2918461"/>
              <a:gd name="connsiteY99" fmla="*/ 2053087 h 2234242"/>
              <a:gd name="connsiteX100" fmla="*/ 43182 w 2918461"/>
              <a:gd name="connsiteY100" fmla="*/ 2156604 h 2234242"/>
              <a:gd name="connsiteX101" fmla="*/ 34556 w 2918461"/>
              <a:gd name="connsiteY101" fmla="*/ 2182483 h 2234242"/>
              <a:gd name="connsiteX102" fmla="*/ 25930 w 2918461"/>
              <a:gd name="connsiteY102" fmla="*/ 2208363 h 2234242"/>
              <a:gd name="connsiteX103" fmla="*/ 50 w 2918461"/>
              <a:gd name="connsiteY103" fmla="*/ 2234242 h 2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918461" h="2234242">
                <a:moveTo>
                  <a:pt x="2493084" y="0"/>
                </a:moveTo>
                <a:cubicBezTo>
                  <a:pt x="2483973" y="22778"/>
                  <a:pt x="2473965" y="45353"/>
                  <a:pt x="2467205" y="69012"/>
                </a:cubicBezTo>
                <a:cubicBezTo>
                  <a:pt x="2463948" y="80411"/>
                  <a:pt x="2461454" y="92015"/>
                  <a:pt x="2458579" y="103517"/>
                </a:cubicBezTo>
                <a:cubicBezTo>
                  <a:pt x="2461454" y="126521"/>
                  <a:pt x="2455524" y="152504"/>
                  <a:pt x="2467205" y="172529"/>
                </a:cubicBezTo>
                <a:cubicBezTo>
                  <a:pt x="2481523" y="197074"/>
                  <a:pt x="2519030" y="207056"/>
                  <a:pt x="2544843" y="215661"/>
                </a:cubicBezTo>
                <a:cubicBezTo>
                  <a:pt x="2583581" y="254399"/>
                  <a:pt x="2559149" y="237683"/>
                  <a:pt x="2622481" y="258793"/>
                </a:cubicBezTo>
                <a:lnTo>
                  <a:pt x="2648360" y="267419"/>
                </a:lnTo>
                <a:cubicBezTo>
                  <a:pt x="2691492" y="264544"/>
                  <a:pt x="2734963" y="264906"/>
                  <a:pt x="2777756" y="258793"/>
                </a:cubicBezTo>
                <a:cubicBezTo>
                  <a:pt x="2795759" y="256221"/>
                  <a:pt x="2812262" y="247291"/>
                  <a:pt x="2829515" y="241540"/>
                </a:cubicBezTo>
                <a:lnTo>
                  <a:pt x="2855394" y="232914"/>
                </a:lnTo>
                <a:lnTo>
                  <a:pt x="2881273" y="224287"/>
                </a:lnTo>
                <a:cubicBezTo>
                  <a:pt x="2892775" y="227163"/>
                  <a:pt x="2908665" y="223429"/>
                  <a:pt x="2915779" y="232914"/>
                </a:cubicBezTo>
                <a:cubicBezTo>
                  <a:pt x="2929667" y="251432"/>
                  <a:pt x="2885308" y="273356"/>
                  <a:pt x="2881273" y="276046"/>
                </a:cubicBezTo>
                <a:cubicBezTo>
                  <a:pt x="2878398" y="284672"/>
                  <a:pt x="2879077" y="295495"/>
                  <a:pt x="2872647" y="301925"/>
                </a:cubicBezTo>
                <a:cubicBezTo>
                  <a:pt x="2857985" y="316587"/>
                  <a:pt x="2820888" y="336431"/>
                  <a:pt x="2820888" y="336431"/>
                </a:cubicBezTo>
                <a:cubicBezTo>
                  <a:pt x="2815137" y="345057"/>
                  <a:pt x="2811437" y="355483"/>
                  <a:pt x="2803635" y="362310"/>
                </a:cubicBezTo>
                <a:cubicBezTo>
                  <a:pt x="2767127" y="394255"/>
                  <a:pt x="2761543" y="393594"/>
                  <a:pt x="2725998" y="405442"/>
                </a:cubicBezTo>
                <a:cubicBezTo>
                  <a:pt x="2703670" y="427769"/>
                  <a:pt x="2679311" y="455510"/>
                  <a:pt x="2648360" y="465827"/>
                </a:cubicBezTo>
                <a:lnTo>
                  <a:pt x="2622481" y="474453"/>
                </a:lnTo>
                <a:cubicBezTo>
                  <a:pt x="2569643" y="553709"/>
                  <a:pt x="2641850" y="456874"/>
                  <a:pt x="2579349" y="508959"/>
                </a:cubicBezTo>
                <a:cubicBezTo>
                  <a:pt x="2568304" y="518163"/>
                  <a:pt x="2561714" y="531686"/>
                  <a:pt x="2553469" y="543465"/>
                </a:cubicBezTo>
                <a:cubicBezTo>
                  <a:pt x="2535633" y="568945"/>
                  <a:pt x="2518964" y="595223"/>
                  <a:pt x="2501711" y="621102"/>
                </a:cubicBezTo>
                <a:cubicBezTo>
                  <a:pt x="2495960" y="629729"/>
                  <a:pt x="2493085" y="641231"/>
                  <a:pt x="2484458" y="646982"/>
                </a:cubicBezTo>
                <a:cubicBezTo>
                  <a:pt x="2410285" y="696429"/>
                  <a:pt x="2504137" y="637141"/>
                  <a:pt x="2432699" y="672861"/>
                </a:cubicBezTo>
                <a:cubicBezTo>
                  <a:pt x="2365813" y="706304"/>
                  <a:pt x="2445985" y="677060"/>
                  <a:pt x="2380941" y="698740"/>
                </a:cubicBezTo>
                <a:cubicBezTo>
                  <a:pt x="2372315" y="704491"/>
                  <a:pt x="2364335" y="711357"/>
                  <a:pt x="2355062" y="715993"/>
                </a:cubicBezTo>
                <a:cubicBezTo>
                  <a:pt x="2340573" y="723237"/>
                  <a:pt x="2308487" y="729103"/>
                  <a:pt x="2294677" y="733246"/>
                </a:cubicBezTo>
                <a:cubicBezTo>
                  <a:pt x="2277258" y="738472"/>
                  <a:pt x="2260171" y="744748"/>
                  <a:pt x="2242918" y="750499"/>
                </a:cubicBezTo>
                <a:lnTo>
                  <a:pt x="2191160" y="767751"/>
                </a:lnTo>
                <a:lnTo>
                  <a:pt x="2113522" y="793631"/>
                </a:lnTo>
                <a:lnTo>
                  <a:pt x="2087643" y="802257"/>
                </a:lnTo>
                <a:cubicBezTo>
                  <a:pt x="2079017" y="808008"/>
                  <a:pt x="2071037" y="814874"/>
                  <a:pt x="2061764" y="819510"/>
                </a:cubicBezTo>
                <a:cubicBezTo>
                  <a:pt x="1990334" y="855224"/>
                  <a:pt x="2084170" y="795945"/>
                  <a:pt x="2010005" y="845389"/>
                </a:cubicBezTo>
                <a:cubicBezTo>
                  <a:pt x="1980921" y="889014"/>
                  <a:pt x="2008540" y="859061"/>
                  <a:pt x="1966873" y="879895"/>
                </a:cubicBezTo>
                <a:cubicBezTo>
                  <a:pt x="1957600" y="884532"/>
                  <a:pt x="1950468" y="892937"/>
                  <a:pt x="1940994" y="897148"/>
                </a:cubicBezTo>
                <a:cubicBezTo>
                  <a:pt x="1924375" y="904534"/>
                  <a:pt x="1889235" y="914400"/>
                  <a:pt x="1889235" y="914400"/>
                </a:cubicBezTo>
                <a:cubicBezTo>
                  <a:pt x="1863356" y="911525"/>
                  <a:pt x="1835774" y="915444"/>
                  <a:pt x="1811598" y="905774"/>
                </a:cubicBezTo>
                <a:cubicBezTo>
                  <a:pt x="1803155" y="902397"/>
                  <a:pt x="1807038" y="888028"/>
                  <a:pt x="1802971" y="879895"/>
                </a:cubicBezTo>
                <a:cubicBezTo>
                  <a:pt x="1798334" y="870622"/>
                  <a:pt x="1791469" y="862642"/>
                  <a:pt x="1785718" y="854016"/>
                </a:cubicBezTo>
                <a:cubicBezTo>
                  <a:pt x="1782843" y="845389"/>
                  <a:pt x="1777092" y="837229"/>
                  <a:pt x="1777092" y="828136"/>
                </a:cubicBezTo>
                <a:cubicBezTo>
                  <a:pt x="1777092" y="804409"/>
                  <a:pt x="1786923" y="731437"/>
                  <a:pt x="1802971" y="707366"/>
                </a:cubicBezTo>
                <a:lnTo>
                  <a:pt x="1820224" y="681487"/>
                </a:lnTo>
                <a:cubicBezTo>
                  <a:pt x="1829428" y="598645"/>
                  <a:pt x="1835328" y="590956"/>
                  <a:pt x="1820224" y="500332"/>
                </a:cubicBezTo>
                <a:cubicBezTo>
                  <a:pt x="1817234" y="482393"/>
                  <a:pt x="1818103" y="458662"/>
                  <a:pt x="1802971" y="448574"/>
                </a:cubicBezTo>
                <a:lnTo>
                  <a:pt x="1777092" y="431321"/>
                </a:lnTo>
                <a:cubicBezTo>
                  <a:pt x="1771341" y="422695"/>
                  <a:pt x="1764983" y="414444"/>
                  <a:pt x="1759839" y="405442"/>
                </a:cubicBezTo>
                <a:cubicBezTo>
                  <a:pt x="1750817" y="389653"/>
                  <a:pt x="1739345" y="359069"/>
                  <a:pt x="1725333" y="345057"/>
                </a:cubicBezTo>
                <a:cubicBezTo>
                  <a:pt x="1718002" y="337726"/>
                  <a:pt x="1708080" y="333555"/>
                  <a:pt x="1699454" y="327804"/>
                </a:cubicBezTo>
                <a:cubicBezTo>
                  <a:pt x="1696579" y="319178"/>
                  <a:pt x="1694894" y="310058"/>
                  <a:pt x="1690828" y="301925"/>
                </a:cubicBezTo>
                <a:cubicBezTo>
                  <a:pt x="1678819" y="277907"/>
                  <a:pt x="1666772" y="269243"/>
                  <a:pt x="1647696" y="250166"/>
                </a:cubicBezTo>
                <a:cubicBezTo>
                  <a:pt x="1642013" y="233118"/>
                  <a:pt x="1637018" y="210569"/>
                  <a:pt x="1621816" y="198408"/>
                </a:cubicBezTo>
                <a:cubicBezTo>
                  <a:pt x="1614716" y="192728"/>
                  <a:pt x="1604563" y="192657"/>
                  <a:pt x="1595937" y="189782"/>
                </a:cubicBezTo>
                <a:cubicBezTo>
                  <a:pt x="1496209" y="202247"/>
                  <a:pt x="1542767" y="175352"/>
                  <a:pt x="1518299" y="224287"/>
                </a:cubicBezTo>
                <a:cubicBezTo>
                  <a:pt x="1513663" y="233560"/>
                  <a:pt x="1505258" y="240692"/>
                  <a:pt x="1501047" y="250166"/>
                </a:cubicBezTo>
                <a:cubicBezTo>
                  <a:pt x="1493661" y="266785"/>
                  <a:pt x="1489545" y="284672"/>
                  <a:pt x="1483794" y="301925"/>
                </a:cubicBezTo>
                <a:lnTo>
                  <a:pt x="1475167" y="327804"/>
                </a:lnTo>
                <a:cubicBezTo>
                  <a:pt x="1472292" y="373812"/>
                  <a:pt x="1471366" y="419983"/>
                  <a:pt x="1466541" y="465827"/>
                </a:cubicBezTo>
                <a:cubicBezTo>
                  <a:pt x="1465589" y="474870"/>
                  <a:pt x="1466048" y="487640"/>
                  <a:pt x="1457915" y="491706"/>
                </a:cubicBezTo>
                <a:cubicBezTo>
                  <a:pt x="1439729" y="500799"/>
                  <a:pt x="1417658" y="497457"/>
                  <a:pt x="1397530" y="500332"/>
                </a:cubicBezTo>
                <a:cubicBezTo>
                  <a:pt x="1408728" y="578722"/>
                  <a:pt x="1399726" y="541426"/>
                  <a:pt x="1423409" y="612476"/>
                </a:cubicBezTo>
                <a:cubicBezTo>
                  <a:pt x="1423411" y="612481"/>
                  <a:pt x="1440659" y="664230"/>
                  <a:pt x="1440662" y="664234"/>
                </a:cubicBezTo>
                <a:lnTo>
                  <a:pt x="1457915" y="690114"/>
                </a:lnTo>
                <a:cubicBezTo>
                  <a:pt x="1479597" y="755161"/>
                  <a:pt x="1450349" y="674983"/>
                  <a:pt x="1483794" y="741872"/>
                </a:cubicBezTo>
                <a:cubicBezTo>
                  <a:pt x="1494411" y="763106"/>
                  <a:pt x="1497734" y="799636"/>
                  <a:pt x="1501047" y="819510"/>
                </a:cubicBezTo>
                <a:cubicBezTo>
                  <a:pt x="1498171" y="833887"/>
                  <a:pt x="1504620" y="854509"/>
                  <a:pt x="1492420" y="862642"/>
                </a:cubicBezTo>
                <a:cubicBezTo>
                  <a:pt x="1485479" y="867270"/>
                  <a:pt x="1435223" y="849327"/>
                  <a:pt x="1423409" y="845389"/>
                </a:cubicBezTo>
                <a:cubicBezTo>
                  <a:pt x="1415118" y="944871"/>
                  <a:pt x="1409053" y="941855"/>
                  <a:pt x="1423409" y="1035170"/>
                </a:cubicBezTo>
                <a:cubicBezTo>
                  <a:pt x="1424792" y="1044157"/>
                  <a:pt x="1429160" y="1052423"/>
                  <a:pt x="1432035" y="1061049"/>
                </a:cubicBezTo>
                <a:cubicBezTo>
                  <a:pt x="1429830" y="1085309"/>
                  <a:pt x="1431379" y="1148624"/>
                  <a:pt x="1414782" y="1181819"/>
                </a:cubicBezTo>
                <a:cubicBezTo>
                  <a:pt x="1410145" y="1191092"/>
                  <a:pt x="1405626" y="1201222"/>
                  <a:pt x="1397530" y="1207699"/>
                </a:cubicBezTo>
                <a:cubicBezTo>
                  <a:pt x="1390429" y="1213380"/>
                  <a:pt x="1380277" y="1213450"/>
                  <a:pt x="1371650" y="1216325"/>
                </a:cubicBezTo>
                <a:cubicBezTo>
                  <a:pt x="1354397" y="1227827"/>
                  <a:pt x="1339563" y="1244274"/>
                  <a:pt x="1319892" y="1250831"/>
                </a:cubicBezTo>
                <a:lnTo>
                  <a:pt x="1268133" y="1268083"/>
                </a:lnTo>
                <a:cubicBezTo>
                  <a:pt x="1250880" y="1279585"/>
                  <a:pt x="1236046" y="1296031"/>
                  <a:pt x="1216375" y="1302589"/>
                </a:cubicBezTo>
                <a:cubicBezTo>
                  <a:pt x="1187345" y="1312266"/>
                  <a:pt x="1185832" y="1311416"/>
                  <a:pt x="1155990" y="1328468"/>
                </a:cubicBezTo>
                <a:cubicBezTo>
                  <a:pt x="1057226" y="1384904"/>
                  <a:pt x="1211261" y="1300247"/>
                  <a:pt x="1104232" y="1371600"/>
                </a:cubicBezTo>
                <a:cubicBezTo>
                  <a:pt x="1096666" y="1376644"/>
                  <a:pt x="1086979" y="1377351"/>
                  <a:pt x="1078352" y="1380227"/>
                </a:cubicBezTo>
                <a:cubicBezTo>
                  <a:pt x="1066850" y="1388853"/>
                  <a:pt x="1056330" y="1398973"/>
                  <a:pt x="1043847" y="1406106"/>
                </a:cubicBezTo>
                <a:cubicBezTo>
                  <a:pt x="1035952" y="1410617"/>
                  <a:pt x="1025068" y="1409051"/>
                  <a:pt x="1017967" y="1414732"/>
                </a:cubicBezTo>
                <a:cubicBezTo>
                  <a:pt x="1009871" y="1421209"/>
                  <a:pt x="1006466" y="1431985"/>
                  <a:pt x="1000715" y="1440612"/>
                </a:cubicBezTo>
                <a:cubicBezTo>
                  <a:pt x="877446" y="1435252"/>
                  <a:pt x="843135" y="1420037"/>
                  <a:pt x="750549" y="1440612"/>
                </a:cubicBezTo>
                <a:cubicBezTo>
                  <a:pt x="741672" y="1442585"/>
                  <a:pt x="733296" y="1446363"/>
                  <a:pt x="724669" y="1449238"/>
                </a:cubicBezTo>
                <a:cubicBezTo>
                  <a:pt x="716043" y="1454989"/>
                  <a:pt x="700076" y="1456203"/>
                  <a:pt x="698790" y="1466491"/>
                </a:cubicBezTo>
                <a:cubicBezTo>
                  <a:pt x="693263" y="1510712"/>
                  <a:pt x="715767" y="1518065"/>
                  <a:pt x="741922" y="1535502"/>
                </a:cubicBezTo>
                <a:cubicBezTo>
                  <a:pt x="749675" y="1589769"/>
                  <a:pt x="760411" y="1610671"/>
                  <a:pt x="733296" y="1664899"/>
                </a:cubicBezTo>
                <a:cubicBezTo>
                  <a:pt x="728659" y="1674172"/>
                  <a:pt x="716689" y="1677514"/>
                  <a:pt x="707416" y="1682151"/>
                </a:cubicBezTo>
                <a:cubicBezTo>
                  <a:pt x="693621" y="1689048"/>
                  <a:pt x="659939" y="1695716"/>
                  <a:pt x="647032" y="1699404"/>
                </a:cubicBezTo>
                <a:cubicBezTo>
                  <a:pt x="596442" y="1713858"/>
                  <a:pt x="645677" y="1700081"/>
                  <a:pt x="595273" y="1725283"/>
                </a:cubicBezTo>
                <a:cubicBezTo>
                  <a:pt x="587140" y="1729350"/>
                  <a:pt x="577527" y="1729843"/>
                  <a:pt x="569394" y="1733910"/>
                </a:cubicBezTo>
                <a:cubicBezTo>
                  <a:pt x="487381" y="1774918"/>
                  <a:pt x="625275" y="1723910"/>
                  <a:pt x="491756" y="1768416"/>
                </a:cubicBezTo>
                <a:cubicBezTo>
                  <a:pt x="462721" y="1778094"/>
                  <a:pt x="461220" y="1777238"/>
                  <a:pt x="431371" y="1794295"/>
                </a:cubicBezTo>
                <a:cubicBezTo>
                  <a:pt x="422369" y="1799439"/>
                  <a:pt x="414966" y="1807337"/>
                  <a:pt x="405492" y="1811548"/>
                </a:cubicBezTo>
                <a:cubicBezTo>
                  <a:pt x="388873" y="1818934"/>
                  <a:pt x="353733" y="1828800"/>
                  <a:pt x="353733" y="1828800"/>
                </a:cubicBezTo>
                <a:cubicBezTo>
                  <a:pt x="345107" y="1834551"/>
                  <a:pt x="337127" y="1841416"/>
                  <a:pt x="327854" y="1846053"/>
                </a:cubicBezTo>
                <a:cubicBezTo>
                  <a:pt x="319721" y="1850120"/>
                  <a:pt x="309924" y="1850264"/>
                  <a:pt x="301975" y="1854680"/>
                </a:cubicBezTo>
                <a:cubicBezTo>
                  <a:pt x="247925" y="1884707"/>
                  <a:pt x="243684" y="1895717"/>
                  <a:pt x="198458" y="1940944"/>
                </a:cubicBezTo>
                <a:cubicBezTo>
                  <a:pt x="189832" y="1949570"/>
                  <a:pt x="179346" y="1956672"/>
                  <a:pt x="172579" y="1966823"/>
                </a:cubicBezTo>
                <a:lnTo>
                  <a:pt x="138073" y="2018582"/>
                </a:lnTo>
                <a:cubicBezTo>
                  <a:pt x="132322" y="2027208"/>
                  <a:pt x="130656" y="2041183"/>
                  <a:pt x="120820" y="2044461"/>
                </a:cubicBezTo>
                <a:lnTo>
                  <a:pt x="94941" y="2053087"/>
                </a:lnTo>
                <a:cubicBezTo>
                  <a:pt x="50348" y="2119976"/>
                  <a:pt x="66991" y="2085176"/>
                  <a:pt x="43182" y="2156604"/>
                </a:cubicBezTo>
                <a:lnTo>
                  <a:pt x="34556" y="2182483"/>
                </a:lnTo>
                <a:cubicBezTo>
                  <a:pt x="31681" y="2191110"/>
                  <a:pt x="33496" y="2203319"/>
                  <a:pt x="25930" y="2208363"/>
                </a:cubicBezTo>
                <a:cubicBezTo>
                  <a:pt x="-2342" y="2227211"/>
                  <a:pt x="50" y="2215248"/>
                  <a:pt x="50" y="2234242"/>
                </a:cubicBezTo>
              </a:path>
            </a:pathLst>
          </a:custGeom>
          <a:noFill/>
          <a:ln w="88900" cap="rnd">
            <a:solidFill>
              <a:srgbClr val="FF0000"/>
            </a:solidFill>
            <a:round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62684" y="5703838"/>
            <a:ext cx="52813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Červená linie odděluje Český masív     na západě a Západní Karpaty              na východě.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96816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734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94179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Hranice mezi jednotkami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498" y="1295400"/>
            <a:ext cx="8830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Přibližný průběh se dá popsat dvěma způsoby.</a:t>
            </a:r>
          </a:p>
          <a:p>
            <a:pPr marL="457200" indent="-457200">
              <a:buAutoNum type="arabicPeriod"/>
            </a:pPr>
            <a:r>
              <a:rPr lang="cs-CZ" sz="2800" dirty="0" smtClean="0"/>
              <a:t>pomocí geomorfologických jednotek</a:t>
            </a:r>
          </a:p>
          <a:p>
            <a:endParaRPr lang="cs-CZ" sz="2800" dirty="0"/>
          </a:p>
          <a:p>
            <a:r>
              <a:rPr lang="cs-CZ" sz="2800" dirty="0"/>
              <a:t>l</a:t>
            </a:r>
            <a:r>
              <a:rPr lang="cs-CZ" sz="2800" dirty="0" smtClean="0"/>
              <a:t>inie </a:t>
            </a:r>
            <a:r>
              <a:rPr lang="cs-CZ" sz="2800" dirty="0" smtClean="0"/>
              <a:t>– </a:t>
            </a:r>
            <a:r>
              <a:rPr lang="cs-CZ" sz="2800" dirty="0" err="1" smtClean="0">
                <a:solidFill>
                  <a:srgbClr val="FFFF00"/>
                </a:solidFill>
              </a:rPr>
              <a:t>Dyjskosvratecký</a:t>
            </a:r>
            <a:r>
              <a:rPr lang="cs-CZ" sz="2800" dirty="0" smtClean="0">
                <a:solidFill>
                  <a:srgbClr val="FFFF00"/>
                </a:solidFill>
              </a:rPr>
              <a:t> úval, Vyškovská brána, Hornomoravský úval, Moravská brána, Hornoslezská pánev.</a:t>
            </a:r>
          </a:p>
          <a:p>
            <a:endParaRPr lang="cs-CZ" sz="2800" dirty="0"/>
          </a:p>
          <a:p>
            <a:r>
              <a:rPr lang="cs-CZ" sz="2800" dirty="0" smtClean="0"/>
              <a:t>2. spojnicí tří měst – velmi zjednodušené</a:t>
            </a:r>
          </a:p>
          <a:p>
            <a:r>
              <a:rPr lang="cs-CZ" sz="2800" dirty="0"/>
              <a:t>l</a:t>
            </a:r>
            <a:r>
              <a:rPr lang="cs-CZ" sz="2800" dirty="0" smtClean="0"/>
              <a:t>inie </a:t>
            </a:r>
            <a:r>
              <a:rPr lang="cs-CZ" sz="2800" dirty="0" smtClean="0"/>
              <a:t>– </a:t>
            </a:r>
            <a:r>
              <a:rPr lang="cs-CZ" sz="2800" dirty="0" smtClean="0">
                <a:solidFill>
                  <a:srgbClr val="FFFF00"/>
                </a:solidFill>
              </a:rPr>
              <a:t>Znojmo, Přerov, Ostrava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" y="150962"/>
            <a:ext cx="9144000" cy="49807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371277">
            <a:off x="5004828" y="4052568"/>
            <a:ext cx="166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rgbClr val="FF0000"/>
                </a:solidFill>
              </a:rPr>
              <a:t>Dyjskosvratecký</a:t>
            </a:r>
            <a:endParaRPr lang="cs-CZ" sz="1400" dirty="0" smtClean="0">
              <a:solidFill>
                <a:srgbClr val="FF0000"/>
              </a:solidFill>
            </a:endParaRP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úval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19928685">
            <a:off x="6114868" y="353597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Vyškovská brána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3521082">
            <a:off x="5922288" y="2960998"/>
            <a:ext cx="190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Hornomoravský úval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19788439">
            <a:off x="7012585" y="2937710"/>
            <a:ext cx="1372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Moravská brána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39088" y="236219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Hornoslezská pánev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950" y="5247564"/>
            <a:ext cx="31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Dyjskosvratecký</a:t>
            </a:r>
            <a:r>
              <a:rPr lang="cs-CZ" sz="2400" dirty="0" smtClean="0"/>
              <a:t> úval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95600" y="524756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, Vyškovská brána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76302" y="5247561"/>
            <a:ext cx="33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, Hornomoravský úval,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950" y="580882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Moravská brána,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38400" y="5808819"/>
            <a:ext cx="302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Hornoslezská pánev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375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457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Český masiv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5112" y="1130088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rozkládá se na </a:t>
            </a:r>
            <a:r>
              <a:rPr lang="cs-CZ" sz="2800" dirty="0" smtClean="0">
                <a:solidFill>
                  <a:srgbClr val="FFFF00"/>
                </a:solidFill>
              </a:rPr>
              <a:t>území Čech, západní Moravy       a Slezska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v příhraničí přechází do Rakouska, Německa       a Polska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V prvohorách byl </a:t>
            </a:r>
            <a:r>
              <a:rPr lang="cs-CZ" sz="2800" dirty="0" smtClean="0">
                <a:solidFill>
                  <a:srgbClr val="FFFF00"/>
                </a:solidFill>
              </a:rPr>
              <a:t>formovaný </a:t>
            </a:r>
            <a:r>
              <a:rPr lang="cs-CZ" sz="2800" dirty="0" smtClean="0">
                <a:solidFill>
                  <a:srgbClr val="FFFF00"/>
                </a:solidFill>
              </a:rPr>
              <a:t>hercynským </a:t>
            </a:r>
            <a:r>
              <a:rPr lang="cs-CZ" sz="2800" dirty="0" smtClean="0">
                <a:solidFill>
                  <a:srgbClr val="FFFF00"/>
                </a:solidFill>
              </a:rPr>
              <a:t>vrásněním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dlouze byl zarovnáván vnějšími geologickými ději – ploché horské hřbety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následně byly některé jeho části (zejména pohraničí) vyzdviženy </a:t>
            </a:r>
            <a:r>
              <a:rPr lang="cs-CZ" sz="2800" dirty="0" smtClean="0">
                <a:solidFill>
                  <a:srgbClr val="FFFF00"/>
                </a:solidFill>
              </a:rPr>
              <a:t>alpinským vrásněním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6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51850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Západní Karpaty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1752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tvoří </a:t>
            </a:r>
            <a:r>
              <a:rPr lang="cs-CZ" sz="2800" dirty="0" smtClean="0">
                <a:solidFill>
                  <a:srgbClr val="FFFF00"/>
                </a:solidFill>
              </a:rPr>
              <a:t>východ Moravy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podstatná část je na Slovensku a jihovýchodě Polska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vznikly</a:t>
            </a:r>
            <a:r>
              <a:rPr lang="cs-CZ" sz="2800" dirty="0" smtClean="0"/>
              <a:t> vyvrásněním mořských </a:t>
            </a:r>
            <a:r>
              <a:rPr lang="cs-CZ" sz="2800" smtClean="0"/>
              <a:t>sedimentů </a:t>
            </a:r>
            <a:r>
              <a:rPr lang="cs-CZ" sz="2800" smtClean="0"/>
              <a:t>        při </a:t>
            </a:r>
            <a:r>
              <a:rPr lang="cs-CZ" sz="2800" dirty="0">
                <a:solidFill>
                  <a:srgbClr val="FFFF00"/>
                </a:solidFill>
              </a:rPr>
              <a:t>a</a:t>
            </a:r>
            <a:r>
              <a:rPr lang="cs-CZ" sz="2800" smtClean="0">
                <a:solidFill>
                  <a:srgbClr val="FFFF00"/>
                </a:solidFill>
              </a:rPr>
              <a:t>lpinském </a:t>
            </a:r>
            <a:r>
              <a:rPr lang="cs-CZ" sz="2800" dirty="0" smtClean="0">
                <a:solidFill>
                  <a:srgbClr val="FFFF00"/>
                </a:solidFill>
              </a:rPr>
              <a:t>vrásnění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mladší, hluboce zaříznutá údolí – málo odolné sedimenty, málo skalních výchozů, na Slovensku ostré skalní štíty</a:t>
            </a:r>
          </a:p>
        </p:txBody>
      </p:sp>
    </p:spTree>
    <p:extLst>
      <p:ext uri="{BB962C8B-B14F-4D97-AF65-F5344CB8AC3E}">
        <p14:creationId xmlns:p14="http://schemas.microsoft.com/office/powerpoint/2010/main" val="148024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geological</a:t>
            </a:r>
            <a:r>
              <a:rPr lang="cs-CZ" sz="1100" dirty="0"/>
              <a:t> map-en.jpg.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2013-07-09]. </a:t>
            </a:r>
            <a:r>
              <a:rPr lang="cs-CZ" sz="1100" dirty="0" smtClean="0"/>
              <a:t>Výřez. Dostupné </a:t>
            </a:r>
            <a:r>
              <a:rPr lang="cs-CZ" sz="1100" dirty="0"/>
              <a:t>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en.wikipedia.org/wiki/File:Europe_geological_map-en.jpg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Satellite</a:t>
            </a:r>
            <a:r>
              <a:rPr lang="cs-CZ" sz="1100" dirty="0"/>
              <a:t> image </a:t>
            </a:r>
            <a:r>
              <a:rPr lang="cs-CZ" sz="1100" dirty="0" err="1"/>
              <a:t>of</a:t>
            </a:r>
            <a:r>
              <a:rPr lang="cs-CZ" sz="1100" dirty="0"/>
              <a:t> Czech Republic in </a:t>
            </a:r>
            <a:r>
              <a:rPr lang="cs-CZ" sz="1100" dirty="0" err="1"/>
              <a:t>September</a:t>
            </a:r>
            <a:r>
              <a:rPr lang="cs-CZ" sz="1100" dirty="0"/>
              <a:t> 2003.jpg.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2013-07-09]. Dostupné z: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geological</a:t>
            </a:r>
            <a:r>
              <a:rPr lang="cs-CZ" sz="1100" dirty="0"/>
              <a:t> map-en.jpg. In: &lt;i&gt;</a:t>
            </a:r>
            <a:r>
              <a:rPr lang="cs-CZ" sz="1100" dirty="0" err="1"/>
              <a:t>Wikipedia</a:t>
            </a:r>
            <a:r>
              <a:rPr lang="cs-CZ" sz="1100" dirty="0"/>
              <a:t>: </a:t>
            </a:r>
            <a:r>
              <a:rPr lang="cs-CZ" sz="1100" dirty="0" err="1"/>
              <a:t>the</a:t>
            </a:r>
            <a:r>
              <a:rPr lang="cs-CZ" sz="1100" dirty="0"/>
              <a:t> free </a:t>
            </a:r>
            <a:r>
              <a:rPr lang="cs-CZ" sz="1100" dirty="0" err="1"/>
              <a:t>encyclopedia</a:t>
            </a:r>
            <a:r>
              <a:rPr lang="cs-CZ" sz="1100" dirty="0"/>
              <a:t>&lt;/i&gt;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2013-07-09].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en.wikipedia.org/wiki/File:Europe_geological_map-en.jpg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489</Words>
  <Application>Microsoft Office PowerPoint</Application>
  <PresentationFormat>Předvádění na obrazovce (4:3)</PresentationFormat>
  <Paragraphs>60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Výchozí návrh</vt:lpstr>
      <vt:lpstr>Živly</vt:lpstr>
      <vt:lpstr>GEOLOGICKÝ VÝVOJ     A STAVBA ČR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112</cp:revision>
  <cp:lastPrinted>1601-01-01T00:00:00Z</cp:lastPrinted>
  <dcterms:created xsi:type="dcterms:W3CDTF">1601-01-01T00:00:00Z</dcterms:created>
  <dcterms:modified xsi:type="dcterms:W3CDTF">2013-07-24T22:07:00Z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