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elk%C3%A1_Amerika,_pohled_z_vyhl%C3%ADdky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Gliederung_der_Varisziden_in_Mitteleurop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Ctin%C4%9Bves,_%C5%98%C3%ADp_a_obec.jpg" TargetMode="External"/><Relationship Id="rId5" Type="http://schemas.openxmlformats.org/officeDocument/2006/relationships/hyperlink" Target="http://cs.wikipedia.org/wiki/Soubor:Ceskyraj_trosky.JPG" TargetMode="External"/><Relationship Id="rId4" Type="http://schemas.openxmlformats.org/officeDocument/2006/relationships/hyperlink" Target="http://cs.wikipedia.org/wiki/Soubor:Barrande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ČESKÝ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MASIV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Př_162_Geologie_Český masiv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" y="598942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7226" y="635954"/>
            <a:ext cx="8774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Alpinské vrásnění zvedá</a:t>
            </a:r>
            <a:r>
              <a:rPr lang="cs-CZ" sz="2400" dirty="0" smtClean="0"/>
              <a:t> podél zlomů </a:t>
            </a:r>
            <a:r>
              <a:rPr lang="cs-CZ" sz="2400" dirty="0" smtClean="0">
                <a:solidFill>
                  <a:srgbClr val="FFFF00"/>
                </a:solidFill>
              </a:rPr>
              <a:t>okrajová pohoří</a:t>
            </a:r>
            <a:r>
              <a:rPr lang="cs-CZ" sz="2400" dirty="0" smtClean="0"/>
              <a:t>          a </a:t>
            </a:r>
            <a:r>
              <a:rPr lang="cs-CZ" sz="2400" dirty="0" smtClean="0">
                <a:solidFill>
                  <a:srgbClr val="FFFF00"/>
                </a:solidFill>
              </a:rPr>
              <a:t>střední část Českého masivu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poklesové struktury – </a:t>
            </a:r>
            <a:r>
              <a:rPr lang="cs-CZ" sz="2400" dirty="0" smtClean="0">
                <a:solidFill>
                  <a:srgbClr val="FFFF00"/>
                </a:solidFill>
              </a:rPr>
              <a:t>podkrušnohorské pánve</a:t>
            </a:r>
            <a:r>
              <a:rPr lang="cs-CZ" sz="2400" dirty="0" smtClean="0"/>
              <a:t>         – mostecká, sokolovská a chebská – ve sladkovodních jezerech nahromaděním organických zbytků rostlin vznikají ložiska </a:t>
            </a:r>
            <a:r>
              <a:rPr lang="cs-CZ" sz="2400" dirty="0" smtClean="0">
                <a:solidFill>
                  <a:srgbClr val="FFFF00"/>
                </a:solidFill>
              </a:rPr>
              <a:t>hnědého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podél zlomů došlo k </a:t>
            </a:r>
            <a:r>
              <a:rPr lang="cs-CZ" sz="2400" dirty="0" smtClean="0">
                <a:solidFill>
                  <a:srgbClr val="FFFF00"/>
                </a:solidFill>
              </a:rPr>
              <a:t>sopečné činnosti – Doupovské hory, České středohoří – čedič, znělec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6451" y="51179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Třetihory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96" y="3682942"/>
            <a:ext cx="4233411" cy="317505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0402" y="3581400"/>
            <a:ext cx="4659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samostatné </a:t>
            </a:r>
            <a:r>
              <a:rPr lang="cs-CZ" sz="2400" dirty="0">
                <a:solidFill>
                  <a:srgbClr val="FFFF00"/>
                </a:solidFill>
              </a:rPr>
              <a:t>průniky vyvřelých </a:t>
            </a:r>
            <a:r>
              <a:rPr lang="cs-CZ" sz="2400" dirty="0"/>
              <a:t>hornin tvoří v krajině výrazné dominanty – Říp, Trosky, Bezděz, Ralsko, Kunětická hora, </a:t>
            </a:r>
            <a:r>
              <a:rPr lang="cs-CZ" sz="2400" dirty="0" smtClean="0"/>
              <a:t>Bruntálsko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8737" y="6157053"/>
            <a:ext cx="76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Říp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37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8443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7226" y="1066800"/>
            <a:ext cx="8469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doby ledové a meziledové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vznik říční sítě, štěrky, písky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vznik spraší a </a:t>
            </a:r>
            <a:r>
              <a:rPr lang="cs-CZ" sz="2400" dirty="0" err="1" smtClean="0">
                <a:solidFill>
                  <a:srgbClr val="FFFF00"/>
                </a:solidFill>
              </a:rPr>
              <a:t>vátých</a:t>
            </a:r>
            <a:r>
              <a:rPr lang="cs-CZ" sz="2400" dirty="0" smtClean="0">
                <a:solidFill>
                  <a:srgbClr val="FFFF00"/>
                </a:solidFill>
              </a:rPr>
              <a:t> písků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pevninský </a:t>
            </a:r>
            <a:r>
              <a:rPr lang="cs-CZ" sz="2400" dirty="0" smtClean="0">
                <a:solidFill>
                  <a:srgbClr val="FFFF00"/>
                </a:solidFill>
              </a:rPr>
              <a:t>ledovec zasahoval až po hraniční pohoří </a:t>
            </a:r>
            <a:r>
              <a:rPr lang="cs-CZ" sz="2400" dirty="0" smtClean="0">
                <a:solidFill>
                  <a:srgbClr val="FFFF00"/>
                </a:solidFill>
              </a:rPr>
              <a:t>           a </a:t>
            </a:r>
            <a:r>
              <a:rPr lang="cs-CZ" sz="2400" dirty="0" smtClean="0">
                <a:solidFill>
                  <a:srgbClr val="FFFF00"/>
                </a:solidFill>
              </a:rPr>
              <a:t>do Moravské brány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81000" y="228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Čtvrtohory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8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Gliederung</a:t>
            </a:r>
            <a:r>
              <a:rPr lang="cs-CZ" sz="1100" dirty="0"/>
              <a:t> der </a:t>
            </a:r>
            <a:r>
              <a:rPr lang="cs-CZ" sz="1100" dirty="0" err="1"/>
              <a:t>Varisziden</a:t>
            </a:r>
            <a:r>
              <a:rPr lang="cs-CZ" sz="1100" dirty="0"/>
              <a:t> in Mitteleuropa.jpg.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2013-07-12].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cs.wikipedia.org/wiki/Soubor:Gliederung_der_Varisziden_in_Mitteleuropa.jpg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Velká Amerika, pohled z vyhlídky.jpg.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2013-07-12]. Dostupné z: </a:t>
            </a:r>
            <a:r>
              <a:rPr lang="cs-CZ" sz="1100" dirty="0">
                <a:hlinkClick r:id="rId3"/>
              </a:rPr>
              <a:t>http://commons.wikimedia.org/wiki/File:Velk%C3%A1_Amerika,_</a:t>
            </a:r>
            <a:r>
              <a:rPr lang="cs-CZ" sz="1100" dirty="0" smtClean="0">
                <a:hlinkClick r:id="rId3"/>
              </a:rPr>
              <a:t>pohled_z_vyhl%C3%ADdky.jpg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>
                <a:effectLst/>
              </a:rPr>
              <a:t>Barrande.png. In: &lt;i&gt;</a:t>
            </a:r>
            <a:r>
              <a:rPr lang="cs-CZ" sz="1100" dirty="0" err="1">
                <a:effectLst/>
              </a:rPr>
              <a:t>Wikipedia</a:t>
            </a:r>
            <a:r>
              <a:rPr lang="cs-CZ" sz="1100" dirty="0">
                <a:effectLst/>
              </a:rPr>
              <a:t>: </a:t>
            </a:r>
            <a:r>
              <a:rPr lang="cs-CZ" sz="1100" dirty="0" err="1">
                <a:effectLst/>
              </a:rPr>
              <a:t>the</a:t>
            </a:r>
            <a:r>
              <a:rPr lang="cs-CZ" sz="1100" dirty="0">
                <a:effectLst/>
              </a:rPr>
              <a:t> free </a:t>
            </a:r>
            <a:r>
              <a:rPr lang="cs-CZ" sz="1100" dirty="0" err="1">
                <a:effectLst/>
              </a:rPr>
              <a:t>encyclopedia</a:t>
            </a:r>
            <a:r>
              <a:rPr lang="cs-CZ" sz="1100" dirty="0">
                <a:effectLst/>
              </a:rPr>
              <a:t>&lt;/i&gt;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2009 [cit. 2013-07-12]. Dostupné z: </a:t>
            </a:r>
            <a:r>
              <a:rPr lang="cs-CZ" sz="1100" u="sng" dirty="0">
                <a:effectLst/>
                <a:hlinkClick r:id="rId4"/>
              </a:rPr>
              <a:t>http://</a:t>
            </a:r>
            <a:r>
              <a:rPr lang="cs-CZ" sz="1100" u="sng" dirty="0" smtClean="0">
                <a:effectLst/>
                <a:hlinkClick r:id="rId4"/>
              </a:rPr>
              <a:t>cs.wikipedia.org/wiki/Soubor:Barrande.png</a:t>
            </a:r>
            <a:endParaRPr lang="cs-CZ" sz="1100" u="sng" dirty="0" smtClean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Ceskyraj</a:t>
            </a:r>
            <a:r>
              <a:rPr lang="cs-CZ" sz="1100" dirty="0"/>
              <a:t> trosky.JPG.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2013-07-12].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cs.wikipedia.org/wiki/Soubor:Ceskyraj_trosky.JPG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Ctiněves, Říp a obec.jpg.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2013-07-12]. Dostupné z: </a:t>
            </a:r>
            <a:r>
              <a:rPr lang="cs-CZ" sz="1100" dirty="0">
                <a:hlinkClick r:id="rId6"/>
              </a:rPr>
              <a:t>http://cs.wikipedia.org/wiki/Soubor:Ctin%C4%9Bves,_%</a:t>
            </a:r>
            <a:r>
              <a:rPr lang="cs-CZ" sz="1100" dirty="0" smtClean="0">
                <a:hlinkClick r:id="rId6"/>
              </a:rPr>
              <a:t>C5%98%C3%ADp_a_obec.jpg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>
              <a:effectLst/>
            </a:endParaRPr>
          </a:p>
          <a:p>
            <a:pPr marL="17462" indent="0">
              <a:buNone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</a:t>
            </a:r>
            <a:r>
              <a:rPr lang="cs-CZ" dirty="0" smtClean="0"/>
              <a:t>o Českém masivu.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Českém masivu.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778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Český masiv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151" y="856437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Prahory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nejsou doklady </a:t>
            </a:r>
            <a:r>
              <a:rPr lang="cs-CZ" sz="2400" dirty="0" smtClean="0"/>
              <a:t>o výskytu hornin prahorního stáří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byly zvrásněny, přeměněny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151" y="23622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Starohory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přeměněné</a:t>
            </a:r>
            <a:r>
              <a:rPr lang="cs-CZ" sz="2400" dirty="0" smtClean="0"/>
              <a:t> mořské sedimenty a vyvřelé horniny – ruly, svory, </a:t>
            </a:r>
            <a:r>
              <a:rPr lang="cs-CZ" sz="2400" dirty="0" smtClean="0"/>
              <a:t>fylity, </a:t>
            </a:r>
            <a:r>
              <a:rPr lang="cs-CZ" sz="2400" dirty="0" smtClean="0"/>
              <a:t>mramor</a:t>
            </a:r>
          </a:p>
          <a:p>
            <a:endParaRPr lang="cs-CZ" sz="2400" dirty="0" smtClean="0"/>
          </a:p>
          <a:p>
            <a:r>
              <a:rPr lang="cs-CZ" sz="2400" dirty="0" err="1" smtClean="0">
                <a:solidFill>
                  <a:srgbClr val="FFFF00"/>
                </a:solidFill>
              </a:rPr>
              <a:t>Moldanubikum</a:t>
            </a:r>
            <a:r>
              <a:rPr lang="cs-CZ" sz="2400" dirty="0" smtClean="0"/>
              <a:t> – oblast vltavsko-dunajská – Českomoravská vrchovina, Šumava, Český les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Jádra</a:t>
            </a:r>
            <a:r>
              <a:rPr lang="cs-CZ" sz="2400" dirty="0" smtClean="0"/>
              <a:t> většiny </a:t>
            </a:r>
            <a:r>
              <a:rPr lang="cs-CZ" sz="2400" dirty="0" smtClean="0">
                <a:solidFill>
                  <a:srgbClr val="FFFF00"/>
                </a:solidFill>
              </a:rPr>
              <a:t>okrajových horských oblastí – </a:t>
            </a:r>
            <a:r>
              <a:rPr lang="cs-CZ" sz="2400" dirty="0" smtClean="0"/>
              <a:t>Slavkovský les, Krušné hory, Krkonoše, Orlické hory, Králický sněžník, Rychlebské hory a části Hrubého Jeseníku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472"/>
            <a:ext cx="8458200" cy="57126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200" y="5699632"/>
            <a:ext cx="548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Mapa </a:t>
            </a:r>
            <a:r>
              <a:rPr lang="cs-CZ" sz="2400" dirty="0" err="1" smtClean="0"/>
              <a:t>Hercynid</a:t>
            </a:r>
            <a:r>
              <a:rPr lang="cs-CZ" sz="2400" dirty="0" smtClean="0"/>
              <a:t> ve střední Evropě        a </a:t>
            </a:r>
            <a:r>
              <a:rPr lang="cs-CZ" sz="2400" dirty="0" err="1" smtClean="0">
                <a:solidFill>
                  <a:srgbClr val="FFFF00"/>
                </a:solidFill>
              </a:rPr>
              <a:t>Moldanubikum</a:t>
            </a:r>
            <a:r>
              <a:rPr lang="cs-CZ" sz="2400" dirty="0" smtClean="0"/>
              <a:t> se silně přeměněnými starohorními horninami.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91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199" y="1066800"/>
            <a:ext cx="89916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FF00"/>
                </a:solidFill>
              </a:rPr>
              <a:t>Barrandien</a:t>
            </a:r>
            <a:endParaRPr lang="cs-CZ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oblast </a:t>
            </a:r>
            <a:r>
              <a:rPr lang="cs-CZ" sz="2400" dirty="0" smtClean="0">
                <a:solidFill>
                  <a:srgbClr val="FFFF00"/>
                </a:solidFill>
              </a:rPr>
              <a:t>mezi Prahou a Plzní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starohorní a staroprvohorní nepřeměněné mořské usazeniny </a:t>
            </a:r>
            <a:r>
              <a:rPr lang="cs-CZ" sz="2400" dirty="0" smtClean="0"/>
              <a:t>– s velkým množstvím </a:t>
            </a:r>
            <a:r>
              <a:rPr lang="cs-CZ" sz="2400" dirty="0" smtClean="0">
                <a:solidFill>
                  <a:srgbClr val="FFFF00"/>
                </a:solidFill>
              </a:rPr>
              <a:t>zkamenělin </a:t>
            </a:r>
            <a:r>
              <a:rPr lang="cs-CZ" sz="2400" dirty="0" smtClean="0"/>
              <a:t>(také trilobitů)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pojmenováno podle francouzského inženýra a paleontologa </a:t>
            </a:r>
            <a:r>
              <a:rPr lang="cs-CZ" sz="2400" dirty="0" smtClean="0">
                <a:solidFill>
                  <a:srgbClr val="FFFF00"/>
                </a:solidFill>
              </a:rPr>
              <a:t>Joachima </a:t>
            </a:r>
            <a:r>
              <a:rPr lang="cs-CZ" sz="2400" dirty="0" err="1" smtClean="0">
                <a:solidFill>
                  <a:srgbClr val="FFFF00"/>
                </a:solidFill>
              </a:rPr>
              <a:t>Barranda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/>
              <a:t>[</a:t>
            </a:r>
            <a:r>
              <a:rPr lang="cs-CZ" sz="2400" dirty="0" err="1"/>
              <a:t>žoašém</a:t>
            </a:r>
            <a:r>
              <a:rPr lang="cs-CZ" sz="2400" dirty="0"/>
              <a:t> </a:t>
            </a:r>
            <a:r>
              <a:rPr lang="cs-CZ" sz="2400" dirty="0" err="1"/>
              <a:t>barand</a:t>
            </a:r>
            <a:r>
              <a:rPr lang="cs-CZ" sz="2400" dirty="0"/>
              <a:t>]</a:t>
            </a:r>
            <a:r>
              <a:rPr lang="cs-CZ" sz="2400" dirty="0" smtClean="0"/>
              <a:t> (1799 – 1883), všechny své sbírky odkázal Národnímu muzeu, </a:t>
            </a:r>
            <a:r>
              <a:rPr lang="cs-CZ" sz="2400" dirty="0"/>
              <a:t>vydával encyklopedii </a:t>
            </a:r>
            <a:r>
              <a:rPr lang="cs-CZ" sz="2400" i="1" dirty="0"/>
              <a:t>Silurský systém středních </a:t>
            </a:r>
            <a:r>
              <a:rPr lang="cs-CZ" sz="2400" i="1" dirty="0" smtClean="0"/>
              <a:t>Čech – nejrozsáhlejší paleontologické dílo všech dob – 6 tis. stran, 3 500 popsaných organismů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jílové břidlice, vápence a slepence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součástí je i </a:t>
            </a:r>
            <a:r>
              <a:rPr lang="cs-CZ" sz="2400" dirty="0" smtClean="0">
                <a:solidFill>
                  <a:srgbClr val="FFFF00"/>
                </a:solidFill>
              </a:rPr>
              <a:t>Český kras</a:t>
            </a:r>
            <a:r>
              <a:rPr lang="cs-CZ" sz="2400" dirty="0" smtClean="0"/>
              <a:t> – silurské a devonské vápence – Koněpruské jeskyně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28600" y="15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Prvohory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82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01" y="0"/>
            <a:ext cx="5144399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1000" y="4572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Vápencový lom Velká Amerika – pohled            z vyhlídky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0" y="0"/>
            <a:ext cx="3314700" cy="397506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13900" y="402260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Joachim </a:t>
            </a:r>
            <a:r>
              <a:rPr lang="cs-CZ" sz="2400" dirty="0" err="1" smtClean="0"/>
              <a:t>Barrande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011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40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1000" y="152400"/>
            <a:ext cx="897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Další výskyty prvohorních usazenin: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Železné hory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Moravský kras </a:t>
            </a:r>
            <a:r>
              <a:rPr lang="cs-CZ" sz="2400" dirty="0" smtClean="0"/>
              <a:t>–  vápence devon, karbon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Javoříčské a </a:t>
            </a:r>
            <a:r>
              <a:rPr lang="cs-CZ" sz="2400" dirty="0" err="1" smtClean="0">
                <a:solidFill>
                  <a:srgbClr val="FFFF00"/>
                </a:solidFill>
              </a:rPr>
              <a:t>Mladečské</a:t>
            </a:r>
            <a:r>
              <a:rPr lang="cs-CZ" sz="2400" dirty="0" smtClean="0">
                <a:solidFill>
                  <a:srgbClr val="FFFF00"/>
                </a:solidFill>
              </a:rPr>
              <a:t> jeskyně, Hranický kras</a:t>
            </a:r>
            <a:r>
              <a:rPr lang="cs-CZ" sz="2400" dirty="0" smtClean="0"/>
              <a:t> – devon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Nízký Jeseník a Drahanská vrchovina – </a:t>
            </a:r>
            <a:r>
              <a:rPr lang="cs-CZ" sz="2400" dirty="0" smtClean="0"/>
              <a:t>karbon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Hercynské vrásnění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dotvořilo </a:t>
            </a:r>
            <a:r>
              <a:rPr lang="cs-CZ" sz="2400" dirty="0" smtClean="0">
                <a:solidFill>
                  <a:srgbClr val="FFFF00"/>
                </a:solidFill>
              </a:rPr>
              <a:t>základ Českého masivu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horniny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rgbClr val="FFFF00"/>
                </a:solidFill>
              </a:rPr>
              <a:t>z</a:t>
            </a:r>
            <a:r>
              <a:rPr lang="cs-CZ" sz="2400" dirty="0" smtClean="0">
                <a:solidFill>
                  <a:srgbClr val="FFFF00"/>
                </a:solidFill>
              </a:rPr>
              <a:t>vrásněny, přeměněny, </a:t>
            </a:r>
            <a:r>
              <a:rPr lang="cs-CZ" sz="2400" dirty="0" smtClean="0"/>
              <a:t>vznikají</a:t>
            </a:r>
            <a:r>
              <a:rPr lang="cs-CZ" sz="2400" dirty="0" smtClean="0">
                <a:solidFill>
                  <a:srgbClr val="FFFF00"/>
                </a:solidFill>
              </a:rPr>
              <a:t> žulové masivy – </a:t>
            </a:r>
            <a:r>
              <a:rPr lang="cs-CZ" sz="2400" dirty="0" smtClean="0"/>
              <a:t>středočeský, </a:t>
            </a:r>
            <a:r>
              <a:rPr lang="cs-CZ" sz="2400" dirty="0" err="1" smtClean="0"/>
              <a:t>moldanubický</a:t>
            </a:r>
            <a:r>
              <a:rPr lang="cs-CZ" sz="2400" dirty="0" smtClean="0"/>
              <a:t>, krkonošsko-jizerský, karlovarský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pohoří Českého masivu byla už jen zaoblována a snižována působením vnějších geologických činitelů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r>
              <a:rPr lang="cs-CZ" sz="2400" dirty="0" smtClean="0"/>
              <a:t>V jezerních pánvích a močálech vzniká </a:t>
            </a:r>
            <a:r>
              <a:rPr lang="cs-CZ" sz="2400" dirty="0" err="1" smtClean="0"/>
              <a:t>prouhelnatěním</a:t>
            </a:r>
            <a:r>
              <a:rPr lang="cs-CZ" sz="2400" dirty="0" smtClean="0"/>
              <a:t> stromových kapradin, přesliček a plavuní </a:t>
            </a:r>
            <a:r>
              <a:rPr lang="cs-CZ" sz="2400" dirty="0" smtClean="0">
                <a:solidFill>
                  <a:srgbClr val="FFFF00"/>
                </a:solidFill>
              </a:rPr>
              <a:t>černé uhlí</a:t>
            </a:r>
            <a:r>
              <a:rPr lang="cs-CZ" sz="2400" dirty="0" smtClean="0"/>
              <a:t>. Ostravsko-</a:t>
            </a:r>
            <a:r>
              <a:rPr lang="cs-CZ" sz="2400" dirty="0" err="1" smtClean="0"/>
              <a:t>karvinsko</a:t>
            </a:r>
            <a:r>
              <a:rPr lang="cs-CZ" sz="2400" dirty="0" smtClean="0"/>
              <a:t>, Kladensko, Rakovnicko, Plzeňsko a Podkrkonoší.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63554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1000" y="152400"/>
            <a:ext cx="897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Perm</a:t>
            </a:r>
            <a:r>
              <a:rPr lang="cs-CZ" sz="2400" dirty="0" smtClean="0"/>
              <a:t> – je charakteristický červenými sedimenty – střední a západní Čechy, úpatí Broumovské vrchoviny, podkrkonošské pánve, Boskovická brázda, místy probíhala sopečná činnost – podhůří Krkonoš – melafyry – s acháty.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1000" y="1904999"/>
            <a:ext cx="22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Druhohory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9315" y="2667000"/>
            <a:ext cx="8716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Trias, Jura </a:t>
            </a:r>
            <a:r>
              <a:rPr lang="cs-CZ" sz="2400" dirty="0" smtClean="0"/>
              <a:t>– souš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Křída</a:t>
            </a:r>
            <a:r>
              <a:rPr lang="cs-CZ" sz="2400" dirty="0" smtClean="0"/>
              <a:t> – pokles pevniny a zaplavení mořem – vznikají velké vrstvy usazenin – pískovce, jílovce, opuky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česká křídová pánev – </a:t>
            </a:r>
            <a:r>
              <a:rPr lang="cs-CZ" sz="2400" dirty="0" smtClean="0"/>
              <a:t>zeměpisně – Česká tabule a přilehlé oblasti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výskyt </a:t>
            </a:r>
            <a:r>
              <a:rPr lang="cs-CZ" sz="2400" dirty="0" smtClean="0"/>
              <a:t>zkamenělin </a:t>
            </a:r>
            <a:r>
              <a:rPr lang="cs-CZ" sz="2400" dirty="0" smtClean="0"/>
              <a:t>mlžů – vlivem eroze vznikají </a:t>
            </a:r>
            <a:r>
              <a:rPr lang="cs-CZ" sz="2400" dirty="0" smtClean="0">
                <a:solidFill>
                  <a:srgbClr val="FFFF00"/>
                </a:solidFill>
              </a:rPr>
              <a:t>pískovcová skalní města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jihočeské pánve – </a:t>
            </a:r>
            <a:r>
              <a:rPr lang="cs-CZ" sz="2400" dirty="0" smtClean="0"/>
              <a:t>Třeboňská a Českobudějovická – jezerní sedimenty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505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8443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25021"/>
            <a:ext cx="7620000" cy="5715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600" y="5867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Skalní města Českého ráje, v pozadí Trosky.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500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836</Words>
  <Application>Microsoft Office PowerPoint</Application>
  <PresentationFormat>Předvádění na obrazovce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Živly</vt:lpstr>
      <vt:lpstr>ČESKÝ MASIV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111</cp:revision>
  <cp:lastPrinted>1601-01-01T00:00:00Z</cp:lastPrinted>
  <dcterms:created xsi:type="dcterms:W3CDTF">1601-01-01T00:00:00Z</dcterms:created>
  <dcterms:modified xsi:type="dcterms:W3CDTF">2013-07-24T22:13:13Z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