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Kozel_-_Ch%C5%99iby.jp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en.wikipedia.org/wiki/File:Geol_map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Kory%C4%8Dany_-_t%C4%9B%C5%BEebn%C3%AD_st%C5%99edisko.jpg" TargetMode="External"/><Relationship Id="rId5" Type="http://schemas.openxmlformats.org/officeDocument/2006/relationships/hyperlink" Target="http://commons.wikimedia.org/wiki/File:Pramen_Dr._%C5%A0%C5%A5astn%C3%A9ho.JPG" TargetMode="External"/><Relationship Id="rId4" Type="http://schemas.openxmlformats.org/officeDocument/2006/relationships/hyperlink" Target="http://cs.wikipedia.org/wiki/Soubor:Pavlovske_vrchy_od_zapadu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ZÁPADNÍ KARPATY 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Př_163_Geologie_Západní Karpaty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</a:t>
            </a:r>
            <a:r>
              <a:rPr lang="cs-CZ" dirty="0" smtClean="0"/>
              <a:t>učiva o </a:t>
            </a:r>
            <a:r>
              <a:rPr lang="cs-CZ" dirty="0" smtClean="0"/>
              <a:t>Západních Karpatech.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Západních Karpatech.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1676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9200" y="210106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Západní Karpaty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2400" y="1371600"/>
            <a:ext cx="8839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alpinským vrásněním</a:t>
            </a:r>
            <a:r>
              <a:rPr lang="cs-CZ" sz="2400" dirty="0" smtClean="0"/>
              <a:t> ve třetihorách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k nám zasahuje pouze obalová jednotka Západních Karpat – </a:t>
            </a:r>
            <a:r>
              <a:rPr lang="cs-CZ" sz="2400" dirty="0" smtClean="0">
                <a:solidFill>
                  <a:srgbClr val="FFFF00"/>
                </a:solidFill>
              </a:rPr>
              <a:t>Vnější Západní Karpaty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mají typickou </a:t>
            </a:r>
            <a:r>
              <a:rPr lang="cs-CZ" sz="2400" dirty="0" smtClean="0">
                <a:solidFill>
                  <a:srgbClr val="FFFF00"/>
                </a:solidFill>
              </a:rPr>
              <a:t>příkrovovou stavbu </a:t>
            </a:r>
            <a:r>
              <a:rPr lang="cs-CZ" sz="2400" dirty="0" smtClean="0"/>
              <a:t>– mořské sedimenty, které před sebou hrnuly Západními Karpaty byly </a:t>
            </a:r>
            <a:r>
              <a:rPr lang="cs-CZ" sz="2400" dirty="0" smtClean="0">
                <a:solidFill>
                  <a:srgbClr val="FFFF00"/>
                </a:solidFill>
              </a:rPr>
              <a:t>vyvrásněny          a nasunuly </a:t>
            </a:r>
            <a:r>
              <a:rPr lang="cs-CZ" sz="2400" dirty="0" smtClean="0"/>
              <a:t>se na sebe – mají složitou stavbu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sedimenty jsou </a:t>
            </a:r>
            <a:r>
              <a:rPr lang="cs-CZ" sz="2400" dirty="0" smtClean="0">
                <a:solidFill>
                  <a:srgbClr val="FFFF00"/>
                </a:solidFill>
              </a:rPr>
              <a:t>druhohorní až </a:t>
            </a:r>
            <a:r>
              <a:rPr lang="cs-CZ" sz="2400" dirty="0" err="1" smtClean="0">
                <a:solidFill>
                  <a:srgbClr val="FFFF00"/>
                </a:solidFill>
              </a:rPr>
              <a:t>starotřetihorní</a:t>
            </a:r>
            <a:endParaRPr lang="cs-CZ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" y="602945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79" y="0"/>
            <a:ext cx="6626188" cy="596577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805707" y="6012418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 naše území zasahují pouze Vnější Západní Karpaty.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81187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46" y="228600"/>
            <a:ext cx="91418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Karpatský flyš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je označení pro předsunuté příkrovy Západních Karpat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je tvořen střídáním vrstev </a:t>
            </a:r>
            <a:r>
              <a:rPr lang="cs-CZ" sz="2400" dirty="0" smtClean="0">
                <a:solidFill>
                  <a:srgbClr val="FFFF00"/>
                </a:solidFill>
              </a:rPr>
              <a:t>pískovců, jílovců, jílovitých břidlic, slepenců</a:t>
            </a:r>
            <a:r>
              <a:rPr lang="cs-CZ" sz="2400" dirty="0" smtClean="0"/>
              <a:t>, které </a:t>
            </a:r>
            <a:r>
              <a:rPr lang="cs-CZ" sz="2400" dirty="0"/>
              <a:t>se usazovaly </a:t>
            </a:r>
            <a:r>
              <a:rPr lang="cs-CZ" sz="2400" dirty="0" smtClean="0"/>
              <a:t>v </a:t>
            </a:r>
            <a:r>
              <a:rPr lang="cs-CZ" sz="2400" dirty="0"/>
              <a:t>rozsáhlých </a:t>
            </a:r>
            <a:r>
              <a:rPr lang="cs-CZ" sz="2400" dirty="0" smtClean="0"/>
              <a:t>pánvích </a:t>
            </a:r>
            <a:r>
              <a:rPr lang="cs-CZ" sz="2400" dirty="0"/>
              <a:t>v předpolí 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Pavlovské </a:t>
            </a:r>
            <a:r>
              <a:rPr lang="cs-CZ" sz="2400" dirty="0">
                <a:solidFill>
                  <a:srgbClr val="FFFF00"/>
                </a:solidFill>
              </a:rPr>
              <a:t>vrchy, Ždánický les, Bílé Karpaty, Chřiby, Hostýnské, Vizovické a Vsetínské vrchy, Moravskoslezské Beskydy, Javorníky. Dále pokračují do Polska a na Slovensko</a:t>
            </a:r>
            <a:r>
              <a:rPr lang="cs-CZ" sz="2400" dirty="0" smtClean="0">
                <a:solidFill>
                  <a:srgbClr val="FFFF00"/>
                </a:solidFill>
              </a:rPr>
              <a:t>.</a:t>
            </a:r>
          </a:p>
          <a:p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14700"/>
            <a:ext cx="4724400" cy="35433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2400" y="33147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Chřiby – Kozel, skalní výchozy jsou vzácností, flyš rychle podléhá erozi, je málo zpevněný. Proto je v oblasti Vnějších Západních Karpat tradiční sklářská výroba.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03614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8" y="2743200"/>
            <a:ext cx="9144000" cy="265176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8600" y="149266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Pavlovské vrchy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8600" y="990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Pálava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druhohorní vápenec byl vyzvednut alpinským vrásněním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přístupná jeskyně Na </a:t>
            </a:r>
            <a:r>
              <a:rPr lang="cs-CZ" sz="2400" dirty="0" err="1" smtClean="0"/>
              <a:t>Turoldu</a:t>
            </a:r>
            <a:endParaRPr lang="cs-CZ" sz="2400" dirty="0" smtClean="0"/>
          </a:p>
          <a:p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14800" y="5721439"/>
            <a:ext cx="461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Pálava od západu – nejvyšší vrchol Děvín 549 m n. 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92139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589101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8941" y="173776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Mladší třetihory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8941" y="737083"/>
            <a:ext cx="39720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průnik moře</a:t>
            </a:r>
            <a:r>
              <a:rPr lang="cs-CZ" sz="2400" dirty="0" smtClean="0"/>
              <a:t> od jihu      do úvalů – vznikají nezpevněné sedimenty </a:t>
            </a:r>
            <a:r>
              <a:rPr lang="cs-CZ" sz="2400" dirty="0" smtClean="0">
                <a:solidFill>
                  <a:srgbClr val="FFFF00"/>
                </a:solidFill>
              </a:rPr>
              <a:t>štěrky, písky, jíly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ojediněle vulkanická činnost – Starý Hrozenkov, Komňa, Nezdenice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podél zlomů  vyvěrají </a:t>
            </a:r>
            <a:r>
              <a:rPr lang="cs-CZ" sz="2400" dirty="0" smtClean="0">
                <a:solidFill>
                  <a:srgbClr val="FFFF00"/>
                </a:solidFill>
              </a:rPr>
              <a:t>minerální vody</a:t>
            </a:r>
            <a:r>
              <a:rPr lang="cs-CZ" sz="2400" dirty="0" smtClean="0"/>
              <a:t> – Luhačovice, </a:t>
            </a:r>
            <a:r>
              <a:rPr lang="cs-CZ" sz="2400" dirty="0" err="1" smtClean="0"/>
              <a:t>Smraďavka</a:t>
            </a:r>
            <a:r>
              <a:rPr lang="cs-CZ" sz="2400" dirty="0" smtClean="0"/>
              <a:t>, Ostrožská </a:t>
            </a:r>
            <a:r>
              <a:rPr lang="cs-CZ" sz="2400" dirty="0" smtClean="0"/>
              <a:t>Nová </a:t>
            </a:r>
            <a:r>
              <a:rPr lang="cs-CZ" sz="2400" dirty="0" smtClean="0"/>
              <a:t>Ves</a:t>
            </a:r>
          </a:p>
          <a:p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99" y="0"/>
            <a:ext cx="4681728" cy="624230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990840" y="6289473"/>
            <a:ext cx="5153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Luhačovice – pramen Dr. Šťastného.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07115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74" y="597296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223" y="5100613"/>
            <a:ext cx="5286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na Kyjovsku vznikají ložiska </a:t>
            </a:r>
            <a:r>
              <a:rPr lang="cs-CZ" sz="2400" dirty="0">
                <a:solidFill>
                  <a:srgbClr val="FFFF00"/>
                </a:solidFill>
              </a:rPr>
              <a:t>lignitu </a:t>
            </a:r>
            <a:r>
              <a:rPr lang="cs-CZ" sz="2400" dirty="0"/>
              <a:t>– Jihomoravská lignitová pánev </a:t>
            </a:r>
            <a:r>
              <a:rPr lang="cs-CZ" sz="2400"/>
              <a:t>– </a:t>
            </a:r>
            <a:r>
              <a:rPr lang="cs-CZ" sz="2400" smtClean="0"/>
              <a:t>kyjovské </a:t>
            </a:r>
            <a:r>
              <a:rPr lang="cs-CZ" sz="2400" dirty="0"/>
              <a:t>a dubňanské souslojí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ložiska </a:t>
            </a:r>
            <a:r>
              <a:rPr lang="cs-CZ" sz="2400" dirty="0">
                <a:solidFill>
                  <a:srgbClr val="FFFF00"/>
                </a:solidFill>
              </a:rPr>
              <a:t>ropy a zemního plynu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7609"/>
            <a:ext cx="6621379" cy="496603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68344" y="511406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Ropné těžební středisko u Koryčan.</a:t>
            </a:r>
          </a:p>
        </p:txBody>
      </p:sp>
    </p:spTree>
    <p:extLst>
      <p:ext uri="{BB962C8B-B14F-4D97-AF65-F5344CB8AC3E}">
        <p14:creationId xmlns:p14="http://schemas.microsoft.com/office/powerpoint/2010/main" val="1807978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Geol</a:t>
            </a:r>
            <a:r>
              <a:rPr lang="cs-CZ" sz="1100" dirty="0"/>
              <a:t> map.png.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2013-07-13].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en.wikipedia.org/wiki/File:Geol_map.png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Kozel - Chřiby.jpg.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2013-07-13]. Dostupné z: </a:t>
            </a:r>
            <a:r>
              <a:rPr lang="cs-CZ" sz="1100" dirty="0">
                <a:hlinkClick r:id="rId3"/>
              </a:rPr>
              <a:t>http://cs.wikipedia.org/wiki/Soubor:Kozel_-_</a:t>
            </a:r>
            <a:r>
              <a:rPr lang="cs-CZ" sz="1100" dirty="0" smtClean="0">
                <a:hlinkClick r:id="rId3"/>
              </a:rPr>
              <a:t>Ch%C5%99iby.jpg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Pavlovske</a:t>
            </a:r>
            <a:r>
              <a:rPr lang="cs-CZ" sz="1100" dirty="0"/>
              <a:t> vrchy od zapadu.jpg.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2013-07-13].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cs.wikipedia.org/wiki/Soubor:Pavlovske_vrchy_od_zapadu.jpg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Pramen Dr. Šťastného.JPG.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2013-07-13]. Dostupné z: </a:t>
            </a:r>
            <a:r>
              <a:rPr lang="cs-CZ" sz="1100" dirty="0">
                <a:hlinkClick r:id="rId5"/>
              </a:rPr>
              <a:t>http://commons.wikimedia.org/wiki/File:Pramen_Dr._%</a:t>
            </a:r>
            <a:r>
              <a:rPr lang="cs-CZ" sz="1100" dirty="0" smtClean="0">
                <a:hlinkClick r:id="rId5"/>
              </a:rPr>
              <a:t>C5%A0%C5%A5astn%C3%A9ho.JPG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Koryčany - těžební středisko.jpg.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2013-07-13]. Dostupné z: </a:t>
            </a:r>
            <a:r>
              <a:rPr lang="cs-CZ" sz="1100" dirty="0">
                <a:hlinkClick r:id="rId6"/>
              </a:rPr>
              <a:t>http://cs.wikipedia.org/wiki/Soubor:Kory%C4%8Dany_-_</a:t>
            </a:r>
            <a:r>
              <a:rPr lang="cs-CZ" sz="1100" dirty="0" smtClean="0">
                <a:hlinkClick r:id="rId6"/>
              </a:rPr>
              <a:t>t%C4%9B%C5%BEebn%C3%AD_st%C5%99edisko.jpg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595</Words>
  <Application>Microsoft Office PowerPoint</Application>
  <PresentationFormat>Předvádění na obrazovce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Výchozí návrh</vt:lpstr>
      <vt:lpstr>Živly</vt:lpstr>
      <vt:lpstr>ZÁPADNÍ KARPATY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105</cp:revision>
  <cp:lastPrinted>1601-01-01T00:00:00Z</cp:lastPrinted>
  <dcterms:created xsi:type="dcterms:W3CDTF">1601-01-01T00:00:00Z</dcterms:created>
  <dcterms:modified xsi:type="dcterms:W3CDTF">2013-07-24T22:16:50Z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