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Milky_Way_Arms-Hypothetical.png" TargetMode="External"/><Relationship Id="rId13" Type="http://schemas.openxmlformats.org/officeDocument/2006/relationships/hyperlink" Target="http://cs.wikipedia.org/wiki/Soubor:NGC6543.jpg" TargetMode="External"/><Relationship Id="rId3" Type="http://schemas.openxmlformats.org/officeDocument/2006/relationships/hyperlink" Target="http://cs.wikipedia.org/wiki/Soubor:UniverseEvolution_WMAP_czech.jpg" TargetMode="External"/><Relationship Id="rId7" Type="http://schemas.openxmlformats.org/officeDocument/2006/relationships/hyperlink" Target="http://cs.wikipedia.org/wiki/Soubor:Perseid_and_Milky_Way.jpg" TargetMode="External"/><Relationship Id="rId12" Type="http://schemas.openxmlformats.org/officeDocument/2006/relationships/hyperlink" Target="http://cs.wikipedia.org/wiki/Soubor:Keplers_supernova.jpg" TargetMode="External"/><Relationship Id="rId2" Type="http://schemas.openxmlformats.org/officeDocument/2006/relationships/hyperlink" Target="http://en.wikipedia.org/wiki/File:690958main_p1237a1-XDF-Hubble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Position_from_Proxima_Centauri.png" TargetMode="External"/><Relationship Id="rId11" Type="http://schemas.openxmlformats.org/officeDocument/2006/relationships/hyperlink" Target="http://cs.wikipedia.org/wiki/Soubor:Solar_Life_Cycle_cs.svg" TargetMode="External"/><Relationship Id="rId5" Type="http://schemas.openxmlformats.org/officeDocument/2006/relationships/hyperlink" Target="http://cs.wikipedia.org/wiki/Soubor:Parsek.png" TargetMode="External"/><Relationship Id="rId15" Type="http://schemas.openxmlformats.org/officeDocument/2006/relationships/image" Target="../media/image3.jpeg"/><Relationship Id="rId10" Type="http://schemas.openxmlformats.org/officeDocument/2006/relationships/hyperlink" Target="http://cs.wikipedia.org/wiki/Soubor:Heic0411a.jpg" TargetMode="External"/><Relationship Id="rId4" Type="http://schemas.openxmlformats.org/officeDocument/2006/relationships/hyperlink" Target="http://www.youtube.com/watch?v=6kH5dMX94kQ" TargetMode="External"/><Relationship Id="rId9" Type="http://schemas.openxmlformats.org/officeDocument/2006/relationships/hyperlink" Target="http://cs.wikipedia.org/wiki/Soubor:Hubble2005-01-barred-spiral-galaxy-NGC1300.jpg" TargetMode="External"/><Relationship Id="rId14" Type="http://schemas.openxmlformats.org/officeDocument/2006/relationships/hyperlink" Target="http://cs.wikipedia.org/wiki/Soubor:Pleiades_larg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kH5dMX94kQ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VZNIK A STAVBA VESMÍRU 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Př_164_Geologie_Vznik a stavba vesmíru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217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894527" y="2289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Galaxie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8600" y="862137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je  </a:t>
            </a:r>
            <a:r>
              <a:rPr lang="cs-CZ" sz="2400" dirty="0">
                <a:solidFill>
                  <a:srgbClr val="FFFF00"/>
                </a:solidFill>
              </a:rPr>
              <a:t>hvězdná soustava složená z hvězd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FFFF00"/>
                </a:solidFill>
              </a:rPr>
              <a:t>mlhovin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FFFF00"/>
                </a:solidFill>
              </a:rPr>
              <a:t>hvězdokup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FFFF00"/>
                </a:solidFill>
              </a:rPr>
              <a:t>mezihvězdné </a:t>
            </a:r>
            <a:r>
              <a:rPr lang="cs-CZ" sz="2400" dirty="0" smtClean="0">
                <a:solidFill>
                  <a:srgbClr val="FFFF00"/>
                </a:solidFill>
              </a:rPr>
              <a:t>hmoty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ve viditelném vesmíru je jich </a:t>
            </a:r>
            <a:r>
              <a:rPr lang="cs-CZ" sz="2400" dirty="0" smtClean="0">
                <a:solidFill>
                  <a:srgbClr val="FFFF00"/>
                </a:solidFill>
              </a:rPr>
              <a:t>asi 100 miliard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drží je pohromadě gravitační síly, hmota galaxie rotuje kolem středu ve kterém bývají černé díry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naše se jmenuje </a:t>
            </a:r>
            <a:r>
              <a:rPr lang="cs-CZ" sz="2400" dirty="0" smtClean="0">
                <a:solidFill>
                  <a:srgbClr val="FFFF00"/>
                </a:solidFill>
              </a:rPr>
              <a:t>Mléčná dráha </a:t>
            </a:r>
            <a:r>
              <a:rPr lang="cs-CZ" sz="2400" dirty="0" smtClean="0"/>
              <a:t>(</a:t>
            </a:r>
            <a:r>
              <a:rPr lang="cs-CZ" sz="2400" dirty="0"/>
              <a:t>Milky </a:t>
            </a:r>
            <a:r>
              <a:rPr lang="cs-CZ" sz="2400" dirty="0" err="1" smtClean="0"/>
              <a:t>Way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56" y="3211122"/>
            <a:ext cx="4484166" cy="36790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8600" y="35052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má tvar </a:t>
            </a:r>
            <a:r>
              <a:rPr lang="cs-CZ" sz="2400" dirty="0" smtClean="0">
                <a:solidFill>
                  <a:srgbClr val="FFFF00"/>
                </a:solidFill>
              </a:rPr>
              <a:t>plochého disku</a:t>
            </a:r>
            <a:r>
              <a:rPr lang="cs-CZ" sz="2400" dirty="0" smtClean="0"/>
              <a:t> o průměru 28 000 </a:t>
            </a:r>
            <a:r>
              <a:rPr lang="cs-CZ" sz="2400" dirty="0" err="1" smtClean="0"/>
              <a:t>pc</a:t>
            </a:r>
            <a:r>
              <a:rPr lang="cs-CZ" sz="2400" dirty="0" smtClean="0"/>
              <a:t> se </a:t>
            </a:r>
            <a:r>
              <a:rPr lang="cs-CZ" sz="2400" dirty="0" smtClean="0">
                <a:solidFill>
                  <a:srgbClr val="FFFF00"/>
                </a:solidFill>
              </a:rPr>
              <a:t>spirálovými rameny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Z</a:t>
            </a:r>
            <a:r>
              <a:rPr lang="cs-CZ" sz="2400" dirty="0" smtClean="0"/>
              <a:t>emě leží asi 8 000 </a:t>
            </a:r>
            <a:r>
              <a:rPr lang="cs-CZ" sz="2400" dirty="0" err="1" smtClean="0"/>
              <a:t>pc</a:t>
            </a:r>
            <a:r>
              <a:rPr lang="cs-CZ" sz="2400" dirty="0" smtClean="0"/>
              <a:t> od jádra.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39261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121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78" y="0"/>
            <a:ext cx="5141522" cy="5943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54546" y="15240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Schéma struktury </a:t>
            </a:r>
            <a:r>
              <a:rPr lang="cs-CZ" sz="2400" dirty="0" smtClean="0"/>
              <a:t>Mléčné dráhy s jednotlivými rameny. Číslo 12 označuje pozici našeho Slunce.</a:t>
            </a:r>
          </a:p>
          <a:p>
            <a:endParaRPr lang="cs-CZ" sz="2400" dirty="0"/>
          </a:p>
          <a:p>
            <a:r>
              <a:rPr lang="cs-CZ" sz="2400" dirty="0" smtClean="0"/>
              <a:t>Střed Galaxie oběhne jednou za 220 mil let.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8736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21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" y="304800"/>
            <a:ext cx="9144000" cy="521746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39521" y="57150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Spirální galaxie s příčkou NGC 1300, vzdálená 61 milionů světelných </a:t>
            </a:r>
            <a:r>
              <a:rPr lang="cs-CZ" sz="2400" dirty="0" smtClean="0"/>
              <a:t>let.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22282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44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0" y="45076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Hvězdy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8600" y="473448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mají </a:t>
            </a:r>
            <a:r>
              <a:rPr lang="cs-CZ" sz="2400" dirty="0" smtClean="0">
                <a:solidFill>
                  <a:srgbClr val="FFFF00"/>
                </a:solidFill>
              </a:rPr>
              <a:t>tvar koule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svítící</a:t>
            </a:r>
            <a:r>
              <a:rPr lang="cs-CZ" sz="2400" dirty="0" smtClean="0"/>
              <a:t> hmota ve vesmíru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gravitačním smršťováním</a:t>
            </a:r>
            <a:r>
              <a:rPr lang="cs-CZ" sz="2400" dirty="0" smtClean="0">
                <a:solidFill>
                  <a:srgbClr val="FFFF00"/>
                </a:solidFill>
              </a:rPr>
              <a:t> mlhovin </a:t>
            </a:r>
            <a:r>
              <a:rPr lang="cs-CZ" sz="2400" dirty="0" smtClean="0"/>
              <a:t>–  hlavně vodíku, hvězdy jsou </a:t>
            </a:r>
            <a:r>
              <a:rPr lang="cs-CZ" sz="2400" dirty="0"/>
              <a:t>tvořeny </a:t>
            </a:r>
            <a:r>
              <a:rPr lang="cs-CZ" sz="2400" dirty="0">
                <a:solidFill>
                  <a:srgbClr val="FFFF00"/>
                </a:solidFill>
              </a:rPr>
              <a:t>žhavým plazmatem</a:t>
            </a:r>
            <a:endParaRPr lang="cs-CZ" sz="24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pokud jsou dostatečně hmotné, nastartuje se </a:t>
            </a:r>
            <a:r>
              <a:rPr lang="cs-CZ" sz="2400" dirty="0" smtClean="0">
                <a:solidFill>
                  <a:srgbClr val="FFFF00"/>
                </a:solidFill>
              </a:rPr>
              <a:t>termojaderná reakce – z atomů vodíku vznikají atomy helia </a:t>
            </a:r>
            <a:r>
              <a:rPr lang="cs-CZ" sz="2400" dirty="0" smtClean="0"/>
              <a:t>a uvolňuje se obrovské množství energie a různých typů záření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ze zbytků mohou vznikat </a:t>
            </a:r>
            <a:r>
              <a:rPr lang="cs-CZ" sz="2400" dirty="0" smtClean="0">
                <a:solidFill>
                  <a:srgbClr val="FFFF00"/>
                </a:solidFill>
              </a:rPr>
              <a:t>planetární systémy </a:t>
            </a:r>
            <a:r>
              <a:rPr lang="cs-CZ" sz="2400" dirty="0" smtClean="0"/>
              <a:t>jako je naše </a:t>
            </a:r>
            <a:r>
              <a:rPr lang="cs-CZ" sz="2400" dirty="0" smtClean="0">
                <a:solidFill>
                  <a:srgbClr val="FFFF00"/>
                </a:solidFill>
              </a:rPr>
              <a:t>Sluneční soustava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25584"/>
            <a:ext cx="5715001" cy="29324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781800" y="3925584"/>
            <a:ext cx="2066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Oblast tvorby nových hvězd ve Velkém Magellanově oblaku, označovaná jako </a:t>
            </a:r>
            <a:r>
              <a:rPr lang="cs-CZ" sz="2400" dirty="0" smtClean="0"/>
              <a:t>N11B.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96559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44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500" y="9906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zánik</a:t>
            </a:r>
            <a:r>
              <a:rPr lang="cs-CZ" sz="2400" dirty="0" smtClean="0"/>
              <a:t> hvězdy nastává </a:t>
            </a:r>
            <a:r>
              <a:rPr lang="cs-CZ" sz="2400" dirty="0" smtClean="0">
                <a:solidFill>
                  <a:srgbClr val="FFFF00"/>
                </a:solidFill>
              </a:rPr>
              <a:t>po spotřebování</a:t>
            </a:r>
            <a:r>
              <a:rPr lang="cs-CZ" sz="2400" dirty="0" smtClean="0"/>
              <a:t> značné části </a:t>
            </a:r>
            <a:r>
              <a:rPr lang="cs-CZ" sz="2400" dirty="0" smtClean="0">
                <a:solidFill>
                  <a:srgbClr val="FFFF00"/>
                </a:solidFill>
              </a:rPr>
              <a:t>vodíku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malé hvězdy typu červeného trpaslíka </a:t>
            </a:r>
            <a:r>
              <a:rPr lang="cs-CZ" sz="2400" dirty="0" smtClean="0">
                <a:solidFill>
                  <a:srgbClr val="FFFF00"/>
                </a:solidFill>
              </a:rPr>
              <a:t>pozvolna chladnou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střední hvězdy typu našeho </a:t>
            </a:r>
            <a:r>
              <a:rPr lang="cs-CZ" sz="2400" dirty="0" smtClean="0">
                <a:solidFill>
                  <a:srgbClr val="FFFF00"/>
                </a:solidFill>
              </a:rPr>
              <a:t>Slunce</a:t>
            </a:r>
            <a:r>
              <a:rPr lang="cs-CZ" sz="2400" dirty="0" smtClean="0"/>
              <a:t> se začnou v další fázi rozpínat až na tzv. </a:t>
            </a:r>
            <a:r>
              <a:rPr lang="cs-CZ" sz="2400" dirty="0" smtClean="0">
                <a:solidFill>
                  <a:srgbClr val="FFFF00"/>
                </a:solidFill>
              </a:rPr>
              <a:t>rudého obra </a:t>
            </a:r>
            <a:r>
              <a:rPr lang="cs-CZ" sz="2400" dirty="0" smtClean="0"/>
              <a:t>– (bude dosahovat až k Venuši) a pak se jádro zhroutí za vzniku </a:t>
            </a:r>
            <a:r>
              <a:rPr lang="cs-CZ" sz="2400" dirty="0" smtClean="0">
                <a:solidFill>
                  <a:srgbClr val="FFFF00"/>
                </a:solidFill>
              </a:rPr>
              <a:t>bílého trpaslíka </a:t>
            </a:r>
            <a:r>
              <a:rPr lang="cs-CZ" sz="2400" dirty="0" smtClean="0"/>
              <a:t>– ten buď chladne nebo pokud je větší tak exploduje v podobě supernovy a vzniku neutronové hvězdy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velké hvězdy končí </a:t>
            </a:r>
            <a:r>
              <a:rPr lang="cs-CZ" sz="2400" smtClean="0"/>
              <a:t>výbuchem </a:t>
            </a:r>
            <a:r>
              <a:rPr lang="cs-CZ" sz="2400" smtClean="0">
                <a:solidFill>
                  <a:srgbClr val="FFFF00"/>
                </a:solidFill>
              </a:rPr>
              <a:t>supernovy,</a:t>
            </a:r>
            <a:r>
              <a:rPr lang="cs-CZ" sz="2400" smtClean="0"/>
              <a:t> </a:t>
            </a:r>
            <a:r>
              <a:rPr lang="cs-CZ" sz="2400" dirty="0" smtClean="0"/>
              <a:t>zůstane po nich buď </a:t>
            </a:r>
            <a:r>
              <a:rPr lang="cs-CZ" sz="2400" dirty="0" smtClean="0">
                <a:solidFill>
                  <a:srgbClr val="FFFF00"/>
                </a:solidFill>
              </a:rPr>
              <a:t>černá díra </a:t>
            </a:r>
            <a:r>
              <a:rPr lang="cs-CZ" sz="2400" dirty="0" smtClean="0"/>
              <a:t>nebo </a:t>
            </a:r>
            <a:r>
              <a:rPr lang="cs-CZ" sz="2400" dirty="0" smtClean="0">
                <a:solidFill>
                  <a:srgbClr val="FFFF00"/>
                </a:solidFill>
              </a:rPr>
              <a:t>neutronová hvězda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121"/>
            <a:ext cx="9144000" cy="22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6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25" y="587813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" y="2484057"/>
            <a:ext cx="5238750" cy="4191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8600" y="457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Supernova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je to </a:t>
            </a:r>
            <a:r>
              <a:rPr lang="cs-CZ" sz="2400" dirty="0" smtClean="0">
                <a:solidFill>
                  <a:srgbClr val="FFFF00"/>
                </a:solidFill>
              </a:rPr>
              <a:t>hvězdná exploze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rozmetá hmotu hvězdy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jsou hlavním zdrojem všech prvků těžších než kyslík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01425" y="4038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Zbytky Keplerovy supernovy, SN 1604.</a:t>
            </a:r>
          </a:p>
        </p:txBody>
      </p:sp>
    </p:spTree>
    <p:extLst>
      <p:ext uri="{BB962C8B-B14F-4D97-AF65-F5344CB8AC3E}">
        <p14:creationId xmlns:p14="http://schemas.microsoft.com/office/powerpoint/2010/main" val="3731955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25" y="587813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8600" y="3048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Mlhovina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 </a:t>
            </a:r>
            <a:r>
              <a:rPr lang="cs-CZ" sz="2400" dirty="0" smtClean="0"/>
              <a:t>je </a:t>
            </a:r>
            <a:r>
              <a:rPr lang="cs-CZ" sz="2400" dirty="0">
                <a:solidFill>
                  <a:srgbClr val="FFFF00"/>
                </a:solidFill>
              </a:rPr>
              <a:t>mezihvězdný oblak prachových částic a </a:t>
            </a:r>
            <a:r>
              <a:rPr lang="cs-CZ" sz="2400" dirty="0" smtClean="0">
                <a:solidFill>
                  <a:srgbClr val="FFFF00"/>
                </a:solidFill>
              </a:rPr>
              <a:t>plynů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vznikají z nich hvězdy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mlhoviny vznikají i při zhroucení rudého obra – obal se odfoukne a vznikne z něj planetární mlhovina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nebo jsou to zbytky supernov  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34277" y="3134856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NGC 6543, mlhovina Kočičí </a:t>
            </a:r>
            <a:r>
              <a:rPr lang="cs-CZ" sz="2400" dirty="0" smtClean="0"/>
              <a:t>oko. Planetární mlhovina – název souvisí s tím, že připomínají obří planety.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647502"/>
            <a:ext cx="3854003" cy="421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28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45" y="2897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5431" y="483247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Hvězdokupa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 </a:t>
            </a:r>
            <a:r>
              <a:rPr lang="cs-CZ" sz="2400" dirty="0"/>
              <a:t>seskupení hvězd, které pohromadě udržuje </a:t>
            </a:r>
            <a:r>
              <a:rPr lang="cs-CZ" sz="2400" dirty="0" smtClean="0"/>
              <a:t>gravitace, jsou součástí galaxií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9600" y="5562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Plejády nazývané také Kuřátka, Sedm sester či Subaru (M 45), je mladá, otevřená hvězdokupa v souhvězdí Býka (Taurus</a:t>
            </a:r>
            <a:r>
              <a:rPr lang="cs-CZ" sz="2400" dirty="0" smtClean="0"/>
              <a:t>), vzdálená 380 </a:t>
            </a:r>
            <a:r>
              <a:rPr lang="cs-CZ" sz="2400" dirty="0" err="1" smtClean="0"/>
              <a:t>ly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48" y="1711425"/>
            <a:ext cx="5312166" cy="38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8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/>
              <a:t>690958main p1237a1-XDF-Hubble.jpg.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2013-07-22].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en.wikipedia.org/wiki/File:690958main_p1237a1-XDF-Hubble.jpg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UniverseEvolution</a:t>
            </a:r>
            <a:r>
              <a:rPr lang="cs-CZ" sz="1100" dirty="0"/>
              <a:t> WMAP czech.jpg.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2013-07-22].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cs.wikipedia.org/wiki/Soubor:UniverseEvolution_WMAP_czech.jpg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i="1" dirty="0"/>
              <a:t>Tajemný vesmír S01E14 - Za velkým třeskem HD</a:t>
            </a:r>
            <a:r>
              <a:rPr lang="cs-CZ" sz="1100" dirty="0"/>
              <a:t>. 2012.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www.youtube.com/watch?v=6kH5dMX94kQ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Parsek.png.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2013-07-22].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cs.wikipedia.org/wiki/Soubor:Parsek.png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Position</a:t>
            </a:r>
            <a:r>
              <a:rPr lang="cs-CZ" sz="1100" dirty="0"/>
              <a:t> </a:t>
            </a:r>
            <a:r>
              <a:rPr lang="cs-CZ" sz="1100" dirty="0" err="1"/>
              <a:t>from</a:t>
            </a:r>
            <a:r>
              <a:rPr lang="cs-CZ" sz="1100" dirty="0"/>
              <a:t> Proxima Centauri.png.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2013-07-22].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cs.wikipedia.org/wiki/Soubor:Position_from_Proxima_Centauri.png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Perseid and Milky Way.jpg.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2013-07-22].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cs.wikipedia.org/wiki/Soubor:Perseid_and_Milky_Way.jpg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Milky </a:t>
            </a:r>
            <a:r>
              <a:rPr lang="cs-CZ" sz="1100" dirty="0" err="1"/>
              <a:t>Way</a:t>
            </a:r>
            <a:r>
              <a:rPr lang="cs-CZ" sz="1100" dirty="0"/>
              <a:t> Arms-Hypothetical.png.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2013-07-22].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cs.wikipedia.org/wiki/Soubor:Milky_Way_Arms-Hypothetical.png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Hubble2005-01-barred-spiral-galaxy-NGC1300.jpg.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2013-07-22].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cs.wikipedia.org/wiki/Soubor:Hubble2005-01-barred-spiral-galaxy-NGC1300.jpg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Heic0411a.jpg.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2013-07-22].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cs.wikipedia.org/wiki/Soubor:Heic0411a.jpg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Solar </a:t>
            </a:r>
            <a:r>
              <a:rPr lang="cs-CZ" sz="1100" dirty="0" err="1"/>
              <a:t>Life</a:t>
            </a:r>
            <a:r>
              <a:rPr lang="cs-CZ" sz="1100" dirty="0"/>
              <a:t> </a:t>
            </a:r>
            <a:r>
              <a:rPr lang="cs-CZ" sz="1100" dirty="0" err="1"/>
              <a:t>Cycle</a:t>
            </a:r>
            <a:r>
              <a:rPr lang="cs-CZ" sz="1100" dirty="0"/>
              <a:t> </a:t>
            </a:r>
            <a:r>
              <a:rPr lang="cs-CZ" sz="1100" dirty="0" err="1"/>
              <a:t>cs.svg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2013-07-22].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cs.wikipedia.org/wiki/Soubor:Solar_Life_Cycle_cs.svg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Keplers</a:t>
            </a:r>
            <a:r>
              <a:rPr lang="cs-CZ" sz="1100" dirty="0"/>
              <a:t> supernova.jpg.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2013-07-22].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cs.wikipedia.org/wiki/Soubor:Keplers_supernova.jpg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NGC6543.jpg.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2013-07-22]. Dostupné z: </a:t>
            </a:r>
            <a:r>
              <a:rPr lang="cs-CZ" sz="1100" dirty="0">
                <a:hlinkClick r:id="rId13"/>
              </a:rPr>
              <a:t>http://</a:t>
            </a:r>
            <a:r>
              <a:rPr lang="cs-CZ" sz="1100" dirty="0" smtClean="0">
                <a:hlinkClick r:id="rId13"/>
              </a:rPr>
              <a:t>cs.wikipedia.org/wiki/Soubor:NGC6543.jpg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Pleiades</a:t>
            </a:r>
            <a:r>
              <a:rPr lang="cs-CZ" sz="1100" dirty="0"/>
              <a:t> large.jpg.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2013-07-22]. Dostupné z: </a:t>
            </a:r>
            <a:r>
              <a:rPr lang="cs-CZ" sz="1100" dirty="0">
                <a:hlinkClick r:id="rId14"/>
              </a:rPr>
              <a:t>http://</a:t>
            </a:r>
            <a:r>
              <a:rPr lang="cs-CZ" sz="1100" dirty="0" smtClean="0">
                <a:hlinkClick r:id="rId14"/>
              </a:rPr>
              <a:t>cs.wikipedia.org/wiki/Soubor:Pleiades_large.jpg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</a:t>
            </a:r>
            <a:r>
              <a:rPr lang="cs-CZ" dirty="0" smtClean="0"/>
              <a:t>upevňování učiva </a:t>
            </a:r>
            <a:r>
              <a:rPr lang="cs-CZ" dirty="0" smtClean="0"/>
              <a:t>o vesmíru.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vesmíru.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10106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Vznik vesmíru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6700" y="868243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vesmír</a:t>
            </a:r>
            <a:r>
              <a:rPr lang="cs-CZ" sz="2400" dirty="0" smtClean="0"/>
              <a:t> nebo </a:t>
            </a:r>
            <a:r>
              <a:rPr lang="cs-CZ" sz="2400" dirty="0">
                <a:solidFill>
                  <a:srgbClr val="FFFF00"/>
                </a:solidFill>
              </a:rPr>
              <a:t>kosmos</a:t>
            </a:r>
            <a:r>
              <a:rPr lang="cs-CZ" sz="2400" dirty="0"/>
              <a:t> </a:t>
            </a:r>
            <a:r>
              <a:rPr lang="cs-CZ" sz="2400" dirty="0" smtClean="0"/>
              <a:t>je </a:t>
            </a:r>
            <a:r>
              <a:rPr lang="cs-CZ" sz="2400" dirty="0"/>
              <a:t>označení veškeré hmoty, </a:t>
            </a:r>
            <a:r>
              <a:rPr lang="cs-CZ" sz="2400" dirty="0" smtClean="0"/>
              <a:t>energie  </a:t>
            </a:r>
            <a:r>
              <a:rPr lang="cs-CZ" sz="2400" dirty="0"/>
              <a:t>a časoprostoru, který je </a:t>
            </a:r>
            <a:r>
              <a:rPr lang="cs-CZ" sz="2400" dirty="0" smtClean="0"/>
              <a:t>obsahuje</a:t>
            </a:r>
            <a:endParaRPr lang="cs-CZ" sz="2400" baseline="300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zahrnuje  </a:t>
            </a:r>
            <a:r>
              <a:rPr lang="cs-CZ" sz="2400" dirty="0"/>
              <a:t>hvězdy, planety, galaxie, mezigalaktický prostor </a:t>
            </a:r>
            <a:r>
              <a:rPr lang="cs-CZ" sz="2400" dirty="0" smtClean="0"/>
              <a:t> a další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zkoumáním </a:t>
            </a:r>
            <a:r>
              <a:rPr lang="cs-CZ" sz="2400" dirty="0"/>
              <a:t>vesmíru </a:t>
            </a:r>
            <a:r>
              <a:rPr lang="cs-CZ" sz="2400" dirty="0" smtClean="0"/>
              <a:t>se zabývá </a:t>
            </a:r>
            <a:r>
              <a:rPr lang="cs-CZ" sz="2400" dirty="0">
                <a:solidFill>
                  <a:srgbClr val="FFFF00"/>
                </a:solidFill>
              </a:rPr>
              <a:t>kosmologie</a:t>
            </a:r>
            <a:r>
              <a:rPr lang="cs-CZ" sz="2400" dirty="0"/>
              <a:t> a </a:t>
            </a:r>
            <a:r>
              <a:rPr lang="cs-CZ" sz="2400" dirty="0" smtClean="0">
                <a:solidFill>
                  <a:srgbClr val="FFFF00"/>
                </a:solidFill>
              </a:rPr>
              <a:t>astrofyzika</a:t>
            </a:r>
            <a:endParaRPr lang="cs-CZ" sz="2400" dirty="0">
              <a:solidFill>
                <a:srgbClr val="FFFF00"/>
              </a:solidFill>
            </a:endParaRPr>
          </a:p>
          <a:p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902734"/>
            <a:ext cx="4533900" cy="39552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66700" y="2902734"/>
            <a:ext cx="407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Hubblovo</a:t>
            </a:r>
            <a:r>
              <a:rPr lang="cs-CZ" sz="2400" dirty="0"/>
              <a:t> extrémně hluboké </a:t>
            </a:r>
            <a:r>
              <a:rPr lang="cs-CZ" sz="2400" dirty="0" smtClean="0"/>
              <a:t>pole (</a:t>
            </a:r>
            <a:r>
              <a:rPr lang="cs-CZ" sz="2400" dirty="0" err="1"/>
              <a:t>Hubble</a:t>
            </a:r>
            <a:r>
              <a:rPr lang="cs-CZ" sz="2400" dirty="0"/>
              <a:t> </a:t>
            </a:r>
            <a:r>
              <a:rPr lang="cs-CZ" sz="2400" dirty="0" err="1"/>
              <a:t>Extreme</a:t>
            </a:r>
            <a:r>
              <a:rPr lang="cs-CZ" sz="2400" dirty="0"/>
              <a:t> </a:t>
            </a:r>
            <a:r>
              <a:rPr lang="cs-CZ" sz="2400" dirty="0" err="1"/>
              <a:t>Deep</a:t>
            </a:r>
            <a:r>
              <a:rPr lang="cs-CZ" sz="2400" dirty="0"/>
              <a:t> </a:t>
            </a:r>
            <a:r>
              <a:rPr lang="cs-CZ" sz="2400" dirty="0" err="1"/>
              <a:t>Field</a:t>
            </a:r>
            <a:r>
              <a:rPr lang="cs-CZ" sz="2400" dirty="0"/>
              <a:t>, zkráceně </a:t>
            </a:r>
            <a:r>
              <a:rPr lang="cs-CZ" sz="2400" dirty="0" smtClean="0"/>
              <a:t>XDF) </a:t>
            </a:r>
            <a:r>
              <a:rPr lang="cs-CZ" sz="2400" dirty="0"/>
              <a:t>- obraz malé části nejstaršího </a:t>
            </a:r>
            <a:r>
              <a:rPr lang="cs-CZ" sz="2400" dirty="0" smtClean="0"/>
              <a:t>vesmíru – složený z více než 2000 snímků </a:t>
            </a:r>
            <a:r>
              <a:rPr lang="cs-CZ" sz="2400" dirty="0" err="1" smtClean="0"/>
              <a:t>Hubbleova</a:t>
            </a:r>
            <a:r>
              <a:rPr lang="cs-CZ" sz="2400" dirty="0" smtClean="0"/>
              <a:t> teleskopu – jsou na něm vidět tisíce galaxií.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10106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Vznik vesmíru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6700" y="868243"/>
            <a:ext cx="8610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</a:t>
            </a:r>
            <a:r>
              <a:rPr lang="cs-CZ" sz="2800" dirty="0">
                <a:solidFill>
                  <a:srgbClr val="FFFF00"/>
                </a:solidFill>
              </a:rPr>
              <a:t>Velký třesk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velký třesk </a:t>
            </a:r>
            <a:r>
              <a:rPr lang="cs-CZ" sz="2400" dirty="0"/>
              <a:t>(anglicky </a:t>
            </a:r>
            <a:r>
              <a:rPr lang="cs-CZ" sz="2400" i="1" dirty="0">
                <a:solidFill>
                  <a:srgbClr val="FFFF00"/>
                </a:solidFill>
              </a:rPr>
              <a:t>Big </a:t>
            </a:r>
            <a:r>
              <a:rPr lang="cs-CZ" sz="2400" i="1" dirty="0" err="1">
                <a:solidFill>
                  <a:srgbClr val="FFFF00"/>
                </a:solidFill>
              </a:rPr>
              <a:t>Bang</a:t>
            </a:r>
            <a:r>
              <a:rPr lang="cs-CZ" sz="2400" dirty="0" smtClean="0"/>
              <a:t>) je uznávaná kosmologická teorie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vesmír vznikl z velmi </a:t>
            </a:r>
            <a:r>
              <a:rPr lang="cs-CZ" sz="2400" dirty="0">
                <a:solidFill>
                  <a:srgbClr val="FFFF00"/>
                </a:solidFill>
              </a:rPr>
              <a:t>malého bodu o velké </a:t>
            </a:r>
            <a:r>
              <a:rPr lang="cs-CZ" sz="2400" dirty="0" smtClean="0">
                <a:solidFill>
                  <a:srgbClr val="FFFF00"/>
                </a:solidFill>
              </a:rPr>
              <a:t>hustotě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ten </a:t>
            </a:r>
            <a:r>
              <a:rPr lang="cs-CZ" sz="2400" dirty="0" smtClean="0">
                <a:solidFill>
                  <a:srgbClr val="FFFF00"/>
                </a:solidFill>
              </a:rPr>
              <a:t>explodoval a začal se rozpínat </a:t>
            </a:r>
            <a:r>
              <a:rPr lang="cs-CZ" sz="2400" dirty="0" smtClean="0"/>
              <a:t>– rozpíná se dodnes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stáří se odhaduje na </a:t>
            </a:r>
            <a:r>
              <a:rPr lang="cs-CZ" sz="2400" dirty="0" smtClean="0">
                <a:solidFill>
                  <a:srgbClr val="FFFF00"/>
                </a:solidFill>
              </a:rPr>
              <a:t>13,7 mld. let 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budoucí vývoj vesmíru vědci pouze odhadují – domnívají se, že by se měl začít v určité fázi smršťovat a skončit zase v jednom bodě v singularitě nebo se bude rozpínat           do nekonečna</a:t>
            </a:r>
            <a:endParaRPr lang="cs-CZ" sz="2400" dirty="0"/>
          </a:p>
          <a:p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73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4" y="602013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53000" y="5983646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Model </a:t>
            </a:r>
            <a:r>
              <a:rPr lang="cs-CZ" sz="2400" dirty="0"/>
              <a:t>vzniku a </a:t>
            </a:r>
            <a:r>
              <a:rPr lang="cs-CZ" sz="2400" dirty="0" smtClean="0"/>
              <a:t>rozpínání </a:t>
            </a:r>
            <a:r>
              <a:rPr lang="cs-CZ" sz="2400" dirty="0"/>
              <a:t>časoprostoru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5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89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217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19200" y="44913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http://www.youtube.com/watch?v=6kH5dMX94kQ</a:t>
            </a:r>
            <a:endParaRPr lang="cs-CZ" sz="2400" dirty="0"/>
          </a:p>
        </p:txBody>
      </p:sp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6019800" cy="329565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19200" y="4953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</a:t>
            </a:r>
            <a:r>
              <a:rPr lang="cs-CZ" sz="2400" dirty="0" smtClean="0"/>
              <a:t>élka: 1:29 hodin, ideálních je prvních 8 min., kvalita HD, česky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50076" y="381086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Tajemný </a:t>
            </a:r>
            <a:r>
              <a:rPr lang="cs-CZ" sz="2400" b="1" dirty="0" smtClean="0"/>
              <a:t>vesmír </a:t>
            </a:r>
            <a:r>
              <a:rPr lang="cs-CZ" sz="2400" b="1" dirty="0"/>
              <a:t>- Za velkým </a:t>
            </a:r>
            <a:r>
              <a:rPr lang="cs-CZ" sz="2400" b="1" dirty="0" smtClean="0"/>
              <a:t>třeskem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5755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217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29684" y="16184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Vzdálenosti ve </a:t>
            </a:r>
            <a:r>
              <a:rPr lang="cs-CZ" sz="2800" b="1" dirty="0" smtClean="0">
                <a:solidFill>
                  <a:srgbClr val="FFFF00"/>
                </a:solidFill>
              </a:rPr>
              <a:t>vesmíru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62944" y="539404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Parsek</a:t>
            </a:r>
            <a:r>
              <a:rPr lang="cs-CZ" sz="2400" dirty="0"/>
              <a:t>, také </a:t>
            </a:r>
            <a:r>
              <a:rPr lang="cs-CZ" sz="2400" dirty="0" err="1"/>
              <a:t>parsec</a:t>
            </a:r>
            <a:r>
              <a:rPr lang="cs-CZ" sz="2400" dirty="0"/>
              <a:t> (značka jednotky </a:t>
            </a:r>
            <a:r>
              <a:rPr lang="cs-CZ" sz="2400" dirty="0" err="1">
                <a:solidFill>
                  <a:srgbClr val="FFFF00"/>
                </a:solidFill>
              </a:rPr>
              <a:t>pc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Jeden </a:t>
            </a:r>
            <a:r>
              <a:rPr lang="cs-CZ" sz="2400" dirty="0"/>
              <a:t>parsek je vzdálenost, z níž má 1 astronomická jednotka (1 AU) úhlový rozměr jedné vteřiny</a:t>
            </a:r>
            <a:r>
              <a:rPr lang="cs-CZ" sz="2400" dirty="0" smtClean="0"/>
              <a:t>.</a:t>
            </a:r>
            <a:endParaRPr lang="cs-CZ" sz="2400" dirty="0"/>
          </a:p>
          <a:p>
            <a:r>
              <a:rPr lang="cs-CZ" sz="2400" dirty="0"/>
              <a:t>1 </a:t>
            </a:r>
            <a:r>
              <a:rPr lang="cs-CZ" sz="2400" dirty="0" err="1"/>
              <a:t>pc</a:t>
            </a:r>
            <a:r>
              <a:rPr lang="cs-CZ" sz="2400" dirty="0"/>
              <a:t> ≈ 3,262 </a:t>
            </a:r>
            <a:r>
              <a:rPr lang="cs-CZ" sz="2400" dirty="0" err="1"/>
              <a:t>ly</a:t>
            </a:r>
            <a:r>
              <a:rPr lang="cs-CZ" sz="2400" dirty="0"/>
              <a:t> ≈ 206 265 AU ≈ 3,086 × 10</a:t>
            </a:r>
            <a:r>
              <a:rPr lang="cs-CZ" sz="2400" baseline="30000" dirty="0"/>
              <a:t>13</a:t>
            </a:r>
            <a:r>
              <a:rPr lang="cs-CZ" sz="2400" dirty="0"/>
              <a:t> km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Používá se v odborné literatuře.</a:t>
            </a:r>
          </a:p>
          <a:p>
            <a:r>
              <a:rPr lang="cs-CZ" sz="2400" dirty="0"/>
              <a:t>Vzdálenost Sluneční soustavy od středu Mléčné </a:t>
            </a:r>
            <a:r>
              <a:rPr lang="cs-CZ" sz="2400" dirty="0" smtClean="0"/>
              <a:t>dráhy  </a:t>
            </a:r>
          </a:p>
          <a:p>
            <a:r>
              <a:rPr lang="cs-CZ" sz="2400" dirty="0" smtClean="0"/>
              <a:t>0,008 </a:t>
            </a:r>
            <a:r>
              <a:rPr lang="cs-CZ" sz="2400" dirty="0" err="1" smtClean="0"/>
              <a:t>Mpc</a:t>
            </a:r>
            <a:r>
              <a:rPr lang="cs-CZ" sz="2400" dirty="0" smtClean="0"/>
              <a:t> (</a:t>
            </a:r>
            <a:r>
              <a:rPr lang="cs-CZ" sz="2400" dirty="0" err="1" smtClean="0"/>
              <a:t>megaparsek</a:t>
            </a:r>
            <a:r>
              <a:rPr lang="cs-CZ" sz="2400" dirty="0" smtClean="0"/>
              <a:t>).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6" y="3254623"/>
            <a:ext cx="8776512" cy="262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56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427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8600" y="1524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Světelný </a:t>
            </a:r>
            <a:r>
              <a:rPr lang="cs-CZ" sz="2400" dirty="0">
                <a:solidFill>
                  <a:srgbClr val="FFFF00"/>
                </a:solidFill>
              </a:rPr>
              <a:t>rok </a:t>
            </a:r>
            <a:r>
              <a:rPr lang="cs-CZ" sz="2400" dirty="0"/>
              <a:t>(značka jednotky </a:t>
            </a:r>
            <a:r>
              <a:rPr lang="cs-CZ" sz="2400" dirty="0" err="1">
                <a:solidFill>
                  <a:srgbClr val="FFFF00"/>
                </a:solidFill>
              </a:rPr>
              <a:t>ly</a:t>
            </a:r>
            <a:r>
              <a:rPr lang="cs-CZ" sz="2400" dirty="0"/>
              <a:t>, z angl. </a:t>
            </a:r>
            <a:r>
              <a:rPr lang="cs-CZ" sz="2400" i="1" dirty="0" err="1"/>
              <a:t>light</a:t>
            </a:r>
            <a:r>
              <a:rPr lang="cs-CZ" sz="2400" i="1" dirty="0"/>
              <a:t> </a:t>
            </a:r>
            <a:r>
              <a:rPr lang="cs-CZ" sz="2400" i="1" dirty="0" err="1"/>
              <a:t>year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Jeden </a:t>
            </a:r>
            <a:r>
              <a:rPr lang="cs-CZ" sz="2400" dirty="0"/>
              <a:t>světelný rok je vzdálenost, kterou světlo ve vakuu urazí za </a:t>
            </a:r>
            <a:r>
              <a:rPr lang="cs-CZ" sz="2400" dirty="0" smtClean="0"/>
              <a:t>jeden </a:t>
            </a:r>
            <a:r>
              <a:rPr lang="cs-CZ" sz="2400" dirty="0"/>
              <a:t>rok. </a:t>
            </a:r>
            <a:endParaRPr lang="cs-CZ" sz="2400" dirty="0" smtClean="0"/>
          </a:p>
          <a:p>
            <a:r>
              <a:rPr lang="cs-CZ" sz="2400" dirty="0" smtClean="0"/>
              <a:t>Používá se v populární literatuře.</a:t>
            </a:r>
            <a:endParaRPr lang="cs-CZ" sz="2400" dirty="0"/>
          </a:p>
          <a:p>
            <a:r>
              <a:rPr lang="cs-CZ" sz="2400" dirty="0" smtClean="0"/>
              <a:t>1</a:t>
            </a:r>
            <a:r>
              <a:rPr lang="cs-CZ" sz="2400" dirty="0"/>
              <a:t> </a:t>
            </a:r>
            <a:r>
              <a:rPr lang="cs-CZ" sz="2400" dirty="0" err="1"/>
              <a:t>ly</a:t>
            </a:r>
            <a:r>
              <a:rPr lang="cs-CZ" sz="2400" dirty="0"/>
              <a:t> = 9 460 730 472 580 800 m ≈ 9,46 × 10</a:t>
            </a:r>
            <a:r>
              <a:rPr lang="cs-CZ" sz="2400" baseline="30000" dirty="0"/>
              <a:t>15</a:t>
            </a:r>
            <a:r>
              <a:rPr lang="cs-CZ" sz="2400" dirty="0"/>
              <a:t> m </a:t>
            </a:r>
            <a:r>
              <a:rPr lang="cs-CZ" sz="2400" dirty="0" smtClean="0"/>
              <a:t>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48" y="2438400"/>
            <a:ext cx="5410200" cy="334593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1037" y="2286000"/>
            <a:ext cx="335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Proxima Centauri </a:t>
            </a:r>
            <a:r>
              <a:rPr lang="cs-CZ" sz="2400" dirty="0"/>
              <a:t>(alfa Centauri C), také </a:t>
            </a:r>
            <a:r>
              <a:rPr lang="cs-CZ" sz="2400" i="1" dirty="0"/>
              <a:t>V 645 Centauri</a:t>
            </a:r>
            <a:r>
              <a:rPr lang="cs-CZ" sz="2400" dirty="0"/>
              <a:t> </a:t>
            </a:r>
            <a:r>
              <a:rPr lang="cs-CZ" sz="2400" dirty="0" smtClean="0"/>
              <a:t>         ve </a:t>
            </a:r>
            <a:r>
              <a:rPr lang="cs-CZ" sz="2400" dirty="0"/>
              <a:t>vzdálenosti </a:t>
            </a:r>
            <a:r>
              <a:rPr lang="cs-CZ" sz="2400" dirty="0">
                <a:solidFill>
                  <a:srgbClr val="FFFF00"/>
                </a:solidFill>
              </a:rPr>
              <a:t>4,22 </a:t>
            </a:r>
            <a:r>
              <a:rPr lang="cs-CZ" sz="2400" dirty="0" err="1">
                <a:solidFill>
                  <a:srgbClr val="FFFF00"/>
                </a:solidFill>
              </a:rPr>
              <a:t>ly</a:t>
            </a:r>
            <a:r>
              <a:rPr lang="cs-CZ" sz="2400" dirty="0"/>
              <a:t> (přibližně 1,3 </a:t>
            </a:r>
            <a:r>
              <a:rPr lang="cs-CZ" sz="2400" dirty="0" err="1"/>
              <a:t>pc</a:t>
            </a:r>
            <a:r>
              <a:rPr lang="cs-CZ" sz="2400" dirty="0"/>
              <a:t> </a:t>
            </a:r>
            <a:r>
              <a:rPr lang="cs-CZ" sz="2400" dirty="0" smtClean="0"/>
              <a:t>         </a:t>
            </a:r>
            <a:r>
              <a:rPr lang="cs-CZ" sz="2400" dirty="0" smtClean="0">
                <a:solidFill>
                  <a:srgbClr val="FFFF00"/>
                </a:solidFill>
              </a:rPr>
              <a:t>je </a:t>
            </a:r>
            <a:r>
              <a:rPr lang="cs-CZ" sz="2400" dirty="0">
                <a:solidFill>
                  <a:srgbClr val="FFFF00"/>
                </a:solidFill>
              </a:rPr>
              <a:t>nejbližší hvězda </a:t>
            </a:r>
            <a:r>
              <a:rPr lang="cs-CZ" sz="2400" dirty="0"/>
              <a:t>sluneční soustavě. nachází se v souhvězdí Kentaura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Je to červený trpaslík – mnohem menší než Slunce.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0732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217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28600" y="2286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Astronomická </a:t>
            </a:r>
            <a:r>
              <a:rPr lang="cs-CZ" sz="2400" dirty="0">
                <a:solidFill>
                  <a:srgbClr val="FFFF00"/>
                </a:solidFill>
              </a:rPr>
              <a:t>jednotka </a:t>
            </a:r>
            <a:r>
              <a:rPr lang="cs-CZ" sz="2400" dirty="0" smtClean="0"/>
              <a:t>(značka </a:t>
            </a:r>
            <a:r>
              <a:rPr lang="cs-CZ" sz="2400" dirty="0"/>
              <a:t>jednotky </a:t>
            </a:r>
            <a:r>
              <a:rPr lang="cs-CZ" sz="2400" dirty="0" smtClean="0">
                <a:solidFill>
                  <a:srgbClr val="FFFF00"/>
                </a:solidFill>
              </a:rPr>
              <a:t>au</a:t>
            </a:r>
            <a:r>
              <a:rPr lang="cs-CZ" sz="2400" dirty="0" smtClean="0"/>
              <a:t> </a:t>
            </a:r>
            <a:r>
              <a:rPr lang="cs-CZ" sz="2400" dirty="0"/>
              <a:t>z anglického </a:t>
            </a:r>
            <a:r>
              <a:rPr lang="cs-CZ" sz="2400" i="1" dirty="0" err="1"/>
              <a:t>astronomical</a:t>
            </a:r>
            <a:r>
              <a:rPr lang="cs-CZ" sz="2400" i="1" dirty="0"/>
              <a:t> unit</a:t>
            </a:r>
            <a:r>
              <a:rPr lang="cs-CZ" sz="2400" dirty="0"/>
              <a:t>, nebo </a:t>
            </a:r>
            <a:r>
              <a:rPr lang="cs-CZ" sz="2400" dirty="0" err="1" smtClean="0">
                <a:solidFill>
                  <a:srgbClr val="FFFF00"/>
                </a:solidFill>
              </a:rPr>
              <a:t>ua</a:t>
            </a:r>
            <a:r>
              <a:rPr lang="cs-CZ" sz="2400" dirty="0" smtClean="0"/>
              <a:t> </a:t>
            </a:r>
            <a:r>
              <a:rPr lang="cs-CZ" sz="2400" dirty="0"/>
              <a:t>z francouzského </a:t>
            </a:r>
            <a:r>
              <a:rPr lang="cs-CZ" sz="2400" i="1" dirty="0" err="1"/>
              <a:t>unité</a:t>
            </a:r>
            <a:r>
              <a:rPr lang="cs-CZ" sz="2400" i="1" dirty="0"/>
              <a:t> </a:t>
            </a:r>
            <a:r>
              <a:rPr lang="cs-CZ" sz="2400" i="1" dirty="0" err="1"/>
              <a:t>astronomique</a:t>
            </a:r>
            <a:r>
              <a:rPr lang="cs-CZ" sz="2400" dirty="0"/>
              <a:t>; běžně se používá i značka </a:t>
            </a:r>
            <a:r>
              <a:rPr lang="cs-CZ" sz="2400" b="1" dirty="0">
                <a:solidFill>
                  <a:srgbClr val="FFFF00"/>
                </a:solidFill>
              </a:rPr>
              <a:t>AU</a:t>
            </a:r>
            <a:r>
              <a:rPr lang="cs-CZ" sz="2400" dirty="0"/>
              <a:t>, případně </a:t>
            </a:r>
            <a:r>
              <a:rPr lang="cs-CZ" sz="2400" b="1" dirty="0" smtClean="0">
                <a:solidFill>
                  <a:srgbClr val="FFFF00"/>
                </a:solidFill>
              </a:rPr>
              <a:t>UA</a:t>
            </a:r>
            <a:r>
              <a:rPr lang="cs-CZ" sz="2400" dirty="0" smtClean="0"/>
              <a:t> </a:t>
            </a:r>
            <a:r>
              <a:rPr lang="cs-CZ" sz="2400" dirty="0">
                <a:solidFill>
                  <a:srgbClr val="FFFF00"/>
                </a:solidFill>
              </a:rPr>
              <a:t>střední vzdálenost Země od Slunce. </a:t>
            </a:r>
            <a:endParaRPr lang="cs-CZ" sz="2400" dirty="0" smtClean="0">
              <a:solidFill>
                <a:srgbClr val="FFFF00"/>
              </a:solidFill>
            </a:endParaRPr>
          </a:p>
          <a:p>
            <a:r>
              <a:rPr lang="cs-CZ" sz="2400" dirty="0" smtClean="0"/>
              <a:t>Používá se pro menší vzdálenosti.</a:t>
            </a:r>
          </a:p>
          <a:p>
            <a:endParaRPr lang="cs-CZ" sz="2400" dirty="0"/>
          </a:p>
          <a:p>
            <a:r>
              <a:rPr lang="cs-CZ" sz="2400" dirty="0" smtClean="0"/>
              <a:t>1</a:t>
            </a:r>
            <a:r>
              <a:rPr lang="cs-CZ" sz="2400" dirty="0"/>
              <a:t> au = 1 </a:t>
            </a:r>
            <a:r>
              <a:rPr lang="cs-CZ" sz="2400" dirty="0" err="1"/>
              <a:t>ua</a:t>
            </a:r>
            <a:r>
              <a:rPr lang="cs-CZ" sz="2400" dirty="0"/>
              <a:t> = 1 AU = 1 UA = 149 597 870 700 m (přesně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r>
              <a:rPr lang="cs-CZ" sz="2400" dirty="0"/>
              <a:t>Vzdálenost Země od Slunce je 1,00 ± 0,02 AU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Měsíc </a:t>
            </a:r>
            <a:r>
              <a:rPr lang="cs-CZ" sz="2400" dirty="0"/>
              <a:t>obíhá kolem Země ve vzdálenosti 0,0026 ± 0,0001 AU. Mars je od Slunce vzdálen 1,52 ± 0,14 AU. </a:t>
            </a:r>
            <a:endParaRPr lang="cs-CZ" sz="2400" dirty="0" smtClean="0"/>
          </a:p>
          <a:p>
            <a:r>
              <a:rPr lang="cs-CZ" sz="2400" dirty="0" smtClean="0"/>
              <a:t>Jupiter </a:t>
            </a:r>
            <a:r>
              <a:rPr lang="cs-CZ" sz="2400" dirty="0"/>
              <a:t>je od Slunce vzdálen 5,20 ± 0,05 AU. </a:t>
            </a:r>
            <a:endParaRPr lang="cs-CZ" sz="2400" dirty="0" smtClean="0"/>
          </a:p>
          <a:p>
            <a:r>
              <a:rPr lang="cs-CZ" sz="2400" dirty="0" smtClean="0"/>
              <a:t>Nejvzdálenější </a:t>
            </a:r>
            <a:r>
              <a:rPr lang="cs-CZ" sz="2400" dirty="0"/>
              <a:t>člověkem vyrobené těleso, sonda </a:t>
            </a:r>
            <a:r>
              <a:rPr lang="cs-CZ" sz="2400" dirty="0" err="1"/>
              <a:t>Voyager</a:t>
            </a:r>
            <a:r>
              <a:rPr lang="cs-CZ" sz="2400" dirty="0"/>
              <a:t> 1, bylo v říjnu 2012 ve vzdálenosti 122,7 AU od Slunce.</a:t>
            </a:r>
          </a:p>
        </p:txBody>
      </p:sp>
    </p:spTree>
    <p:extLst>
      <p:ext uri="{BB962C8B-B14F-4D97-AF65-F5344CB8AC3E}">
        <p14:creationId xmlns:p14="http://schemas.microsoft.com/office/powerpoint/2010/main" val="142583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1244</Words>
  <Application>Microsoft Office PowerPoint</Application>
  <PresentationFormat>Předvádění na obrazovce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Živly</vt:lpstr>
      <vt:lpstr>VZNIK A STAVBA VESMÍRU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122</cp:revision>
  <cp:lastPrinted>1601-01-01T00:00:00Z</cp:lastPrinted>
  <dcterms:created xsi:type="dcterms:W3CDTF">1601-01-01T00:00:00Z</dcterms:created>
  <dcterms:modified xsi:type="dcterms:W3CDTF">2013-07-24T22:26:44Z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