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Topo.jpg" TargetMode="External"/><Relationship Id="rId3" Type="http://schemas.openxmlformats.org/officeDocument/2006/relationships/hyperlink" Target="http://commons.wikimedia.org/wiki/File:The_Blue_Marble.jpg" TargetMode="External"/><Relationship Id="rId7" Type="http://schemas.openxmlformats.org/officeDocument/2006/relationships/hyperlink" Target="http://cs.wikipedia.org/wiki/Soubor:Pr%C5%AF%C5%99ez_Zem%C3%AD.png" TargetMode="External"/><Relationship Id="rId2" Type="http://schemas.openxmlformats.org/officeDocument/2006/relationships/hyperlink" Target="http://commons.wikimedia.org/wiki/File:Earth_symbol_alternate.sv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e8KNPBZG53A" TargetMode="External"/><Relationship Id="rId5" Type="http://schemas.openxmlformats.org/officeDocument/2006/relationships/hyperlink" Target="http://commons.wikimedia.org/wiki/File:Protoplanetary_disk.jpg" TargetMode="External"/><Relationship Id="rId4" Type="http://schemas.openxmlformats.org/officeDocument/2006/relationships/hyperlink" Target="http://cs.wikipedia.org/wiki/Soubor:Earth_symbol.svg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8KNPBZG53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VZNIK A STAVBA ZEMĚ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Př_165_Geologie_Vznik a stavba Země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Earth</a:t>
            </a:r>
            <a:r>
              <a:rPr lang="cs-CZ" sz="1100" dirty="0"/>
              <a:t> symbol </a:t>
            </a:r>
            <a:r>
              <a:rPr lang="cs-CZ" sz="1100" dirty="0" err="1"/>
              <a:t>alternate.svg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2013-07-23].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commons.wikimedia.org/wiki/File:Earth_symbol_alternate.svg</a:t>
            </a:r>
            <a:endParaRPr lang="cs-CZ" sz="1100" dirty="0" smtClean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cs-CZ" sz="1100" dirty="0" err="1" smtClean="0">
                <a:effectLst/>
              </a:rPr>
              <a:t>The</a:t>
            </a:r>
            <a:r>
              <a:rPr lang="cs-CZ" sz="1100" dirty="0" smtClean="0">
                <a:effectLst/>
              </a:rPr>
              <a:t> </a:t>
            </a:r>
            <a:r>
              <a:rPr lang="cs-CZ" sz="1100" dirty="0">
                <a:effectLst/>
              </a:rPr>
              <a:t>Blue Marble.jpg. </a:t>
            </a:r>
            <a:r>
              <a:rPr lang="cs-CZ" sz="1100" dirty="0" smtClean="0">
                <a:effectLst/>
              </a:rPr>
              <a:t>In: </a:t>
            </a:r>
            <a:r>
              <a:rPr lang="cs-CZ" sz="1100" i="1" dirty="0" err="1" smtClean="0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 smtClean="0">
                <a:effectLst/>
              </a:rPr>
              <a:t>encyclopedia</a:t>
            </a:r>
            <a:r>
              <a:rPr lang="cs-CZ" sz="1100" dirty="0" smtClean="0">
                <a:effectLst/>
              </a:rPr>
              <a:t>. </a:t>
            </a:r>
            <a:r>
              <a:rPr lang="cs-CZ" sz="1100" dirty="0">
                <a:effectLst/>
              </a:rPr>
              <a:t>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2011 [cit. 2013-07-23]. Dostupné z: </a:t>
            </a:r>
            <a:r>
              <a:rPr lang="cs-CZ" sz="1100" u="sng" dirty="0">
                <a:effectLst/>
                <a:hlinkClick r:id="rId3"/>
              </a:rPr>
              <a:t>http://</a:t>
            </a:r>
            <a:r>
              <a:rPr lang="cs-CZ" sz="1100" u="sng" dirty="0" smtClean="0">
                <a:effectLst/>
                <a:hlinkClick r:id="rId3"/>
              </a:rPr>
              <a:t>commons.wikimedia.org/wiki/File:The_Blue_Marble.jpg</a:t>
            </a:r>
            <a:endParaRPr lang="cs-CZ" sz="1100" u="sng" dirty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cs-CZ" sz="1100" dirty="0" err="1">
                <a:effectLst/>
              </a:rPr>
              <a:t>Earth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symbol.svg</a:t>
            </a:r>
            <a:r>
              <a:rPr lang="cs-CZ" sz="1100" dirty="0">
                <a:effectLst/>
              </a:rPr>
              <a:t>. In: &lt;i&gt;</a:t>
            </a:r>
            <a:r>
              <a:rPr lang="cs-CZ" sz="1100" dirty="0" err="1">
                <a:effectLst/>
              </a:rPr>
              <a:t>Wikipedia</a:t>
            </a:r>
            <a:r>
              <a:rPr lang="cs-CZ" sz="1100" dirty="0">
                <a:effectLst/>
              </a:rPr>
              <a:t>: </a:t>
            </a:r>
            <a:r>
              <a:rPr lang="cs-CZ" sz="1100" dirty="0" err="1">
                <a:effectLst/>
              </a:rPr>
              <a:t>the</a:t>
            </a:r>
            <a:r>
              <a:rPr lang="cs-CZ" sz="1100" dirty="0">
                <a:effectLst/>
              </a:rPr>
              <a:t> free </a:t>
            </a:r>
            <a:r>
              <a:rPr lang="cs-CZ" sz="1100" dirty="0" err="1">
                <a:effectLst/>
              </a:rPr>
              <a:t>encyclopedia</a:t>
            </a:r>
            <a:r>
              <a:rPr lang="cs-CZ" sz="1100" dirty="0">
                <a:effectLst/>
              </a:rPr>
              <a:t>&lt;/i&gt;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2009 [cit. 2013-07-23]. Dostupné z: </a:t>
            </a:r>
            <a:r>
              <a:rPr lang="cs-CZ" sz="1100" u="sng" dirty="0">
                <a:effectLst/>
                <a:hlinkClick r:id="rId4"/>
              </a:rPr>
              <a:t>http://</a:t>
            </a:r>
            <a:r>
              <a:rPr lang="cs-CZ" sz="1100" u="sng" dirty="0" smtClean="0">
                <a:effectLst/>
                <a:hlinkClick r:id="rId4"/>
              </a:rPr>
              <a:t>cs.wikipedia.org/wiki/Soubor:Earth_symbol.svg</a:t>
            </a:r>
            <a:endParaRPr lang="cs-CZ" sz="1100" u="sng" dirty="0" smtClean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Protoplanetary</a:t>
            </a:r>
            <a:r>
              <a:rPr lang="cs-CZ" sz="1100" dirty="0"/>
              <a:t> disk.jpg.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2013-07-23].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commons.wikimedia.org/wiki/File:Protoplanetary_disk.jpg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pl-PL" sz="1100" i="1" dirty="0"/>
              <a:t>Vznik Země</a:t>
            </a:r>
            <a:r>
              <a:rPr lang="pl-PL" sz="1100" dirty="0"/>
              <a:t>. 2012. Dostupné z: </a:t>
            </a:r>
            <a:r>
              <a:rPr lang="pl-PL" sz="1100" dirty="0">
                <a:hlinkClick r:id="rId6"/>
              </a:rPr>
              <a:t>http://</a:t>
            </a:r>
            <a:r>
              <a:rPr lang="pl-PL" sz="1100" dirty="0" smtClean="0">
                <a:hlinkClick r:id="rId6"/>
              </a:rPr>
              <a:t>www.youtube.com/watch?v=e8KNPBZG53A</a:t>
            </a:r>
            <a:endParaRPr lang="pl-PL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Průřez Zemí.png.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2013-08-01].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cs.wikipedia.org/wiki/Soubor:Pr%C5%AF%C5%99ez_Zem%C3%AD.png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Topo.jpg.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2013-08-01].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en.wikipedia.org/wiki/File:Topo.jpg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vzniku a stavbě Země.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vzniku a stavbě Země.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33270" y="295145"/>
            <a:ext cx="193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Země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971273"/>
            <a:ext cx="441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astronomický symbol Země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další názvy </a:t>
            </a:r>
            <a:r>
              <a:rPr lang="cs-CZ" sz="2400" dirty="0" err="1" smtClean="0"/>
              <a:t>Terra</a:t>
            </a:r>
            <a:r>
              <a:rPr lang="cs-CZ" sz="2400" dirty="0"/>
              <a:t>, </a:t>
            </a:r>
            <a:r>
              <a:rPr lang="cs-CZ" sz="2400" dirty="0" err="1"/>
              <a:t>Tellus</a:t>
            </a:r>
            <a:r>
              <a:rPr lang="cs-CZ" sz="2400" dirty="0"/>
              <a:t> či řecký název </a:t>
            </a:r>
            <a:r>
              <a:rPr lang="cs-CZ" sz="2400" dirty="0" err="1"/>
              <a:t>Gaia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třetí</a:t>
            </a:r>
            <a:r>
              <a:rPr lang="cs-CZ" sz="2400" dirty="0" smtClean="0"/>
              <a:t> planeta Sluneční soustavy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největší z terestrických </a:t>
            </a:r>
            <a:r>
              <a:rPr lang="cs-CZ" sz="2400" dirty="0" smtClean="0"/>
              <a:t>planet (</a:t>
            </a:r>
            <a:r>
              <a:rPr lang="cs-CZ" sz="2400" dirty="0"/>
              <a:t>Z</a:t>
            </a:r>
            <a:r>
              <a:rPr lang="cs-CZ" sz="2400" dirty="0" smtClean="0"/>
              <a:t>emi podobných)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jediná kde je </a:t>
            </a:r>
            <a:r>
              <a:rPr lang="cs-CZ" sz="2400" dirty="0" smtClean="0">
                <a:solidFill>
                  <a:srgbClr val="FFFF00"/>
                </a:solidFill>
              </a:rPr>
              <a:t>život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stáří</a:t>
            </a:r>
            <a:r>
              <a:rPr lang="cs-CZ" sz="2400" dirty="0" smtClean="0">
                <a:solidFill>
                  <a:srgbClr val="FFFF00"/>
                </a:solidFill>
              </a:rPr>
              <a:t> asi 4,6 mld. </a:t>
            </a:r>
            <a:r>
              <a:rPr lang="cs-CZ" sz="2400" dirty="0" smtClean="0"/>
              <a:t>let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přirozený satelit </a:t>
            </a:r>
            <a:r>
              <a:rPr lang="cs-CZ" sz="2400" dirty="0" smtClean="0">
                <a:solidFill>
                  <a:srgbClr val="FFFF00"/>
                </a:solidFill>
              </a:rPr>
              <a:t>Měsíc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poloměr 6378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vzdálenost od Slunce 1 AU asi 150 mil. km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94" y="990600"/>
            <a:ext cx="4724400" cy="47275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98" y="380186"/>
            <a:ext cx="476250" cy="4762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7786"/>
            <a:ext cx="400050" cy="6286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743200" y="394771"/>
            <a:ext cx="99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nebo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000" y="21010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Vznik Země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971273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akrecí</a:t>
            </a:r>
            <a:r>
              <a:rPr lang="cs-CZ" sz="2400" dirty="0" smtClean="0"/>
              <a:t> (shlukování, navazování formování) </a:t>
            </a:r>
            <a:r>
              <a:rPr lang="cs-CZ" sz="2400" dirty="0"/>
              <a:t>z </a:t>
            </a:r>
            <a:r>
              <a:rPr lang="cs-CZ" sz="2400" dirty="0" err="1">
                <a:solidFill>
                  <a:srgbClr val="FFFF00"/>
                </a:solidFill>
              </a:rPr>
              <a:t>pracho</a:t>
            </a:r>
            <a:r>
              <a:rPr lang="cs-CZ" sz="2400" dirty="0">
                <a:solidFill>
                  <a:srgbClr val="FFFF00"/>
                </a:solidFill>
              </a:rPr>
              <a:t>-plynného disku</a:t>
            </a:r>
            <a:r>
              <a:rPr lang="cs-CZ" sz="2400" dirty="0"/>
              <a:t>, </a:t>
            </a:r>
            <a:r>
              <a:rPr lang="cs-CZ" sz="2400" dirty="0" smtClean="0"/>
              <a:t>který </a:t>
            </a:r>
            <a:r>
              <a:rPr lang="cs-CZ" sz="2400" dirty="0"/>
              <a:t>obíhal kolem </a:t>
            </a:r>
            <a:r>
              <a:rPr lang="cs-CZ" sz="2400" dirty="0" smtClean="0"/>
              <a:t>rodícího </a:t>
            </a:r>
            <a:r>
              <a:rPr lang="cs-CZ" sz="2400" dirty="0"/>
              <a:t>se </a:t>
            </a:r>
            <a:r>
              <a:rPr lang="cs-CZ" sz="2400" dirty="0" smtClean="0"/>
              <a:t>Slunce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srážkami</a:t>
            </a:r>
            <a:r>
              <a:rPr lang="cs-CZ" sz="2400" dirty="0" smtClean="0"/>
              <a:t> </a:t>
            </a:r>
            <a:r>
              <a:rPr lang="cs-CZ" sz="2400" dirty="0"/>
              <a:t>prachových částic se začala formovat malá tělesa, která svou gravitací přitahovala další částice a okolní </a:t>
            </a:r>
            <a:r>
              <a:rPr lang="cs-CZ" sz="2400" dirty="0" smtClean="0"/>
              <a:t>plyn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většina planety </a:t>
            </a:r>
            <a:r>
              <a:rPr lang="cs-CZ" sz="2400" dirty="0" smtClean="0">
                <a:solidFill>
                  <a:srgbClr val="FFFF00"/>
                </a:solidFill>
              </a:rPr>
              <a:t>byla roztavena </a:t>
            </a:r>
            <a:r>
              <a:rPr lang="cs-CZ" sz="2400" dirty="0" smtClean="0"/>
              <a:t>po srážkách těles a radioaktivním rozpadu materiálu asi miliardu let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9280"/>
            <a:ext cx="5181600" cy="345871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448300" y="3409442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Protoplanetární</a:t>
            </a:r>
            <a:r>
              <a:rPr lang="cs-CZ" sz="2400" dirty="0" smtClean="0"/>
              <a:t> disk –  z něho vznikají </a:t>
            </a:r>
            <a:r>
              <a:rPr lang="cs-CZ" sz="2400" dirty="0" err="1" smtClean="0"/>
              <a:t>protoplanety</a:t>
            </a:r>
            <a:r>
              <a:rPr lang="cs-CZ" sz="2400" dirty="0" smtClean="0"/>
              <a:t> a dalšími srážkami a vzájemným působením planety.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8735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31" y="596412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563" y="1524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při jedné ze srážek </a:t>
            </a:r>
            <a:r>
              <a:rPr lang="cs-CZ" sz="2400" dirty="0">
                <a:solidFill>
                  <a:srgbClr val="FFFF00"/>
                </a:solidFill>
              </a:rPr>
              <a:t>vzniká Měsíc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planeta byla roztavena,</a:t>
            </a:r>
            <a:r>
              <a:rPr lang="cs-CZ" sz="2400" dirty="0" smtClean="0"/>
              <a:t> na povrchu byl magmatický oceán, dochází k formování struktury  Země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formuje se zemské jádro, plášť a kůra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vlivem gravitace </a:t>
            </a:r>
            <a:r>
              <a:rPr lang="cs-CZ" sz="2400" dirty="0" smtClean="0"/>
              <a:t>klesají těžké prvky např. železo ke středu – </a:t>
            </a:r>
            <a:r>
              <a:rPr lang="cs-CZ" sz="2400" dirty="0" smtClean="0">
                <a:solidFill>
                  <a:srgbClr val="FFFF00"/>
                </a:solidFill>
              </a:rPr>
              <a:t>vzniká těžké jádro</a:t>
            </a:r>
            <a:r>
              <a:rPr lang="cs-CZ" sz="2400" dirty="0" smtClean="0"/>
              <a:t> a lehčí např. </a:t>
            </a:r>
            <a:r>
              <a:rPr lang="cs-CZ" sz="2400" dirty="0" smtClean="0">
                <a:solidFill>
                  <a:srgbClr val="FFFF00"/>
                </a:solidFill>
              </a:rPr>
              <a:t>křemík a kyslík tvoří kůru </a:t>
            </a:r>
            <a:r>
              <a:rPr lang="cs-CZ" sz="2400" dirty="0" smtClean="0"/>
              <a:t>na povrchu</a:t>
            </a:r>
            <a:endParaRPr lang="cs-CZ" sz="2400" dirty="0"/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14600"/>
            <a:ext cx="5094513" cy="32765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563" y="5947091"/>
            <a:ext cx="514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http://www.youtube.com/watch?v=e8KNPBZG53A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8600" y="3552734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Vznik Země a Měsíce, 14 min, kvalita HD, česky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108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7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86" y="2316613"/>
            <a:ext cx="5688014" cy="44358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78054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Zemské jádro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geosféra ve středu Země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začíná v hloubce </a:t>
            </a:r>
            <a:r>
              <a:rPr lang="cs-CZ" sz="2400" dirty="0" smtClean="0">
                <a:solidFill>
                  <a:srgbClr val="FFFF00"/>
                </a:solidFill>
              </a:rPr>
              <a:t>2900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31% hmotnosti Země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tvořeno železem a niklem </a:t>
            </a:r>
            <a:r>
              <a:rPr lang="cs-CZ" sz="2400" dirty="0" err="1" smtClean="0"/>
              <a:t>Fe</a:t>
            </a:r>
            <a:r>
              <a:rPr lang="cs-CZ" sz="2400" dirty="0" smtClean="0"/>
              <a:t> 83% Ni 7%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9050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vnější jádro je polotekuté</a:t>
            </a:r>
            <a:r>
              <a:rPr lang="cs-CZ" sz="2400" dirty="0" smtClean="0"/>
              <a:t>, hranice je v hloubce 5000km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vnitřní jádro je pevné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vytváří magnetické pole </a:t>
            </a:r>
            <a:r>
              <a:rPr lang="cs-CZ" sz="2400" dirty="0" smtClean="0"/>
              <a:t>Země</a:t>
            </a:r>
          </a:p>
        </p:txBody>
      </p:sp>
    </p:spTree>
    <p:extLst>
      <p:ext uri="{BB962C8B-B14F-4D97-AF65-F5344CB8AC3E}">
        <p14:creationId xmlns:p14="http://schemas.microsoft.com/office/powerpoint/2010/main" val="1516933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5330" y="926499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Zemský plášť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mezi jádrem a kůrou</a:t>
            </a:r>
            <a:endParaRPr lang="cs-CZ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zasahuje do hloubky 2900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tvořen </a:t>
            </a:r>
            <a:r>
              <a:rPr lang="cs-CZ" sz="2400" dirty="0" smtClean="0"/>
              <a:t>lehčími</a:t>
            </a:r>
            <a:r>
              <a:rPr lang="cs-CZ" sz="2400" dirty="0" smtClean="0">
                <a:solidFill>
                  <a:srgbClr val="FFFF00"/>
                </a:solidFill>
              </a:rPr>
              <a:t> sloučeninami křemíku, hliníku hořčíku a kyslíku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7817" y="2960638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 plášti probíhá </a:t>
            </a:r>
            <a:r>
              <a:rPr lang="cs-CZ" sz="2400" dirty="0" smtClean="0">
                <a:solidFill>
                  <a:srgbClr val="FFFF00"/>
                </a:solidFill>
              </a:rPr>
              <a:t>pohyb hmoty a energie -</a:t>
            </a:r>
            <a:r>
              <a:rPr lang="cs-CZ" sz="2400" dirty="0" smtClean="0"/>
              <a:t> souvisí s pohybem desek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část pláště a zemská kůra </a:t>
            </a:r>
            <a:r>
              <a:rPr lang="cs-CZ" sz="2400" dirty="0" smtClean="0"/>
              <a:t>vytváří</a:t>
            </a:r>
            <a:r>
              <a:rPr lang="cs-CZ" sz="2400" dirty="0" smtClean="0">
                <a:solidFill>
                  <a:srgbClr val="FFFF00"/>
                </a:solidFill>
              </a:rPr>
              <a:t> litosféru – horninový </a:t>
            </a:r>
            <a:r>
              <a:rPr lang="cs-CZ" sz="2400" dirty="0" smtClean="0"/>
              <a:t>(kamenný) </a:t>
            </a:r>
            <a:r>
              <a:rPr lang="cs-CZ" sz="2400" dirty="0" smtClean="0">
                <a:solidFill>
                  <a:srgbClr val="FFFF00"/>
                </a:solidFill>
              </a:rPr>
              <a:t>obal Země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plášť od jádra odděluje tzv. </a:t>
            </a:r>
            <a:r>
              <a:rPr lang="cs-CZ" sz="2400" dirty="0" smtClean="0">
                <a:solidFill>
                  <a:srgbClr val="FFFF00"/>
                </a:solidFill>
              </a:rPr>
              <a:t>Gutenbergova diskontinuita </a:t>
            </a:r>
            <a:r>
              <a:rPr lang="cs-CZ" sz="2400" dirty="0" smtClean="0"/>
              <a:t>– ploch</a:t>
            </a:r>
            <a:r>
              <a:rPr lang="cs-CZ" sz="2400" dirty="0"/>
              <a:t> </a:t>
            </a:r>
            <a:r>
              <a:rPr lang="cs-CZ" sz="2400" dirty="0" smtClean="0"/>
              <a:t>a nespojitosti</a:t>
            </a:r>
          </a:p>
        </p:txBody>
      </p:sp>
    </p:spTree>
    <p:extLst>
      <p:ext uri="{BB962C8B-B14F-4D97-AF65-F5344CB8AC3E}">
        <p14:creationId xmlns:p14="http://schemas.microsoft.com/office/powerpoint/2010/main" val="3328561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49" y="603424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5330" y="0"/>
            <a:ext cx="88724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Zemská kůra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je nejsvrchnější geosférou</a:t>
            </a:r>
            <a:endParaRPr lang="cs-CZ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mocnost (tloušťka) dosahuje 6 – 70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tvořena sloučeninami křemíku a kyslíku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 pláště je oddělena </a:t>
            </a:r>
            <a:r>
              <a:rPr lang="cs-CZ" sz="2400" dirty="0" err="1" smtClean="0">
                <a:solidFill>
                  <a:srgbClr val="FFFF00"/>
                </a:solidFill>
              </a:rPr>
              <a:t>Mohorovičičovou</a:t>
            </a:r>
            <a:r>
              <a:rPr lang="cs-CZ" sz="2400" dirty="0" smtClean="0">
                <a:solidFill>
                  <a:srgbClr val="FFFF00"/>
                </a:solidFill>
              </a:rPr>
              <a:t> diskontinuitou – </a:t>
            </a:r>
            <a:r>
              <a:rPr lang="cs-CZ" sz="2400" dirty="0" smtClean="0"/>
              <a:t>plocha nespojitosti (MOHO)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r>
              <a:rPr lang="cs-CZ" sz="2400" dirty="0" smtClean="0">
                <a:solidFill>
                  <a:srgbClr val="FFFF00"/>
                </a:solidFill>
              </a:rPr>
              <a:t>Oceánská kůra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tvoří </a:t>
            </a:r>
            <a:r>
              <a:rPr lang="cs-CZ" sz="2400" dirty="0"/>
              <a:t>dna oceánu, pánve, </a:t>
            </a:r>
            <a:r>
              <a:rPr lang="cs-CZ" sz="2400" dirty="0" smtClean="0"/>
              <a:t>příkopy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tenčí </a:t>
            </a:r>
            <a:r>
              <a:rPr lang="cs-CZ" sz="2400" dirty="0" smtClean="0">
                <a:solidFill>
                  <a:srgbClr val="FFFF00"/>
                </a:solidFill>
              </a:rPr>
              <a:t>6 – 8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dvě vrstvy </a:t>
            </a:r>
            <a:r>
              <a:rPr lang="cs-CZ" sz="2400" dirty="0" smtClean="0">
                <a:solidFill>
                  <a:srgbClr val="FFFF00"/>
                </a:solidFill>
              </a:rPr>
              <a:t>usazeniny</a:t>
            </a:r>
            <a:r>
              <a:rPr lang="cs-CZ" sz="2400" dirty="0" smtClean="0"/>
              <a:t> a pod nimi </a:t>
            </a:r>
            <a:r>
              <a:rPr lang="cs-CZ" sz="2400" dirty="0" smtClean="0">
                <a:solidFill>
                  <a:srgbClr val="FFFF00"/>
                </a:solidFill>
              </a:rPr>
              <a:t>vrstva čedičová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rgbClr val="FFFF00"/>
                </a:solidFill>
              </a:rPr>
              <a:t>Pevninská kůra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tvoří kontinenty, šelfy, kontinentální </a:t>
            </a:r>
            <a:r>
              <a:rPr lang="cs-CZ" sz="2400" dirty="0" smtClean="0"/>
              <a:t>svahy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mocnost </a:t>
            </a:r>
            <a:r>
              <a:rPr lang="cs-CZ" sz="2400" dirty="0" smtClean="0">
                <a:solidFill>
                  <a:srgbClr val="FFFF00"/>
                </a:solidFill>
              </a:rPr>
              <a:t>až 70 km</a:t>
            </a:r>
            <a:r>
              <a:rPr lang="cs-CZ" sz="2400" dirty="0" smtClean="0"/>
              <a:t>, v Českém masívu kolem 35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tři vrstvy </a:t>
            </a:r>
            <a:r>
              <a:rPr lang="cs-CZ" sz="2400" dirty="0" smtClean="0">
                <a:solidFill>
                  <a:srgbClr val="FFFF00"/>
                </a:solidFill>
              </a:rPr>
              <a:t>usazeniny, žulová vrstva a čedičová vrstva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3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49" y="603424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120976" cy="595653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6504" y="6006672"/>
            <a:ext cx="439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Mocnosti zemské kůry v kilometrech.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44341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790</Words>
  <Application>Microsoft Office PowerPoint</Application>
  <PresentationFormat>Předvádění na obrazovce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Výchozí návrh</vt:lpstr>
      <vt:lpstr>Živly</vt:lpstr>
      <vt:lpstr>VZNIK A STAVBA ZEMĚ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111</cp:revision>
  <cp:lastPrinted>1601-01-01T00:00:00Z</cp:lastPrinted>
  <dcterms:created xsi:type="dcterms:W3CDTF">1601-01-01T00:00:00Z</dcterms:created>
  <dcterms:modified xsi:type="dcterms:W3CDTF">2013-08-01T10:35:36Z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