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3" r:id="rId6"/>
    <p:sldId id="265" r:id="rId7"/>
    <p:sldId id="264" r:id="rId8"/>
    <p:sldId id="266" r:id="rId9"/>
    <p:sldId id="268" r:id="rId10"/>
    <p:sldId id="269" r:id="rId11"/>
    <p:sldId id="262" r:id="rId12"/>
    <p:sldId id="267" r:id="rId1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5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F31FE42-14A3-4263-A1BB-B9721204FA2E}" type="datetimeFigureOut">
              <a:rPr lang="cs-CZ" smtClean="0"/>
              <a:pPr/>
              <a:t>29. 9. 2014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A7750A6-EF41-4563-B329-173630D39773}"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F31FE42-14A3-4263-A1BB-B9721204FA2E}" type="datetimeFigureOut">
              <a:rPr lang="cs-CZ" smtClean="0"/>
              <a:pPr/>
              <a:t>29. 9. 2014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A7750A6-EF41-4563-B329-173630D39773}"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F31FE42-14A3-4263-A1BB-B9721204FA2E}" type="datetimeFigureOut">
              <a:rPr lang="cs-CZ" smtClean="0"/>
              <a:pPr/>
              <a:t>29. 9. 2014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A7750A6-EF41-4563-B329-173630D39773}"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F31FE42-14A3-4263-A1BB-B9721204FA2E}" type="datetimeFigureOut">
              <a:rPr lang="cs-CZ" smtClean="0"/>
              <a:pPr/>
              <a:t>29. 9. 2014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A7750A6-EF41-4563-B329-173630D39773}"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F31FE42-14A3-4263-A1BB-B9721204FA2E}" type="datetimeFigureOut">
              <a:rPr lang="cs-CZ" smtClean="0"/>
              <a:pPr/>
              <a:t>29. 9. 2014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A7750A6-EF41-4563-B329-173630D39773}"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F31FE42-14A3-4263-A1BB-B9721204FA2E}" type="datetimeFigureOut">
              <a:rPr lang="cs-CZ" smtClean="0"/>
              <a:pPr/>
              <a:t>29. 9. 2014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A7750A6-EF41-4563-B329-173630D39773}"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F31FE42-14A3-4263-A1BB-B9721204FA2E}" type="datetimeFigureOut">
              <a:rPr lang="cs-CZ" smtClean="0"/>
              <a:pPr/>
              <a:t>29. 9. 2014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A7750A6-EF41-4563-B329-173630D39773}"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F31FE42-14A3-4263-A1BB-B9721204FA2E}" type="datetimeFigureOut">
              <a:rPr lang="cs-CZ" smtClean="0"/>
              <a:pPr/>
              <a:t>29. 9. 2014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A7750A6-EF41-4563-B329-173630D39773}"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F31FE42-14A3-4263-A1BB-B9721204FA2E}" type="datetimeFigureOut">
              <a:rPr lang="cs-CZ" smtClean="0"/>
              <a:pPr/>
              <a:t>29. 9. 2014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A7750A6-EF41-4563-B329-173630D39773}"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F31FE42-14A3-4263-A1BB-B9721204FA2E}" type="datetimeFigureOut">
              <a:rPr lang="cs-CZ" smtClean="0"/>
              <a:pPr/>
              <a:t>29. 9. 2014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A7750A6-EF41-4563-B329-173630D39773}"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F31FE42-14A3-4263-A1BB-B9721204FA2E}" type="datetimeFigureOut">
              <a:rPr lang="cs-CZ" smtClean="0"/>
              <a:pPr/>
              <a:t>29. 9. 2014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A7750A6-EF41-4563-B329-173630D39773}"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1FE42-14A3-4263-A1BB-B9721204FA2E}" type="datetimeFigureOut">
              <a:rPr lang="cs-CZ" smtClean="0"/>
              <a:pPr/>
              <a:t>29. 9. 2014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750A6-EF41-4563-B329-173630D39773}"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upload.wikimedia.org/wikipedia/commons/a/a8/Lepus_americanus.jpg" TargetMode="External"/><Relationship Id="rId3" Type="http://schemas.openxmlformats.org/officeDocument/2006/relationships/hyperlink" Target="http://upload.wikimedia.org/wikipedia/commons/thumb/e/e0/Eomaia23423.jpg/800px-Eomaia23423.jpg" TargetMode="External"/><Relationship Id="rId7" Type="http://schemas.openxmlformats.org/officeDocument/2006/relationships/hyperlink" Target="http://upload.wikimedia.org/wikipedia/commons/a/ab/House_mouse.jpg" TargetMode="External"/><Relationship Id="rId2" Type="http://schemas.openxmlformats.org/officeDocument/2006/relationships/hyperlink" Target="http://upload.wikimedia.org/wikipedia/commons/thumb/2/22/Eomaia_amnh_cast.jpg/800px-Eomaia_amnh_cast.jpg"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thumb/3/3b/Myresluger2.jpg/800px-Myresluger2.jpg" TargetMode="External"/><Relationship Id="rId5" Type="http://schemas.openxmlformats.org/officeDocument/2006/relationships/hyperlink" Target="http://upload.wikimedia.org/wikipedia/commons/7/77/Big-eared-townsend-fledermaus.jpg" TargetMode="External"/><Relationship Id="rId10" Type="http://schemas.openxmlformats.org/officeDocument/2006/relationships/image" Target="../media/image2.jpeg"/><Relationship Id="rId4" Type="http://schemas.openxmlformats.org/officeDocument/2006/relationships/hyperlink" Target="http://upload.wikimedia.org/wikipedia/commons/4/44/Hedgehog-en.jpg" TargetMode="External"/><Relationship Id="rId9" Type="http://schemas.openxmlformats.org/officeDocument/2006/relationships/hyperlink" Target="http://upload.wikimedia.org/wikipedia/commons/thumb/2/27/Siberischer_tiger_de.jpg/800px-Siberischer_tiger_de.jp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upload.wikimedia.org/wikipedia/commons/9/94/Common_dolphin.jpg" TargetMode="External"/><Relationship Id="rId7" Type="http://schemas.openxmlformats.org/officeDocument/2006/relationships/hyperlink" Target="http://upload.wikimedia.org/wikipedia/commons/thumb/1/10/Photo_singe_vert_grand.jpg/800px-Photo_singe_vert_grand.jpg" TargetMode="External"/><Relationship Id="rId2" Type="http://schemas.openxmlformats.org/officeDocument/2006/relationships/hyperlink" Target="http://upload.wikimedia.org/wikipedia/commons/thumb/7/73/Harbour_seal.jpg/800px-Harbour_seal.jpg"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thumb/d/d5/Lama3.jpg/800px-Lama3.jpg" TargetMode="External"/><Relationship Id="rId5" Type="http://schemas.openxmlformats.org/officeDocument/2006/relationships/hyperlink" Target="http://upload.wikimedia.org/wikipedia/commons/8/81/Mother_and_baby_zebra.jpg" TargetMode="External"/><Relationship Id="rId4" Type="http://schemas.openxmlformats.org/officeDocument/2006/relationships/hyperlink" Target="http://upload.wikimedia.org/wikipedia/commons/thumb/c/c4/Sri_Lankan_elephants.jpg/800px-Sri_Lankan_elephants.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276600"/>
            <a:ext cx="7772400" cy="914400"/>
          </a:xfrm>
        </p:spPr>
        <p:txBody>
          <a:bodyPr/>
          <a:lstStyle/>
          <a:p>
            <a:r>
              <a:rPr lang="cs-CZ" sz="4800" b="1" dirty="0" smtClean="0">
                <a:effectLst>
                  <a:outerShdw blurRad="38100" dist="38100" dir="2700000" algn="tl">
                    <a:srgbClr val="000000"/>
                  </a:outerShdw>
                </a:effectLst>
              </a:rPr>
              <a:t>Živorodí - </a:t>
            </a:r>
            <a:r>
              <a:rPr lang="cs-CZ" sz="4800" b="1" dirty="0" err="1" smtClean="0">
                <a:effectLst>
                  <a:outerShdw blurRad="38100" dist="38100" dir="2700000" algn="tl">
                    <a:srgbClr val="000000"/>
                  </a:outerShdw>
                </a:effectLst>
              </a:rPr>
              <a:t>placentálové</a:t>
            </a:r>
            <a:endParaRPr lang="cs-CZ" sz="4800" b="1" dirty="0">
              <a:effectLst>
                <a:outerShdw blurRad="38100" dist="38100" dir="2700000" algn="tl">
                  <a:srgbClr val="000000"/>
                </a:outerShdw>
              </a:effectLst>
            </a:endParaRPr>
          </a:p>
        </p:txBody>
      </p:sp>
      <p:pic>
        <p:nvPicPr>
          <p:cNvPr id="4100" name="Picture 4" descr="OPVK_hor_zakladni_logolink_RGB_cz"/>
          <p:cNvPicPr>
            <a:picLocks noChangeAspect="1" noChangeArrowheads="1"/>
          </p:cNvPicPr>
          <p:nvPr/>
        </p:nvPicPr>
        <p:blipFill>
          <a:blip r:embed="rId2" cstate="print"/>
          <a:srcRect/>
          <a:stretch>
            <a:fillRect/>
          </a:stretch>
        </p:blipFill>
        <p:spPr bwMode="auto">
          <a:xfrm>
            <a:off x="1752600" y="609600"/>
            <a:ext cx="5575300" cy="1217613"/>
          </a:xfrm>
          <a:prstGeom prst="rect">
            <a:avLst/>
          </a:prstGeom>
          <a:noFill/>
        </p:spPr>
      </p:pic>
      <p:sp>
        <p:nvSpPr>
          <p:cNvPr id="4103" name="Text Box 7"/>
          <p:cNvSpPr txBox="1">
            <a:spLocks noChangeArrowheads="1"/>
          </p:cNvSpPr>
          <p:nvPr/>
        </p:nvSpPr>
        <p:spPr bwMode="auto">
          <a:xfrm>
            <a:off x="9072563" y="4760913"/>
            <a:ext cx="184150" cy="366712"/>
          </a:xfrm>
          <a:prstGeom prst="rect">
            <a:avLst/>
          </a:prstGeom>
          <a:noFill/>
          <a:ln w="9525">
            <a:noFill/>
            <a:miter lim="800000"/>
            <a:headEnd/>
            <a:tailEnd/>
          </a:ln>
          <a:effectLst/>
        </p:spPr>
        <p:txBody>
          <a:bodyPr wrap="none">
            <a:spAutoFit/>
          </a:bodyPr>
          <a:lstStyle/>
          <a:p>
            <a:pPr algn="ctr"/>
            <a:endParaRPr lang="cs-CZ"/>
          </a:p>
        </p:txBody>
      </p:sp>
      <p:sp>
        <p:nvSpPr>
          <p:cNvPr id="4110" name="Text Box 14"/>
          <p:cNvSpPr txBox="1">
            <a:spLocks noChangeArrowheads="1"/>
          </p:cNvSpPr>
          <p:nvPr/>
        </p:nvSpPr>
        <p:spPr bwMode="auto">
          <a:xfrm>
            <a:off x="0" y="4572000"/>
            <a:ext cx="9144000" cy="923330"/>
          </a:xfrm>
          <a:prstGeom prst="rect">
            <a:avLst/>
          </a:prstGeom>
          <a:solidFill>
            <a:schemeClr val="bg1"/>
          </a:solidFill>
          <a:ln w="9525">
            <a:noFill/>
            <a:miter lim="800000"/>
            <a:headEnd/>
            <a:tailEnd/>
          </a:ln>
          <a:effectLst/>
        </p:spPr>
        <p:txBody>
          <a:bodyPr>
            <a:spAutoFit/>
          </a:bodyPr>
          <a:lstStyle/>
          <a:p>
            <a:pPr algn="ctr"/>
            <a:r>
              <a:rPr lang="cs-CZ" b="1" dirty="0"/>
              <a:t>Autor: Mgr. </a:t>
            </a:r>
            <a:r>
              <a:rPr lang="cs-CZ" b="1" dirty="0" smtClean="0"/>
              <a:t>Eliška Nováková</a:t>
            </a:r>
            <a:endParaRPr lang="cs-CZ" b="1" dirty="0"/>
          </a:p>
          <a:p>
            <a:pPr algn="ctr"/>
            <a:endParaRPr lang="cs-CZ" dirty="0"/>
          </a:p>
          <a:p>
            <a:pPr algn="ctr"/>
            <a:r>
              <a:rPr lang="cs-CZ" dirty="0"/>
              <a:t>Škola: Základní škola Slušovice, okres Zlín, příspěvková organizace </a:t>
            </a:r>
          </a:p>
        </p:txBody>
      </p:sp>
      <p:sp>
        <p:nvSpPr>
          <p:cNvPr id="4113" name="Text Box 17"/>
          <p:cNvSpPr txBox="1">
            <a:spLocks noChangeArrowheads="1"/>
          </p:cNvSpPr>
          <p:nvPr/>
        </p:nvSpPr>
        <p:spPr bwMode="auto">
          <a:xfrm>
            <a:off x="0" y="2057400"/>
            <a:ext cx="9144000" cy="823913"/>
          </a:xfrm>
          <a:prstGeom prst="rect">
            <a:avLst/>
          </a:prstGeom>
          <a:solidFill>
            <a:srgbClr val="FFFFFF"/>
          </a:solidFill>
          <a:ln w="9525" algn="ctr">
            <a:noFill/>
            <a:miter lim="800000"/>
            <a:headEnd/>
            <a:tailEnd/>
          </a:ln>
          <a:effectLst/>
        </p:spPr>
        <p:txBody>
          <a:bodyPr>
            <a:spAutoFit/>
          </a:bodyPr>
          <a:lstStyle/>
          <a:p>
            <a:pPr algn="ctr"/>
            <a:r>
              <a:rPr lang="cs-CZ" dirty="0"/>
              <a:t>Registrační číslo projektu: CZ.1.07/1.1.38/02.0025</a:t>
            </a:r>
          </a:p>
          <a:p>
            <a:pPr algn="ctr"/>
            <a:r>
              <a:rPr lang="cs-CZ" dirty="0"/>
              <a:t>Název projektu: Modernizace výuky na ZŠ Slušovice, </a:t>
            </a:r>
            <a:r>
              <a:rPr lang="cs-CZ" dirty="0" err="1"/>
              <a:t>Fryšták</a:t>
            </a:r>
            <a:r>
              <a:rPr lang="cs-CZ" dirty="0"/>
              <a:t>, </a:t>
            </a:r>
            <a:r>
              <a:rPr lang="cs-CZ" dirty="0" err="1"/>
              <a:t>Kašava</a:t>
            </a:r>
            <a:r>
              <a:rPr lang="cs-CZ" dirty="0"/>
              <a:t> a Velehrad</a:t>
            </a:r>
          </a:p>
          <a:p>
            <a:pPr algn="ctr"/>
            <a:r>
              <a:rPr lang="cs-CZ" sz="1200" dirty="0"/>
              <a:t>Tento projekt je spolufinancován z Evropského sociálního fondu a státního rozpočtu České republiky.</a:t>
            </a: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2" name="Picture 8" descr="OPVK_hor_zakladni_logolink_RGB_cz"/>
          <p:cNvPicPr>
            <a:picLocks noChangeAspect="1" noChangeArrowheads="1"/>
          </p:cNvPicPr>
          <p:nvPr/>
        </p:nvPicPr>
        <p:blipFill>
          <a:blip r:embed="rId2" cstate="print"/>
          <a:srcRect/>
          <a:stretch>
            <a:fillRect/>
          </a:stretch>
        </p:blipFill>
        <p:spPr bwMode="auto">
          <a:xfrm>
            <a:off x="2786050" y="6061075"/>
            <a:ext cx="3657600" cy="796925"/>
          </a:xfrm>
          <a:prstGeom prst="rect">
            <a:avLst/>
          </a:prstGeom>
          <a:noFill/>
        </p:spPr>
      </p:pic>
      <p:sp>
        <p:nvSpPr>
          <p:cNvPr id="3" name="TextovéPole 2"/>
          <p:cNvSpPr txBox="1"/>
          <p:nvPr/>
        </p:nvSpPr>
        <p:spPr>
          <a:xfrm>
            <a:off x="0" y="142852"/>
            <a:ext cx="9144000" cy="646331"/>
          </a:xfrm>
          <a:prstGeom prst="rect">
            <a:avLst/>
          </a:prstGeom>
          <a:noFill/>
        </p:spPr>
        <p:txBody>
          <a:bodyPr wrap="square" rtlCol="0">
            <a:spAutoFit/>
          </a:bodyPr>
          <a:lstStyle/>
          <a:p>
            <a:pPr algn="ctr"/>
            <a:r>
              <a:rPr lang="cs-CZ" sz="3600" dirty="0" smtClean="0">
                <a:latin typeface="Arial Black" pitchFamily="34" charset="0"/>
              </a:rPr>
              <a:t>Doplň text.</a:t>
            </a:r>
            <a:endParaRPr lang="cs-CZ" sz="3600" dirty="0">
              <a:latin typeface="Arial Black" pitchFamily="34" charset="0"/>
            </a:endParaRPr>
          </a:p>
        </p:txBody>
      </p:sp>
      <p:sp>
        <p:nvSpPr>
          <p:cNvPr id="4" name="TextovéPole 3"/>
          <p:cNvSpPr txBox="1"/>
          <p:nvPr/>
        </p:nvSpPr>
        <p:spPr>
          <a:xfrm>
            <a:off x="0" y="928670"/>
            <a:ext cx="9144000" cy="4154984"/>
          </a:xfrm>
          <a:prstGeom prst="rect">
            <a:avLst/>
          </a:prstGeom>
          <a:noFill/>
        </p:spPr>
        <p:txBody>
          <a:bodyPr wrap="square" rtlCol="0">
            <a:spAutoFit/>
          </a:bodyPr>
          <a:lstStyle/>
          <a:p>
            <a:r>
              <a:rPr lang="cs-CZ" sz="2400" dirty="0" smtClean="0">
                <a:latin typeface="Arial Black" pitchFamily="34" charset="0"/>
              </a:rPr>
              <a:t>Nadřád ………………………. </a:t>
            </a:r>
            <a:r>
              <a:rPr lang="cs-CZ" sz="2400" dirty="0" smtClean="0">
                <a:latin typeface="Arial Black" pitchFamily="34" charset="0"/>
              </a:rPr>
              <a:t>p</a:t>
            </a:r>
            <a:r>
              <a:rPr lang="cs-CZ" sz="2400" dirty="0" smtClean="0">
                <a:latin typeface="Arial Black" pitchFamily="34" charset="0"/>
              </a:rPr>
              <a:t>atří do největší skupiny savců. </a:t>
            </a:r>
            <a:r>
              <a:rPr lang="cs-CZ" sz="2400" dirty="0" err="1" smtClean="0">
                <a:latin typeface="Arial Black" pitchFamily="34" charset="0"/>
              </a:rPr>
              <a:t>Placentálové</a:t>
            </a:r>
            <a:r>
              <a:rPr lang="cs-CZ" sz="2400" dirty="0" smtClean="0">
                <a:latin typeface="Arial Black" pitchFamily="34" charset="0"/>
              </a:rPr>
              <a:t> osídlili všechny kontinenty kromě …………………. Plod je spojen pupeční šňůrou díky vyvinuté ……………..… Aktivně pohybovat ve vzduchu se může pouze řád ………………., kteří se orientují pomocí …………………….. Hlodavcům, rozšířeným po celém světě říkáme ………………………. ………………., je řád savců, kteří se přizpůsobili většinou životu na stromech a nesetkáváme se s nimi v Austrálii. Největší žijící živočichové na zemi patří mezi ………………</a:t>
            </a:r>
            <a:endParaRPr lang="cs-CZ" sz="2400" dirty="0">
              <a:latin typeface="Arial Black" pitchFamily="34" charset="0"/>
            </a:endParaRPr>
          </a:p>
        </p:txBody>
      </p:sp>
      <p:sp>
        <p:nvSpPr>
          <p:cNvPr id="5" name="TextovéPole 4"/>
          <p:cNvSpPr txBox="1"/>
          <p:nvPr/>
        </p:nvSpPr>
        <p:spPr>
          <a:xfrm>
            <a:off x="500034" y="5000636"/>
            <a:ext cx="2000264" cy="461665"/>
          </a:xfrm>
          <a:prstGeom prst="rect">
            <a:avLst/>
          </a:prstGeom>
          <a:noFill/>
        </p:spPr>
        <p:txBody>
          <a:bodyPr wrap="square" rtlCol="0">
            <a:spAutoFit/>
          </a:bodyPr>
          <a:lstStyle/>
          <a:p>
            <a:r>
              <a:rPr lang="cs-CZ" sz="2400" dirty="0" smtClean="0">
                <a:solidFill>
                  <a:srgbClr val="C00000"/>
                </a:solidFill>
                <a:latin typeface="Arial Black" pitchFamily="34" charset="0"/>
              </a:rPr>
              <a:t>KYTOVCI</a:t>
            </a:r>
            <a:endParaRPr lang="cs-CZ" sz="2400" dirty="0">
              <a:solidFill>
                <a:srgbClr val="C00000"/>
              </a:solidFill>
              <a:latin typeface="Arial Black" pitchFamily="34" charset="0"/>
            </a:endParaRPr>
          </a:p>
        </p:txBody>
      </p:sp>
      <p:sp>
        <p:nvSpPr>
          <p:cNvPr id="6" name="TextovéPole 5"/>
          <p:cNvSpPr txBox="1"/>
          <p:nvPr/>
        </p:nvSpPr>
        <p:spPr>
          <a:xfrm>
            <a:off x="2571736" y="5000636"/>
            <a:ext cx="2714644" cy="461665"/>
          </a:xfrm>
          <a:prstGeom prst="rect">
            <a:avLst/>
          </a:prstGeom>
          <a:noFill/>
        </p:spPr>
        <p:txBody>
          <a:bodyPr wrap="square" rtlCol="0">
            <a:spAutoFit/>
          </a:bodyPr>
          <a:lstStyle/>
          <a:p>
            <a:r>
              <a:rPr lang="cs-CZ" sz="2400" dirty="0" smtClean="0">
                <a:solidFill>
                  <a:srgbClr val="C00000"/>
                </a:solidFill>
                <a:latin typeface="Arial Black" pitchFamily="34" charset="0"/>
              </a:rPr>
              <a:t>ECHOLOKACE</a:t>
            </a:r>
            <a:endParaRPr lang="cs-CZ" sz="2400" dirty="0">
              <a:solidFill>
                <a:srgbClr val="C00000"/>
              </a:solidFill>
              <a:latin typeface="Arial Black" pitchFamily="34" charset="0"/>
            </a:endParaRPr>
          </a:p>
        </p:txBody>
      </p:sp>
      <p:sp>
        <p:nvSpPr>
          <p:cNvPr id="7" name="TextovéPole 6"/>
          <p:cNvSpPr txBox="1"/>
          <p:nvPr/>
        </p:nvSpPr>
        <p:spPr>
          <a:xfrm>
            <a:off x="0" y="5572140"/>
            <a:ext cx="2928958" cy="461665"/>
          </a:xfrm>
          <a:prstGeom prst="rect">
            <a:avLst/>
          </a:prstGeom>
          <a:noFill/>
        </p:spPr>
        <p:txBody>
          <a:bodyPr wrap="square" rtlCol="0">
            <a:spAutoFit/>
          </a:bodyPr>
          <a:lstStyle/>
          <a:p>
            <a:r>
              <a:rPr lang="cs-CZ" sz="2400" dirty="0" smtClean="0">
                <a:solidFill>
                  <a:srgbClr val="C00000"/>
                </a:solidFill>
                <a:latin typeface="Arial Black" pitchFamily="34" charset="0"/>
              </a:rPr>
              <a:t>PLACENTÁLOVÉ</a:t>
            </a:r>
            <a:endParaRPr lang="cs-CZ" sz="2400" dirty="0">
              <a:solidFill>
                <a:srgbClr val="C00000"/>
              </a:solidFill>
              <a:latin typeface="Arial Black" pitchFamily="34" charset="0"/>
            </a:endParaRPr>
          </a:p>
        </p:txBody>
      </p:sp>
      <p:sp>
        <p:nvSpPr>
          <p:cNvPr id="8" name="TextovéPole 7"/>
          <p:cNvSpPr txBox="1"/>
          <p:nvPr/>
        </p:nvSpPr>
        <p:spPr>
          <a:xfrm>
            <a:off x="3643306" y="5500702"/>
            <a:ext cx="2000264" cy="461665"/>
          </a:xfrm>
          <a:prstGeom prst="rect">
            <a:avLst/>
          </a:prstGeom>
          <a:noFill/>
        </p:spPr>
        <p:txBody>
          <a:bodyPr wrap="square" rtlCol="0">
            <a:spAutoFit/>
          </a:bodyPr>
          <a:lstStyle/>
          <a:p>
            <a:r>
              <a:rPr lang="cs-CZ" sz="2400" dirty="0" smtClean="0">
                <a:solidFill>
                  <a:srgbClr val="C00000"/>
                </a:solidFill>
                <a:latin typeface="Arial Black" pitchFamily="34" charset="0"/>
              </a:rPr>
              <a:t>PLACENTA</a:t>
            </a:r>
            <a:endParaRPr lang="cs-CZ" sz="2400" dirty="0">
              <a:solidFill>
                <a:srgbClr val="C00000"/>
              </a:solidFill>
              <a:latin typeface="Arial Black" pitchFamily="34" charset="0"/>
            </a:endParaRPr>
          </a:p>
        </p:txBody>
      </p:sp>
      <p:sp>
        <p:nvSpPr>
          <p:cNvPr id="9" name="TextovéPole 8"/>
          <p:cNvSpPr txBox="1"/>
          <p:nvPr/>
        </p:nvSpPr>
        <p:spPr>
          <a:xfrm>
            <a:off x="5643570" y="5000636"/>
            <a:ext cx="2571768" cy="461665"/>
          </a:xfrm>
          <a:prstGeom prst="rect">
            <a:avLst/>
          </a:prstGeom>
          <a:noFill/>
        </p:spPr>
        <p:txBody>
          <a:bodyPr wrap="square" rtlCol="0">
            <a:spAutoFit/>
          </a:bodyPr>
          <a:lstStyle/>
          <a:p>
            <a:r>
              <a:rPr lang="cs-CZ" sz="2400" dirty="0" smtClean="0">
                <a:solidFill>
                  <a:srgbClr val="C00000"/>
                </a:solidFill>
                <a:latin typeface="Arial Black" pitchFamily="34" charset="0"/>
              </a:rPr>
              <a:t>AUSTRÁLIE</a:t>
            </a:r>
            <a:endParaRPr lang="cs-CZ" sz="2400" dirty="0">
              <a:solidFill>
                <a:srgbClr val="C00000"/>
              </a:solidFill>
              <a:latin typeface="Arial Black" pitchFamily="34" charset="0"/>
            </a:endParaRPr>
          </a:p>
        </p:txBody>
      </p:sp>
      <p:sp>
        <p:nvSpPr>
          <p:cNvPr id="10" name="TextovéPole 9"/>
          <p:cNvSpPr txBox="1"/>
          <p:nvPr/>
        </p:nvSpPr>
        <p:spPr>
          <a:xfrm>
            <a:off x="6143636" y="5500702"/>
            <a:ext cx="3000364" cy="461665"/>
          </a:xfrm>
          <a:prstGeom prst="rect">
            <a:avLst/>
          </a:prstGeom>
          <a:noFill/>
        </p:spPr>
        <p:txBody>
          <a:bodyPr wrap="square" rtlCol="0">
            <a:spAutoFit/>
          </a:bodyPr>
          <a:lstStyle/>
          <a:p>
            <a:r>
              <a:rPr lang="cs-CZ" sz="2400" dirty="0" smtClean="0">
                <a:solidFill>
                  <a:srgbClr val="C00000"/>
                </a:solidFill>
                <a:latin typeface="Arial Black" pitchFamily="34" charset="0"/>
              </a:rPr>
              <a:t>KOSMOPOLITNÍ</a:t>
            </a:r>
            <a:endParaRPr lang="cs-CZ" sz="2400" dirty="0">
              <a:solidFill>
                <a:srgbClr val="C00000"/>
              </a:solidFill>
              <a:latin typeface="Arial Black" pitchFamily="34" charset="0"/>
            </a:endParaRPr>
          </a:p>
        </p:txBody>
      </p:sp>
      <p:sp>
        <p:nvSpPr>
          <p:cNvPr id="11" name="TextovéPole 10"/>
          <p:cNvSpPr txBox="1"/>
          <p:nvPr/>
        </p:nvSpPr>
        <p:spPr>
          <a:xfrm>
            <a:off x="357158" y="6215082"/>
            <a:ext cx="2000264" cy="461665"/>
          </a:xfrm>
          <a:prstGeom prst="rect">
            <a:avLst/>
          </a:prstGeom>
          <a:noFill/>
        </p:spPr>
        <p:txBody>
          <a:bodyPr wrap="square" rtlCol="0">
            <a:spAutoFit/>
          </a:bodyPr>
          <a:lstStyle/>
          <a:p>
            <a:r>
              <a:rPr lang="cs-CZ" sz="2400" dirty="0" smtClean="0">
                <a:solidFill>
                  <a:srgbClr val="C00000"/>
                </a:solidFill>
                <a:latin typeface="Arial Black" pitchFamily="34" charset="0"/>
              </a:rPr>
              <a:t>LETOUNI</a:t>
            </a:r>
            <a:endParaRPr lang="cs-CZ" sz="2400" dirty="0">
              <a:solidFill>
                <a:srgbClr val="C00000"/>
              </a:solidFill>
              <a:latin typeface="Arial Black" pitchFamily="34" charset="0"/>
            </a:endParaRPr>
          </a:p>
        </p:txBody>
      </p:sp>
      <p:sp>
        <p:nvSpPr>
          <p:cNvPr id="12" name="TextovéPole 11"/>
          <p:cNvSpPr txBox="1"/>
          <p:nvPr/>
        </p:nvSpPr>
        <p:spPr>
          <a:xfrm>
            <a:off x="6643702" y="6072206"/>
            <a:ext cx="2000264" cy="461665"/>
          </a:xfrm>
          <a:prstGeom prst="rect">
            <a:avLst/>
          </a:prstGeom>
          <a:noFill/>
        </p:spPr>
        <p:txBody>
          <a:bodyPr wrap="square" rtlCol="0">
            <a:spAutoFit/>
          </a:bodyPr>
          <a:lstStyle/>
          <a:p>
            <a:r>
              <a:rPr lang="cs-CZ" sz="2400" dirty="0" smtClean="0">
                <a:solidFill>
                  <a:srgbClr val="C00000"/>
                </a:solidFill>
                <a:latin typeface="Arial Black" pitchFamily="34" charset="0"/>
              </a:rPr>
              <a:t>PRIMÁTI</a:t>
            </a:r>
            <a:endParaRPr lang="cs-CZ" sz="2400" dirty="0">
              <a:solidFill>
                <a:srgbClr val="C00000"/>
              </a:solidFill>
              <a:latin typeface="Arial Black" pitchFamily="34" charset="0"/>
            </a:endParaRPr>
          </a:p>
        </p:txBody>
      </p:sp>
      <p:sp>
        <p:nvSpPr>
          <p:cNvPr id="13" name="TextovéPole 12"/>
          <p:cNvSpPr txBox="1"/>
          <p:nvPr/>
        </p:nvSpPr>
        <p:spPr>
          <a:xfrm>
            <a:off x="1357290" y="857232"/>
            <a:ext cx="2928958" cy="461665"/>
          </a:xfrm>
          <a:prstGeom prst="rect">
            <a:avLst/>
          </a:prstGeom>
          <a:noFill/>
        </p:spPr>
        <p:txBody>
          <a:bodyPr wrap="square" rtlCol="0">
            <a:spAutoFit/>
          </a:bodyPr>
          <a:lstStyle/>
          <a:p>
            <a:r>
              <a:rPr lang="cs-CZ" sz="2400" dirty="0" smtClean="0">
                <a:solidFill>
                  <a:srgbClr val="C00000"/>
                </a:solidFill>
                <a:latin typeface="Arial Black" pitchFamily="34" charset="0"/>
              </a:rPr>
              <a:t>PLACENTÁLOVÉ</a:t>
            </a:r>
            <a:endParaRPr lang="cs-CZ" sz="2400" dirty="0">
              <a:solidFill>
                <a:srgbClr val="C00000"/>
              </a:solidFill>
              <a:latin typeface="Arial Black" pitchFamily="34" charset="0"/>
            </a:endParaRPr>
          </a:p>
        </p:txBody>
      </p:sp>
      <p:sp>
        <p:nvSpPr>
          <p:cNvPr id="14" name="TextovéPole 13"/>
          <p:cNvSpPr txBox="1"/>
          <p:nvPr/>
        </p:nvSpPr>
        <p:spPr>
          <a:xfrm>
            <a:off x="1214414" y="1571612"/>
            <a:ext cx="2571768" cy="461665"/>
          </a:xfrm>
          <a:prstGeom prst="rect">
            <a:avLst/>
          </a:prstGeom>
          <a:noFill/>
        </p:spPr>
        <p:txBody>
          <a:bodyPr wrap="square" rtlCol="0">
            <a:spAutoFit/>
          </a:bodyPr>
          <a:lstStyle/>
          <a:p>
            <a:r>
              <a:rPr lang="cs-CZ" sz="2400" dirty="0" smtClean="0">
                <a:solidFill>
                  <a:srgbClr val="C00000"/>
                </a:solidFill>
                <a:latin typeface="Arial Black" pitchFamily="34" charset="0"/>
              </a:rPr>
              <a:t>AUSTRÁLIE</a:t>
            </a:r>
            <a:endParaRPr lang="cs-CZ" sz="2400" dirty="0">
              <a:solidFill>
                <a:srgbClr val="C00000"/>
              </a:solidFill>
              <a:latin typeface="Arial Black" pitchFamily="34" charset="0"/>
            </a:endParaRPr>
          </a:p>
        </p:txBody>
      </p:sp>
      <p:sp>
        <p:nvSpPr>
          <p:cNvPr id="15" name="TextovéPole 14"/>
          <p:cNvSpPr txBox="1"/>
          <p:nvPr/>
        </p:nvSpPr>
        <p:spPr>
          <a:xfrm>
            <a:off x="2357422" y="1928802"/>
            <a:ext cx="2000264" cy="461665"/>
          </a:xfrm>
          <a:prstGeom prst="rect">
            <a:avLst/>
          </a:prstGeom>
          <a:noFill/>
        </p:spPr>
        <p:txBody>
          <a:bodyPr wrap="square" rtlCol="0">
            <a:spAutoFit/>
          </a:bodyPr>
          <a:lstStyle/>
          <a:p>
            <a:r>
              <a:rPr lang="cs-CZ" sz="2400" dirty="0" smtClean="0">
                <a:solidFill>
                  <a:srgbClr val="C00000"/>
                </a:solidFill>
                <a:latin typeface="Arial Black" pitchFamily="34" charset="0"/>
              </a:rPr>
              <a:t>PLACENTA</a:t>
            </a:r>
            <a:endParaRPr lang="cs-CZ" sz="2400" dirty="0">
              <a:solidFill>
                <a:srgbClr val="C00000"/>
              </a:solidFill>
              <a:latin typeface="Arial Black" pitchFamily="34" charset="0"/>
            </a:endParaRPr>
          </a:p>
        </p:txBody>
      </p:sp>
      <p:sp>
        <p:nvSpPr>
          <p:cNvPr id="16" name="TextovéPole 15"/>
          <p:cNvSpPr txBox="1"/>
          <p:nvPr/>
        </p:nvSpPr>
        <p:spPr>
          <a:xfrm>
            <a:off x="4786314" y="2285992"/>
            <a:ext cx="2000264" cy="461665"/>
          </a:xfrm>
          <a:prstGeom prst="rect">
            <a:avLst/>
          </a:prstGeom>
          <a:noFill/>
        </p:spPr>
        <p:txBody>
          <a:bodyPr wrap="square" rtlCol="0">
            <a:spAutoFit/>
          </a:bodyPr>
          <a:lstStyle/>
          <a:p>
            <a:r>
              <a:rPr lang="cs-CZ" sz="2400" dirty="0" smtClean="0">
                <a:solidFill>
                  <a:srgbClr val="C00000"/>
                </a:solidFill>
                <a:latin typeface="Arial Black" pitchFamily="34" charset="0"/>
              </a:rPr>
              <a:t>LETOUNI</a:t>
            </a:r>
            <a:endParaRPr lang="cs-CZ" sz="2400" dirty="0">
              <a:solidFill>
                <a:srgbClr val="C00000"/>
              </a:solidFill>
              <a:latin typeface="Arial Black" pitchFamily="34" charset="0"/>
            </a:endParaRPr>
          </a:p>
        </p:txBody>
      </p:sp>
      <p:sp>
        <p:nvSpPr>
          <p:cNvPr id="17" name="TextovéPole 16"/>
          <p:cNvSpPr txBox="1"/>
          <p:nvPr/>
        </p:nvSpPr>
        <p:spPr>
          <a:xfrm>
            <a:off x="2928926" y="2643182"/>
            <a:ext cx="2714644" cy="461665"/>
          </a:xfrm>
          <a:prstGeom prst="rect">
            <a:avLst/>
          </a:prstGeom>
          <a:noFill/>
        </p:spPr>
        <p:txBody>
          <a:bodyPr wrap="square" rtlCol="0">
            <a:spAutoFit/>
          </a:bodyPr>
          <a:lstStyle/>
          <a:p>
            <a:r>
              <a:rPr lang="cs-CZ" sz="2400" dirty="0" smtClean="0">
                <a:solidFill>
                  <a:srgbClr val="C00000"/>
                </a:solidFill>
                <a:latin typeface="Arial Black" pitchFamily="34" charset="0"/>
              </a:rPr>
              <a:t>ECHOLOKACE</a:t>
            </a:r>
            <a:endParaRPr lang="cs-CZ" sz="2400" dirty="0">
              <a:solidFill>
                <a:srgbClr val="C00000"/>
              </a:solidFill>
              <a:latin typeface="Arial Black" pitchFamily="34" charset="0"/>
            </a:endParaRPr>
          </a:p>
        </p:txBody>
      </p:sp>
      <p:sp>
        <p:nvSpPr>
          <p:cNvPr id="18" name="TextovéPole 17"/>
          <p:cNvSpPr txBox="1"/>
          <p:nvPr/>
        </p:nvSpPr>
        <p:spPr>
          <a:xfrm>
            <a:off x="5857884" y="3071810"/>
            <a:ext cx="3000364" cy="461665"/>
          </a:xfrm>
          <a:prstGeom prst="rect">
            <a:avLst/>
          </a:prstGeom>
          <a:noFill/>
        </p:spPr>
        <p:txBody>
          <a:bodyPr wrap="square" rtlCol="0">
            <a:spAutoFit/>
          </a:bodyPr>
          <a:lstStyle/>
          <a:p>
            <a:r>
              <a:rPr lang="cs-CZ" sz="2400" dirty="0" smtClean="0">
                <a:solidFill>
                  <a:srgbClr val="C00000"/>
                </a:solidFill>
                <a:latin typeface="Arial Black" pitchFamily="34" charset="0"/>
              </a:rPr>
              <a:t>KOSMOPOLITNÍ</a:t>
            </a:r>
            <a:endParaRPr lang="cs-CZ" sz="2400" dirty="0">
              <a:solidFill>
                <a:srgbClr val="C00000"/>
              </a:solidFill>
              <a:latin typeface="Arial Black" pitchFamily="34" charset="0"/>
            </a:endParaRPr>
          </a:p>
        </p:txBody>
      </p:sp>
      <p:sp>
        <p:nvSpPr>
          <p:cNvPr id="19" name="TextovéPole 18"/>
          <p:cNvSpPr txBox="1"/>
          <p:nvPr/>
        </p:nvSpPr>
        <p:spPr>
          <a:xfrm>
            <a:off x="214282" y="3429000"/>
            <a:ext cx="2000264" cy="461665"/>
          </a:xfrm>
          <a:prstGeom prst="rect">
            <a:avLst/>
          </a:prstGeom>
          <a:noFill/>
        </p:spPr>
        <p:txBody>
          <a:bodyPr wrap="square" rtlCol="0">
            <a:spAutoFit/>
          </a:bodyPr>
          <a:lstStyle/>
          <a:p>
            <a:r>
              <a:rPr lang="cs-CZ" sz="2400" dirty="0" smtClean="0">
                <a:solidFill>
                  <a:srgbClr val="C00000"/>
                </a:solidFill>
                <a:latin typeface="Arial Black" pitchFamily="34" charset="0"/>
              </a:rPr>
              <a:t>PRIMÁTI</a:t>
            </a:r>
            <a:endParaRPr lang="cs-CZ" sz="2400" dirty="0">
              <a:solidFill>
                <a:srgbClr val="C00000"/>
              </a:solidFill>
              <a:latin typeface="Arial Black" pitchFamily="34" charset="0"/>
            </a:endParaRPr>
          </a:p>
        </p:txBody>
      </p:sp>
      <p:sp>
        <p:nvSpPr>
          <p:cNvPr id="20" name="TextovéPole 19"/>
          <p:cNvSpPr txBox="1"/>
          <p:nvPr/>
        </p:nvSpPr>
        <p:spPr>
          <a:xfrm>
            <a:off x="928662" y="4500570"/>
            <a:ext cx="2000264" cy="461665"/>
          </a:xfrm>
          <a:prstGeom prst="rect">
            <a:avLst/>
          </a:prstGeom>
          <a:noFill/>
        </p:spPr>
        <p:txBody>
          <a:bodyPr wrap="square" rtlCol="0">
            <a:spAutoFit/>
          </a:bodyPr>
          <a:lstStyle/>
          <a:p>
            <a:r>
              <a:rPr lang="cs-CZ" sz="2400" dirty="0" smtClean="0">
                <a:solidFill>
                  <a:srgbClr val="C00000"/>
                </a:solidFill>
                <a:latin typeface="Arial Black" pitchFamily="34" charset="0"/>
              </a:rPr>
              <a:t>KYTOVCI</a:t>
            </a:r>
            <a:endParaRPr lang="cs-CZ" sz="2400" dirty="0">
              <a:solidFill>
                <a:srgbClr val="C00000"/>
              </a:solidFill>
              <a:latin typeface="Arial Black"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5" presetClass="exit" presetSubtype="10" fill="hold" grpId="0" nodeType="withEffect">
                                  <p:stCondLst>
                                    <p:cond delay="0"/>
                                  </p:stCondLst>
                                  <p:childTnLst>
                                    <p:animEffect transition="out" filter="checkerboard(across)">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5" presetClass="exit" presetSubtype="10" fill="hold" grpId="0" nodeType="withEffect">
                                  <p:stCondLst>
                                    <p:cond delay="0"/>
                                  </p:stCondLst>
                                  <p:childTnLst>
                                    <p:animEffect transition="out" filter="checkerboard(across)">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5" presetClass="exit" presetSubtype="10" fill="hold" grpId="0" nodeType="withEffect">
                                  <p:stCondLst>
                                    <p:cond delay="0"/>
                                  </p:stCondLst>
                                  <p:childTnLst>
                                    <p:animEffect transition="out" filter="checkerboard(across)">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5" presetClass="exit" presetSubtype="10" fill="hold" grpId="0" nodeType="withEffect">
                                  <p:stCondLst>
                                    <p:cond delay="0"/>
                                  </p:stCondLst>
                                  <p:childTnLst>
                                    <p:animEffect transition="out" filter="checkerboard(across)">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par>
                                <p:cTn id="40" presetID="5" presetClass="exit" presetSubtype="10" fill="hold" grpId="0" nodeType="withEffect">
                                  <p:stCondLst>
                                    <p:cond delay="0"/>
                                  </p:stCondLst>
                                  <p:childTnLst>
                                    <p:animEffect transition="out" filter="checkerboard(across)">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par>
                                <p:cTn id="48" presetID="5" presetClass="exit" presetSubtype="10" fill="hold" grpId="0" nodeType="withEffect">
                                  <p:stCondLst>
                                    <p:cond delay="0"/>
                                  </p:stCondLst>
                                  <p:childTnLst>
                                    <p:animEffect transition="out" filter="checkerboard(across)">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par>
                                <p:cTn id="56" presetID="5" presetClass="exit" presetSubtype="10" fill="hold" grpId="0" nodeType="withEffect">
                                  <p:stCondLst>
                                    <p:cond delay="0"/>
                                  </p:stCondLst>
                                  <p:childTnLst>
                                    <p:animEffect transition="out" filter="checkerboard(across)">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500"/>
                                        <p:tgtEl>
                                          <p:spTgt spid="20"/>
                                        </p:tgtEl>
                                      </p:cBhvr>
                                    </p:animEffect>
                                  </p:childTnLst>
                                </p:cTn>
                              </p:par>
                              <p:par>
                                <p:cTn id="64" presetID="5" presetClass="exit" presetSubtype="10" fill="hold" grpId="0" nodeType="withEffect">
                                  <p:stCondLst>
                                    <p:cond delay="0"/>
                                  </p:stCondLst>
                                  <p:childTnLst>
                                    <p:animEffect transition="out" filter="checkerboard(across)">
                                      <p:cBhvr>
                                        <p:cTn id="65" dur="500"/>
                                        <p:tgtEl>
                                          <p:spTgt spid="5"/>
                                        </p:tgtEl>
                                      </p:cBhvr>
                                    </p:animEffect>
                                    <p:set>
                                      <p:cBhvr>
                                        <p:cTn id="6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8229600" cy="642918"/>
          </a:xfrm>
        </p:spPr>
        <p:txBody>
          <a:bodyPr>
            <a:normAutofit fontScale="90000"/>
          </a:bodyPr>
          <a:lstStyle/>
          <a:p>
            <a:pPr algn="l"/>
            <a:r>
              <a:rPr lang="cs-CZ" dirty="0" smtClean="0">
                <a:latin typeface="Times New Roman" pitchFamily="18" charset="0"/>
                <a:cs typeface="Times New Roman" pitchFamily="18" charset="0"/>
              </a:rPr>
              <a:t>Zdroje</a:t>
            </a:r>
            <a:endParaRPr lang="cs-CZ" dirty="0">
              <a:latin typeface="Times New Roman" pitchFamily="18" charset="0"/>
              <a:cs typeface="Times New Roman" pitchFamily="18" charset="0"/>
            </a:endParaRPr>
          </a:p>
        </p:txBody>
      </p:sp>
      <p:sp>
        <p:nvSpPr>
          <p:cNvPr id="3" name="Zástupný symbol pro obsah 2"/>
          <p:cNvSpPr>
            <a:spLocks noGrp="1"/>
          </p:cNvSpPr>
          <p:nvPr>
            <p:ph idx="1"/>
          </p:nvPr>
        </p:nvSpPr>
        <p:spPr>
          <a:xfrm>
            <a:off x="0" y="642918"/>
            <a:ext cx="9144000" cy="6215082"/>
          </a:xfrm>
        </p:spPr>
        <p:txBody>
          <a:bodyPr>
            <a:normAutofit/>
          </a:bodyPr>
          <a:lstStyle/>
          <a:p>
            <a:r>
              <a:rPr lang="cs-CZ" sz="1400" dirty="0" err="1"/>
              <a:t>Eomaia</a:t>
            </a:r>
            <a:r>
              <a:rPr lang="cs-CZ" sz="1400" dirty="0"/>
              <a:t> </a:t>
            </a:r>
            <a:r>
              <a:rPr lang="cs-CZ" sz="1400" dirty="0" err="1"/>
              <a:t>amnh</a:t>
            </a:r>
            <a:r>
              <a:rPr lang="cs-CZ" sz="1400" dirty="0"/>
              <a:t> </a:t>
            </a:r>
            <a:r>
              <a:rPr lang="cs-CZ" sz="1400" dirty="0" err="1"/>
              <a:t>cast.jpg</a:t>
            </a:r>
            <a:r>
              <a:rPr lang="cs-CZ" sz="1400" dirty="0"/>
              <a:t>. In: </a:t>
            </a:r>
            <a:r>
              <a:rPr lang="cs-CZ" sz="1400" i="1" dirty="0" err="1"/>
              <a:t>Wikipedia</a:t>
            </a:r>
            <a:r>
              <a:rPr lang="cs-CZ" sz="1400" i="1" dirty="0"/>
              <a:t>: </a:t>
            </a:r>
            <a:r>
              <a:rPr lang="cs-CZ" sz="1400" i="1" dirty="0" err="1"/>
              <a:t>the</a:t>
            </a:r>
            <a:r>
              <a:rPr lang="cs-CZ" sz="1400" i="1" dirty="0"/>
              <a:t> free </a:t>
            </a:r>
            <a:r>
              <a:rPr lang="cs-CZ" sz="1400" i="1" dirty="0" err="1"/>
              <a:t>encyclopedia</a:t>
            </a:r>
            <a:r>
              <a:rPr lang="cs-CZ" sz="1400" dirty="0"/>
              <a:t> [online]. San </a:t>
            </a:r>
            <a:r>
              <a:rPr lang="cs-CZ" sz="1400" dirty="0" err="1"/>
              <a:t>Francisco</a:t>
            </a:r>
            <a:r>
              <a:rPr lang="cs-CZ" sz="1400" dirty="0"/>
              <a:t> (CA): </a:t>
            </a:r>
            <a:r>
              <a:rPr lang="cs-CZ" sz="1400" dirty="0" err="1"/>
              <a:t>Wikimedia</a:t>
            </a:r>
            <a:r>
              <a:rPr lang="cs-CZ" sz="1400" dirty="0"/>
              <a:t> </a:t>
            </a:r>
            <a:r>
              <a:rPr lang="cs-CZ" sz="1400" dirty="0" err="1"/>
              <a:t>Foundation</a:t>
            </a:r>
            <a:r>
              <a:rPr lang="cs-CZ" sz="1400" dirty="0"/>
              <a:t>, 2001-, 25. 8. 2006, 20:10 [cit. 2012-12-09]. Dostupné z: </a:t>
            </a:r>
            <a:r>
              <a:rPr lang="cs-CZ" sz="1400" dirty="0">
                <a:hlinkClick r:id="rId2"/>
              </a:rPr>
              <a:t>http://</a:t>
            </a:r>
            <a:r>
              <a:rPr lang="cs-CZ" sz="1400" dirty="0" smtClean="0">
                <a:hlinkClick r:id="rId2"/>
              </a:rPr>
              <a:t>upload.wikimedia.org/wikipedia/commons/thumb/2/22/Eomaia_amnh_cast.jpg/800px-Eomaia_amnh_cast.jpg</a:t>
            </a:r>
            <a:endParaRPr lang="cs-CZ" sz="1400" dirty="0" smtClean="0"/>
          </a:p>
          <a:p>
            <a:r>
              <a:rPr lang="cs-CZ" sz="1400" dirty="0"/>
              <a:t>Eomaia23423.jpg. In: </a:t>
            </a:r>
            <a:r>
              <a:rPr lang="cs-CZ" sz="1400" i="1" dirty="0" err="1"/>
              <a:t>Wikipedia</a:t>
            </a:r>
            <a:r>
              <a:rPr lang="cs-CZ" sz="1400" i="1" dirty="0"/>
              <a:t>: </a:t>
            </a:r>
            <a:r>
              <a:rPr lang="cs-CZ" sz="1400" i="1" dirty="0" err="1"/>
              <a:t>the</a:t>
            </a:r>
            <a:r>
              <a:rPr lang="cs-CZ" sz="1400" i="1" dirty="0"/>
              <a:t> free </a:t>
            </a:r>
            <a:r>
              <a:rPr lang="cs-CZ" sz="1400" i="1" dirty="0" err="1"/>
              <a:t>encyclopedia</a:t>
            </a:r>
            <a:r>
              <a:rPr lang="cs-CZ" sz="1400" dirty="0"/>
              <a:t> [online]. San </a:t>
            </a:r>
            <a:r>
              <a:rPr lang="cs-CZ" sz="1400" dirty="0" err="1"/>
              <a:t>Francisco</a:t>
            </a:r>
            <a:r>
              <a:rPr lang="cs-CZ" sz="1400" dirty="0"/>
              <a:t> (CA): </a:t>
            </a:r>
            <a:r>
              <a:rPr lang="cs-CZ" sz="1400" dirty="0" err="1"/>
              <a:t>Wikimedia</a:t>
            </a:r>
            <a:r>
              <a:rPr lang="cs-CZ" sz="1400" dirty="0"/>
              <a:t> </a:t>
            </a:r>
            <a:r>
              <a:rPr lang="cs-CZ" sz="1400" dirty="0" err="1"/>
              <a:t>Foundation</a:t>
            </a:r>
            <a:r>
              <a:rPr lang="cs-CZ" sz="1400" dirty="0"/>
              <a:t>, 2001- [cit. 2012-12-09]. Dostupné z: </a:t>
            </a:r>
            <a:r>
              <a:rPr lang="cs-CZ" sz="1400" dirty="0">
                <a:hlinkClick r:id="rId3"/>
              </a:rPr>
              <a:t>http://</a:t>
            </a:r>
            <a:r>
              <a:rPr lang="cs-CZ" sz="1400" dirty="0" smtClean="0">
                <a:hlinkClick r:id="rId3"/>
              </a:rPr>
              <a:t>upload.wikimedia.org/wikipedia/commons/thumb/e/e0/Eomaia23423.jpg/800px-Eomaia23423.jpg</a:t>
            </a:r>
            <a:endParaRPr lang="cs-CZ" sz="1400" dirty="0" smtClean="0"/>
          </a:p>
          <a:p>
            <a:r>
              <a:rPr lang="cs-CZ" sz="1400" dirty="0" err="1"/>
              <a:t>Hedgehog</a:t>
            </a:r>
            <a:r>
              <a:rPr lang="cs-CZ" sz="1400" dirty="0"/>
              <a:t>-</a:t>
            </a:r>
            <a:r>
              <a:rPr lang="cs-CZ" sz="1400" dirty="0" err="1"/>
              <a:t>en.jpg</a:t>
            </a:r>
            <a:r>
              <a:rPr lang="cs-CZ" sz="1400" dirty="0"/>
              <a:t>. In: </a:t>
            </a:r>
            <a:r>
              <a:rPr lang="cs-CZ" sz="1400" i="1" dirty="0" err="1"/>
              <a:t>Wikipedia</a:t>
            </a:r>
            <a:r>
              <a:rPr lang="cs-CZ" sz="1400" i="1" dirty="0"/>
              <a:t>: </a:t>
            </a:r>
            <a:r>
              <a:rPr lang="cs-CZ" sz="1400" i="1" dirty="0" err="1"/>
              <a:t>the</a:t>
            </a:r>
            <a:r>
              <a:rPr lang="cs-CZ" sz="1400" i="1" dirty="0"/>
              <a:t> free </a:t>
            </a:r>
            <a:r>
              <a:rPr lang="cs-CZ" sz="1400" i="1" dirty="0" err="1"/>
              <a:t>encyclopedia</a:t>
            </a:r>
            <a:r>
              <a:rPr lang="cs-CZ" sz="1400" dirty="0"/>
              <a:t> [online]. San </a:t>
            </a:r>
            <a:r>
              <a:rPr lang="cs-CZ" sz="1400" dirty="0" err="1"/>
              <a:t>Francisco</a:t>
            </a:r>
            <a:r>
              <a:rPr lang="cs-CZ" sz="1400" dirty="0"/>
              <a:t> (CA): </a:t>
            </a:r>
            <a:r>
              <a:rPr lang="cs-CZ" sz="1400" dirty="0" err="1"/>
              <a:t>Wikimedia</a:t>
            </a:r>
            <a:r>
              <a:rPr lang="cs-CZ" sz="1400" dirty="0"/>
              <a:t> </a:t>
            </a:r>
            <a:r>
              <a:rPr lang="cs-CZ" sz="1400" dirty="0" err="1"/>
              <a:t>Foundation</a:t>
            </a:r>
            <a:r>
              <a:rPr lang="cs-CZ" sz="1400" dirty="0"/>
              <a:t>, 2001- [cit. 2012-12-09]. Dostupné z: </a:t>
            </a:r>
            <a:r>
              <a:rPr lang="cs-CZ" sz="1400" dirty="0">
                <a:hlinkClick r:id="rId4"/>
              </a:rPr>
              <a:t>http://</a:t>
            </a:r>
            <a:r>
              <a:rPr lang="cs-CZ" sz="1400" dirty="0" smtClean="0">
                <a:hlinkClick r:id="rId4"/>
              </a:rPr>
              <a:t>upload.wikimedia.org/wikipedia/commons/4/44/Hedgehog-en.jpg</a:t>
            </a:r>
            <a:endParaRPr lang="cs-CZ" sz="1400" dirty="0" smtClean="0"/>
          </a:p>
          <a:p>
            <a:r>
              <a:rPr lang="cs-CZ" sz="1400" dirty="0" err="1"/>
              <a:t>Big</a:t>
            </a:r>
            <a:r>
              <a:rPr lang="cs-CZ" sz="1400" dirty="0"/>
              <a:t>-</a:t>
            </a:r>
            <a:r>
              <a:rPr lang="cs-CZ" sz="1400" dirty="0" err="1"/>
              <a:t>eared</a:t>
            </a:r>
            <a:r>
              <a:rPr lang="cs-CZ" sz="1400" dirty="0"/>
              <a:t>-</a:t>
            </a:r>
            <a:r>
              <a:rPr lang="cs-CZ" sz="1400" dirty="0" err="1"/>
              <a:t>townsend</a:t>
            </a:r>
            <a:r>
              <a:rPr lang="cs-CZ" sz="1400" dirty="0"/>
              <a:t>-</a:t>
            </a:r>
            <a:r>
              <a:rPr lang="cs-CZ" sz="1400" dirty="0" err="1"/>
              <a:t>fledermaus.jpg</a:t>
            </a:r>
            <a:r>
              <a:rPr lang="cs-CZ" sz="1400" dirty="0"/>
              <a:t>. In: </a:t>
            </a:r>
            <a:r>
              <a:rPr lang="cs-CZ" sz="1400" i="1" dirty="0" err="1"/>
              <a:t>Wikipedia</a:t>
            </a:r>
            <a:r>
              <a:rPr lang="cs-CZ" sz="1400" i="1" dirty="0"/>
              <a:t>: </a:t>
            </a:r>
            <a:r>
              <a:rPr lang="cs-CZ" sz="1400" i="1" dirty="0" err="1"/>
              <a:t>the</a:t>
            </a:r>
            <a:r>
              <a:rPr lang="cs-CZ" sz="1400" i="1" dirty="0"/>
              <a:t> free </a:t>
            </a:r>
            <a:r>
              <a:rPr lang="cs-CZ" sz="1400" i="1" dirty="0" err="1"/>
              <a:t>encyclopedia</a:t>
            </a:r>
            <a:r>
              <a:rPr lang="cs-CZ" sz="1400" dirty="0"/>
              <a:t> [online]. San </a:t>
            </a:r>
            <a:r>
              <a:rPr lang="cs-CZ" sz="1400" dirty="0" err="1"/>
              <a:t>Francisco</a:t>
            </a:r>
            <a:r>
              <a:rPr lang="cs-CZ" sz="1400" dirty="0"/>
              <a:t> (CA): </a:t>
            </a:r>
            <a:r>
              <a:rPr lang="cs-CZ" sz="1400" dirty="0" err="1"/>
              <a:t>Wikimedia</a:t>
            </a:r>
            <a:r>
              <a:rPr lang="cs-CZ" sz="1400" dirty="0"/>
              <a:t> </a:t>
            </a:r>
            <a:r>
              <a:rPr lang="cs-CZ" sz="1400" dirty="0" err="1"/>
              <a:t>Foundation</a:t>
            </a:r>
            <a:r>
              <a:rPr lang="cs-CZ" sz="1400" dirty="0"/>
              <a:t>, 2001- [cit. 2012-12-09]. Dostupné z: </a:t>
            </a:r>
            <a:r>
              <a:rPr lang="cs-CZ" sz="1400" dirty="0">
                <a:hlinkClick r:id="rId5"/>
              </a:rPr>
              <a:t>http://</a:t>
            </a:r>
            <a:r>
              <a:rPr lang="cs-CZ" sz="1400" dirty="0" smtClean="0">
                <a:hlinkClick r:id="rId5"/>
              </a:rPr>
              <a:t>upload.wikimedia.org/wikipedia/commons/7/77/Big-eared-townsend-fledermaus.jpg</a:t>
            </a:r>
            <a:endParaRPr lang="cs-CZ" sz="1400" dirty="0" smtClean="0"/>
          </a:p>
          <a:p>
            <a:r>
              <a:rPr lang="cs-CZ" sz="1400" dirty="0"/>
              <a:t>Myresluger2.jpg. In: </a:t>
            </a:r>
            <a:r>
              <a:rPr lang="cs-CZ" sz="1400" i="1" dirty="0" err="1"/>
              <a:t>Wikipedia</a:t>
            </a:r>
            <a:r>
              <a:rPr lang="cs-CZ" sz="1400" i="1" dirty="0"/>
              <a:t>: </a:t>
            </a:r>
            <a:r>
              <a:rPr lang="cs-CZ" sz="1400" i="1" dirty="0" err="1"/>
              <a:t>the</a:t>
            </a:r>
            <a:r>
              <a:rPr lang="cs-CZ" sz="1400" i="1" dirty="0"/>
              <a:t> free </a:t>
            </a:r>
            <a:r>
              <a:rPr lang="cs-CZ" sz="1400" i="1" dirty="0" err="1"/>
              <a:t>encyclopedia</a:t>
            </a:r>
            <a:r>
              <a:rPr lang="cs-CZ" sz="1400" dirty="0"/>
              <a:t> [online]. San </a:t>
            </a:r>
            <a:r>
              <a:rPr lang="cs-CZ" sz="1400" dirty="0" err="1"/>
              <a:t>Francisco</a:t>
            </a:r>
            <a:r>
              <a:rPr lang="cs-CZ" sz="1400" dirty="0"/>
              <a:t> (CA): </a:t>
            </a:r>
            <a:r>
              <a:rPr lang="cs-CZ" sz="1400" dirty="0" err="1"/>
              <a:t>Wikimedia</a:t>
            </a:r>
            <a:r>
              <a:rPr lang="cs-CZ" sz="1400" dirty="0"/>
              <a:t> </a:t>
            </a:r>
            <a:r>
              <a:rPr lang="cs-CZ" sz="1400" dirty="0" err="1"/>
              <a:t>Foundation</a:t>
            </a:r>
            <a:r>
              <a:rPr lang="cs-CZ" sz="1400" dirty="0"/>
              <a:t>, 2001-, 2. 4. 2005, 08:49 [cit. 2012-12-09]. Dostupné z: </a:t>
            </a:r>
            <a:r>
              <a:rPr lang="cs-CZ" sz="1400" dirty="0">
                <a:hlinkClick r:id="rId6"/>
              </a:rPr>
              <a:t>http://</a:t>
            </a:r>
            <a:r>
              <a:rPr lang="cs-CZ" sz="1400" dirty="0" smtClean="0">
                <a:hlinkClick r:id="rId6"/>
              </a:rPr>
              <a:t>upload.wikimedia.org/wikipedia/commons/thumb/3/3b/Myresluger2.jpg/800px-Myresluger2.jpg</a:t>
            </a:r>
            <a:endParaRPr lang="cs-CZ" sz="1400" dirty="0" smtClean="0"/>
          </a:p>
          <a:p>
            <a:r>
              <a:rPr lang="en-US" sz="1400" dirty="0"/>
              <a:t>House mouse.jpg. In: </a:t>
            </a:r>
            <a:r>
              <a:rPr lang="en-US" sz="1400" i="1" dirty="0"/>
              <a:t>Wikipedia: the free encyclopedia</a:t>
            </a:r>
            <a:r>
              <a:rPr lang="en-US" sz="1400" dirty="0"/>
              <a:t> [online]. San Francisco (CA): Wikimedia Foundation, 2001-, 15. 12. 2004, 19:25 [cit. 2012-12-09]. </a:t>
            </a:r>
            <a:r>
              <a:rPr lang="en-US" sz="1400" dirty="0" err="1"/>
              <a:t>Dostupné</a:t>
            </a:r>
            <a:r>
              <a:rPr lang="en-US" sz="1400" dirty="0"/>
              <a:t> z: </a:t>
            </a:r>
            <a:r>
              <a:rPr lang="en-US" sz="1400" dirty="0">
                <a:hlinkClick r:id="rId7"/>
              </a:rPr>
              <a:t>http://</a:t>
            </a:r>
            <a:r>
              <a:rPr lang="en-US" sz="1400" dirty="0" smtClean="0">
                <a:hlinkClick r:id="rId7"/>
              </a:rPr>
              <a:t>upload.wikimedia.org/wikipedia/commons/a/ab/House_mouse.jpg</a:t>
            </a:r>
            <a:endParaRPr lang="cs-CZ" sz="1400" dirty="0" smtClean="0"/>
          </a:p>
          <a:p>
            <a:r>
              <a:rPr lang="cs-CZ" sz="1400" dirty="0" err="1"/>
              <a:t>Lepus</a:t>
            </a:r>
            <a:r>
              <a:rPr lang="cs-CZ" sz="1400" dirty="0"/>
              <a:t> </a:t>
            </a:r>
            <a:r>
              <a:rPr lang="cs-CZ" sz="1400" dirty="0" err="1"/>
              <a:t>americanus.jpg</a:t>
            </a:r>
            <a:r>
              <a:rPr lang="cs-CZ" sz="1400" dirty="0"/>
              <a:t>. In: </a:t>
            </a:r>
            <a:r>
              <a:rPr lang="cs-CZ" sz="1400" i="1" dirty="0" err="1"/>
              <a:t>Wikipedia</a:t>
            </a:r>
            <a:r>
              <a:rPr lang="cs-CZ" sz="1400" i="1" dirty="0"/>
              <a:t>: </a:t>
            </a:r>
            <a:r>
              <a:rPr lang="cs-CZ" sz="1400" i="1" dirty="0" err="1"/>
              <a:t>the</a:t>
            </a:r>
            <a:r>
              <a:rPr lang="cs-CZ" sz="1400" i="1" dirty="0"/>
              <a:t> free </a:t>
            </a:r>
            <a:r>
              <a:rPr lang="cs-CZ" sz="1400" i="1" dirty="0" err="1"/>
              <a:t>encyclopedia</a:t>
            </a:r>
            <a:r>
              <a:rPr lang="cs-CZ" sz="1400" dirty="0"/>
              <a:t> [online]. San </a:t>
            </a:r>
            <a:r>
              <a:rPr lang="cs-CZ" sz="1400" dirty="0" err="1"/>
              <a:t>Francisco</a:t>
            </a:r>
            <a:r>
              <a:rPr lang="cs-CZ" sz="1400" dirty="0"/>
              <a:t> (CA): </a:t>
            </a:r>
            <a:r>
              <a:rPr lang="cs-CZ" sz="1400" dirty="0" err="1"/>
              <a:t>Wikimedia</a:t>
            </a:r>
            <a:r>
              <a:rPr lang="cs-CZ" sz="1400" dirty="0"/>
              <a:t> </a:t>
            </a:r>
            <a:r>
              <a:rPr lang="cs-CZ" sz="1400" dirty="0" err="1"/>
              <a:t>Foundation</a:t>
            </a:r>
            <a:r>
              <a:rPr lang="cs-CZ" sz="1400" dirty="0"/>
              <a:t>, 2001-, 19. 12. 2004, 00:33 [cit. 2012-12-09]. Dostupné z: </a:t>
            </a:r>
            <a:r>
              <a:rPr lang="cs-CZ" sz="1400" dirty="0">
                <a:hlinkClick r:id="rId8"/>
              </a:rPr>
              <a:t>http://</a:t>
            </a:r>
            <a:r>
              <a:rPr lang="cs-CZ" sz="1400" dirty="0" smtClean="0">
                <a:hlinkClick r:id="rId8"/>
              </a:rPr>
              <a:t>upload.wikimedia.org/wikipedia/commons/a/a8/Lepus_americanus.jpg</a:t>
            </a:r>
            <a:endParaRPr lang="cs-CZ" sz="1400" dirty="0" smtClean="0"/>
          </a:p>
          <a:p>
            <a:r>
              <a:rPr lang="cs-CZ" sz="1400" dirty="0" err="1"/>
              <a:t>Siberischer</a:t>
            </a:r>
            <a:r>
              <a:rPr lang="cs-CZ" sz="1400" dirty="0"/>
              <a:t> </a:t>
            </a:r>
            <a:r>
              <a:rPr lang="cs-CZ" sz="1400" dirty="0" err="1"/>
              <a:t>tiger</a:t>
            </a:r>
            <a:r>
              <a:rPr lang="cs-CZ" sz="1400" dirty="0"/>
              <a:t> de.</a:t>
            </a:r>
            <a:r>
              <a:rPr lang="cs-CZ" sz="1400" dirty="0" err="1"/>
              <a:t>jpg</a:t>
            </a:r>
            <a:r>
              <a:rPr lang="cs-CZ" sz="1400" dirty="0"/>
              <a:t>. In: </a:t>
            </a:r>
            <a:r>
              <a:rPr lang="cs-CZ" sz="1400" i="1" dirty="0" err="1"/>
              <a:t>Wikipedia</a:t>
            </a:r>
            <a:r>
              <a:rPr lang="cs-CZ" sz="1400" i="1" dirty="0"/>
              <a:t>: </a:t>
            </a:r>
            <a:r>
              <a:rPr lang="cs-CZ" sz="1400" i="1" dirty="0" err="1"/>
              <a:t>the</a:t>
            </a:r>
            <a:r>
              <a:rPr lang="cs-CZ" sz="1400" i="1" dirty="0"/>
              <a:t> free </a:t>
            </a:r>
            <a:r>
              <a:rPr lang="cs-CZ" sz="1400" i="1" dirty="0" err="1"/>
              <a:t>encyclopedia</a:t>
            </a:r>
            <a:r>
              <a:rPr lang="cs-CZ" sz="1400" dirty="0"/>
              <a:t> [online]. San </a:t>
            </a:r>
            <a:r>
              <a:rPr lang="cs-CZ" sz="1400" dirty="0" err="1"/>
              <a:t>Francisco</a:t>
            </a:r>
            <a:r>
              <a:rPr lang="cs-CZ" sz="1400" dirty="0"/>
              <a:t> (CA): </a:t>
            </a:r>
            <a:r>
              <a:rPr lang="cs-CZ" sz="1400" dirty="0" err="1"/>
              <a:t>Wikimedia</a:t>
            </a:r>
            <a:r>
              <a:rPr lang="cs-CZ" sz="1400" dirty="0"/>
              <a:t> </a:t>
            </a:r>
            <a:r>
              <a:rPr lang="cs-CZ" sz="1400" dirty="0" err="1"/>
              <a:t>Foundation</a:t>
            </a:r>
            <a:r>
              <a:rPr lang="cs-CZ" sz="1400" dirty="0"/>
              <a:t>, 2001-, 21. 7. 2006, 04:03 [cit. 2012-12-09]. Dostupné z: </a:t>
            </a:r>
            <a:r>
              <a:rPr lang="cs-CZ" sz="1400" dirty="0">
                <a:hlinkClick r:id="rId9"/>
              </a:rPr>
              <a:t>http://</a:t>
            </a:r>
            <a:r>
              <a:rPr lang="cs-CZ" sz="1400" dirty="0" smtClean="0">
                <a:hlinkClick r:id="rId9"/>
              </a:rPr>
              <a:t>upload.wikimedia.org/wikipedia/commons/thumb/2/27/Siberischer_tiger_de.jpg/800px-Siberischer_tiger_de.jpg</a:t>
            </a:r>
            <a:endParaRPr lang="cs-CZ" sz="1400" dirty="0" smtClean="0"/>
          </a:p>
          <a:p>
            <a:endParaRPr lang="cs-CZ" sz="1400" dirty="0">
              <a:latin typeface="Times New Roman" pitchFamily="18" charset="0"/>
              <a:cs typeface="Times New Roman" pitchFamily="18" charset="0"/>
            </a:endParaRPr>
          </a:p>
        </p:txBody>
      </p:sp>
      <p:pic>
        <p:nvPicPr>
          <p:cNvPr id="4" name="Picture 8" descr="OPVK_hor_zakladni_logolink_RGB_cz"/>
          <p:cNvPicPr>
            <a:picLocks noChangeAspect="1" noChangeArrowheads="1"/>
          </p:cNvPicPr>
          <p:nvPr/>
        </p:nvPicPr>
        <p:blipFill>
          <a:blip r:embed="rId10" cstate="print"/>
          <a:srcRect/>
          <a:stretch>
            <a:fillRect/>
          </a:stretch>
        </p:blipFill>
        <p:spPr bwMode="auto">
          <a:xfrm>
            <a:off x="2786050" y="6061075"/>
            <a:ext cx="3657600" cy="7969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8229600" cy="714356"/>
          </a:xfrm>
        </p:spPr>
        <p:txBody>
          <a:bodyPr>
            <a:normAutofit fontScale="90000"/>
          </a:bodyPr>
          <a:lstStyle/>
          <a:p>
            <a:pPr algn="l"/>
            <a:r>
              <a:rPr lang="cs-CZ" dirty="0" smtClean="0">
                <a:latin typeface="Times New Roman" pitchFamily="18" charset="0"/>
                <a:cs typeface="Times New Roman" pitchFamily="18" charset="0"/>
              </a:rPr>
              <a:t>Zdroje</a:t>
            </a:r>
            <a:endParaRPr lang="cs-CZ" dirty="0">
              <a:latin typeface="Times New Roman" pitchFamily="18" charset="0"/>
              <a:cs typeface="Times New Roman" pitchFamily="18" charset="0"/>
            </a:endParaRPr>
          </a:p>
        </p:txBody>
      </p:sp>
      <p:sp>
        <p:nvSpPr>
          <p:cNvPr id="3" name="Zástupný symbol pro obsah 2"/>
          <p:cNvSpPr>
            <a:spLocks noGrp="1"/>
          </p:cNvSpPr>
          <p:nvPr>
            <p:ph idx="1"/>
          </p:nvPr>
        </p:nvSpPr>
        <p:spPr>
          <a:xfrm>
            <a:off x="0" y="642918"/>
            <a:ext cx="9144000" cy="6215082"/>
          </a:xfrm>
        </p:spPr>
        <p:txBody>
          <a:bodyPr>
            <a:normAutofit/>
          </a:bodyPr>
          <a:lstStyle/>
          <a:p>
            <a:r>
              <a:rPr lang="cs-CZ" sz="1400" dirty="0" err="1" smtClean="0"/>
              <a:t>Harbour</a:t>
            </a:r>
            <a:r>
              <a:rPr lang="cs-CZ" sz="1400" dirty="0" smtClean="0"/>
              <a:t> </a:t>
            </a:r>
            <a:r>
              <a:rPr lang="cs-CZ" sz="1400" dirty="0" err="1" smtClean="0"/>
              <a:t>seal.jpg</a:t>
            </a:r>
            <a:r>
              <a:rPr lang="cs-CZ" sz="1400" dirty="0" smtClean="0"/>
              <a:t>. In: </a:t>
            </a:r>
            <a:r>
              <a:rPr lang="cs-CZ" sz="1400" i="1" dirty="0" err="1" smtClean="0"/>
              <a:t>Wikipedia</a:t>
            </a:r>
            <a:r>
              <a:rPr lang="cs-CZ" sz="1400" i="1" dirty="0" smtClean="0"/>
              <a:t>: </a:t>
            </a:r>
            <a:r>
              <a:rPr lang="cs-CZ" sz="1400" i="1" dirty="0" err="1" smtClean="0"/>
              <a:t>the</a:t>
            </a:r>
            <a:r>
              <a:rPr lang="cs-CZ" sz="1400" i="1" dirty="0" smtClean="0"/>
              <a:t> free </a:t>
            </a:r>
            <a:r>
              <a:rPr lang="cs-CZ" sz="1400" i="1" dirty="0" err="1" smtClean="0"/>
              <a:t>encyclopedia</a:t>
            </a:r>
            <a:r>
              <a:rPr lang="cs-CZ" sz="1400" dirty="0" smtClean="0"/>
              <a:t> [online]. San </a:t>
            </a:r>
            <a:r>
              <a:rPr lang="cs-CZ" sz="1400" dirty="0" err="1" smtClean="0"/>
              <a:t>Francisco</a:t>
            </a:r>
            <a:r>
              <a:rPr lang="cs-CZ" sz="1400" dirty="0" smtClean="0"/>
              <a:t> (CA): </a:t>
            </a:r>
            <a:r>
              <a:rPr lang="cs-CZ" sz="1400" dirty="0" err="1" smtClean="0"/>
              <a:t>Wikimedia</a:t>
            </a:r>
            <a:r>
              <a:rPr lang="cs-CZ" sz="1400" dirty="0" smtClean="0"/>
              <a:t> </a:t>
            </a:r>
            <a:r>
              <a:rPr lang="cs-CZ" sz="1400" dirty="0" err="1" smtClean="0"/>
              <a:t>Foundation</a:t>
            </a:r>
            <a:r>
              <a:rPr lang="cs-CZ" sz="1400" dirty="0" smtClean="0"/>
              <a:t>, 2001-, 20. 1. 2005, 17:56 [cit. 2012-12-16]. Dostupné z: </a:t>
            </a:r>
            <a:r>
              <a:rPr lang="cs-CZ" sz="1400" dirty="0" smtClean="0">
                <a:hlinkClick r:id="rId2"/>
              </a:rPr>
              <a:t>http://upload.wikimedia.org/wikipedia/commons/thumb/7/73/Harbour_seal.jpg/800px-Harbour_seal.jpg</a:t>
            </a:r>
            <a:endParaRPr lang="cs-CZ" sz="1400" dirty="0" smtClean="0"/>
          </a:p>
          <a:p>
            <a:r>
              <a:rPr lang="cs-CZ" sz="1400" dirty="0" err="1" smtClean="0"/>
              <a:t>Common</a:t>
            </a:r>
            <a:r>
              <a:rPr lang="cs-CZ" sz="1400" dirty="0" smtClean="0"/>
              <a:t> </a:t>
            </a:r>
            <a:r>
              <a:rPr lang="cs-CZ" sz="1400" dirty="0" err="1" smtClean="0"/>
              <a:t>dolphin.jpg</a:t>
            </a:r>
            <a:r>
              <a:rPr lang="cs-CZ" sz="1400" dirty="0" smtClean="0"/>
              <a:t>. In: </a:t>
            </a:r>
            <a:r>
              <a:rPr lang="cs-CZ" sz="1400" i="1" dirty="0" err="1" smtClean="0"/>
              <a:t>Wikipedia</a:t>
            </a:r>
            <a:r>
              <a:rPr lang="cs-CZ" sz="1400" i="1" dirty="0" smtClean="0"/>
              <a:t>: </a:t>
            </a:r>
            <a:r>
              <a:rPr lang="cs-CZ" sz="1400" i="1" dirty="0" err="1" smtClean="0"/>
              <a:t>the</a:t>
            </a:r>
            <a:r>
              <a:rPr lang="cs-CZ" sz="1400" i="1" dirty="0" smtClean="0"/>
              <a:t> free </a:t>
            </a:r>
            <a:r>
              <a:rPr lang="cs-CZ" sz="1400" i="1" dirty="0" err="1" smtClean="0"/>
              <a:t>encyclopedia</a:t>
            </a:r>
            <a:r>
              <a:rPr lang="cs-CZ" sz="1400" dirty="0" smtClean="0"/>
              <a:t> [online]. San </a:t>
            </a:r>
            <a:r>
              <a:rPr lang="cs-CZ" sz="1400" dirty="0" err="1" smtClean="0"/>
              <a:t>Francisco</a:t>
            </a:r>
            <a:r>
              <a:rPr lang="cs-CZ" sz="1400" dirty="0" smtClean="0"/>
              <a:t> (CA): </a:t>
            </a:r>
            <a:r>
              <a:rPr lang="cs-CZ" sz="1400" dirty="0" err="1" smtClean="0"/>
              <a:t>Wikimedia</a:t>
            </a:r>
            <a:r>
              <a:rPr lang="cs-CZ" sz="1400" dirty="0" smtClean="0"/>
              <a:t> </a:t>
            </a:r>
            <a:r>
              <a:rPr lang="cs-CZ" sz="1400" dirty="0" err="1" smtClean="0"/>
              <a:t>Foundation</a:t>
            </a:r>
            <a:r>
              <a:rPr lang="cs-CZ" sz="1400" dirty="0" smtClean="0"/>
              <a:t>, 2001-, 6. 10. 2011, 10:56 [cit. 2012-12-16]. Dostupné z: </a:t>
            </a:r>
            <a:r>
              <a:rPr lang="cs-CZ" sz="1400" dirty="0" smtClean="0">
                <a:hlinkClick r:id="rId3"/>
              </a:rPr>
              <a:t>http://upload.wikimedia.org/wikipedia/commons/9/94/Common_dolphin.jpg</a:t>
            </a:r>
            <a:endParaRPr lang="cs-CZ" sz="1400" dirty="0" smtClean="0"/>
          </a:p>
          <a:p>
            <a:r>
              <a:rPr lang="cs-CZ" sz="1400" dirty="0" err="1" smtClean="0"/>
              <a:t>Sri</a:t>
            </a:r>
            <a:r>
              <a:rPr lang="cs-CZ" sz="1400" dirty="0" smtClean="0"/>
              <a:t> </a:t>
            </a:r>
            <a:r>
              <a:rPr lang="cs-CZ" sz="1400" dirty="0" err="1" smtClean="0"/>
              <a:t>Lankan</a:t>
            </a:r>
            <a:r>
              <a:rPr lang="cs-CZ" sz="1400" dirty="0" smtClean="0"/>
              <a:t> </a:t>
            </a:r>
            <a:r>
              <a:rPr lang="cs-CZ" sz="1400" dirty="0" err="1" smtClean="0"/>
              <a:t>elephants.jpg</a:t>
            </a:r>
            <a:r>
              <a:rPr lang="cs-CZ" sz="1400" dirty="0" smtClean="0"/>
              <a:t>. In: </a:t>
            </a:r>
            <a:r>
              <a:rPr lang="cs-CZ" sz="1400" i="1" dirty="0" err="1" smtClean="0"/>
              <a:t>Wikipedia</a:t>
            </a:r>
            <a:r>
              <a:rPr lang="cs-CZ" sz="1400" i="1" dirty="0" smtClean="0"/>
              <a:t>: </a:t>
            </a:r>
            <a:r>
              <a:rPr lang="cs-CZ" sz="1400" i="1" dirty="0" err="1" smtClean="0"/>
              <a:t>the</a:t>
            </a:r>
            <a:r>
              <a:rPr lang="cs-CZ" sz="1400" i="1" dirty="0" smtClean="0"/>
              <a:t> free </a:t>
            </a:r>
            <a:r>
              <a:rPr lang="cs-CZ" sz="1400" i="1" dirty="0" err="1" smtClean="0"/>
              <a:t>encyclopedia</a:t>
            </a:r>
            <a:r>
              <a:rPr lang="cs-CZ" sz="1400" dirty="0" smtClean="0"/>
              <a:t> [online]. San </a:t>
            </a:r>
            <a:r>
              <a:rPr lang="cs-CZ" sz="1400" dirty="0" err="1" smtClean="0"/>
              <a:t>Francisco</a:t>
            </a:r>
            <a:r>
              <a:rPr lang="cs-CZ" sz="1400" dirty="0" smtClean="0"/>
              <a:t> (CA): </a:t>
            </a:r>
            <a:r>
              <a:rPr lang="cs-CZ" sz="1400" dirty="0" err="1" smtClean="0"/>
              <a:t>Wikimedia</a:t>
            </a:r>
            <a:r>
              <a:rPr lang="cs-CZ" sz="1400" dirty="0" smtClean="0"/>
              <a:t> </a:t>
            </a:r>
            <a:r>
              <a:rPr lang="cs-CZ" sz="1400" dirty="0" err="1" smtClean="0"/>
              <a:t>Foundation</a:t>
            </a:r>
            <a:r>
              <a:rPr lang="cs-CZ" sz="1400" dirty="0" smtClean="0"/>
              <a:t>, 2001-, 14. 7. 2006, 15:57 [cit. 2012-12-16]. Dostupné z: </a:t>
            </a:r>
            <a:r>
              <a:rPr lang="cs-CZ" sz="1400" dirty="0" smtClean="0">
                <a:hlinkClick r:id="rId4"/>
              </a:rPr>
              <a:t>http://upload.wikimedia.org/wikipedia/commons/thumb/c/c4/Sri_Lankan_elephants.jpg/800px-Sri_Lankan_elephants.jpg</a:t>
            </a:r>
            <a:endParaRPr lang="cs-CZ" sz="1400" dirty="0" smtClean="0"/>
          </a:p>
          <a:p>
            <a:r>
              <a:rPr lang="cs-CZ" sz="1400" dirty="0" err="1" smtClean="0"/>
              <a:t>Mother</a:t>
            </a:r>
            <a:r>
              <a:rPr lang="cs-CZ" sz="1400" dirty="0" smtClean="0"/>
              <a:t> </a:t>
            </a:r>
            <a:r>
              <a:rPr lang="cs-CZ" sz="1400" dirty="0" err="1" smtClean="0"/>
              <a:t>and</a:t>
            </a:r>
            <a:r>
              <a:rPr lang="cs-CZ" sz="1400" dirty="0" smtClean="0"/>
              <a:t> baby zebra.</a:t>
            </a:r>
            <a:r>
              <a:rPr lang="cs-CZ" sz="1400" dirty="0" err="1" smtClean="0"/>
              <a:t>jpg</a:t>
            </a:r>
            <a:r>
              <a:rPr lang="cs-CZ" sz="1400" dirty="0" smtClean="0"/>
              <a:t>. In: </a:t>
            </a:r>
            <a:r>
              <a:rPr lang="cs-CZ" sz="1400" i="1" dirty="0" err="1" smtClean="0"/>
              <a:t>Wikipedia</a:t>
            </a:r>
            <a:r>
              <a:rPr lang="cs-CZ" sz="1400" i="1" dirty="0" smtClean="0"/>
              <a:t>: </a:t>
            </a:r>
            <a:r>
              <a:rPr lang="cs-CZ" sz="1400" i="1" dirty="0" err="1" smtClean="0"/>
              <a:t>the</a:t>
            </a:r>
            <a:r>
              <a:rPr lang="cs-CZ" sz="1400" i="1" dirty="0" smtClean="0"/>
              <a:t> free </a:t>
            </a:r>
            <a:r>
              <a:rPr lang="cs-CZ" sz="1400" i="1" dirty="0" err="1" smtClean="0"/>
              <a:t>encyclopedia</a:t>
            </a:r>
            <a:r>
              <a:rPr lang="cs-CZ" sz="1400" dirty="0" smtClean="0"/>
              <a:t> [online]. San </a:t>
            </a:r>
            <a:r>
              <a:rPr lang="cs-CZ" sz="1400" dirty="0" err="1" smtClean="0"/>
              <a:t>Francisco</a:t>
            </a:r>
            <a:r>
              <a:rPr lang="cs-CZ" sz="1400" dirty="0" smtClean="0"/>
              <a:t> (CA): </a:t>
            </a:r>
            <a:r>
              <a:rPr lang="cs-CZ" sz="1400" dirty="0" err="1" smtClean="0"/>
              <a:t>Wikimedia</a:t>
            </a:r>
            <a:r>
              <a:rPr lang="cs-CZ" sz="1400" dirty="0" smtClean="0"/>
              <a:t> </a:t>
            </a:r>
            <a:r>
              <a:rPr lang="cs-CZ" sz="1400" dirty="0" err="1" smtClean="0"/>
              <a:t>Foundation</a:t>
            </a:r>
            <a:r>
              <a:rPr lang="cs-CZ" sz="1400" dirty="0" smtClean="0"/>
              <a:t>, 2001-, 29. 7. 2005, 17:49 [cit. 2012-12-16]. Dostupné z: </a:t>
            </a:r>
            <a:r>
              <a:rPr lang="cs-CZ" sz="1400" dirty="0" smtClean="0">
                <a:hlinkClick r:id="rId5"/>
              </a:rPr>
              <a:t>http://upload.wikimedia.org/wikipedia/commons/8/81/Mother_and_baby_zebra.jpg</a:t>
            </a:r>
            <a:endParaRPr lang="cs-CZ" sz="1400" dirty="0" smtClean="0"/>
          </a:p>
          <a:p>
            <a:r>
              <a:rPr lang="cs-CZ" sz="1400" dirty="0" smtClean="0"/>
              <a:t>Lama3.jpg. In: </a:t>
            </a:r>
            <a:r>
              <a:rPr lang="cs-CZ" sz="1400" i="1" dirty="0" err="1" smtClean="0"/>
              <a:t>Wikipedia</a:t>
            </a:r>
            <a:r>
              <a:rPr lang="cs-CZ" sz="1400" i="1" dirty="0" smtClean="0"/>
              <a:t>: </a:t>
            </a:r>
            <a:r>
              <a:rPr lang="cs-CZ" sz="1400" i="1" dirty="0" err="1" smtClean="0"/>
              <a:t>the</a:t>
            </a:r>
            <a:r>
              <a:rPr lang="cs-CZ" sz="1400" i="1" dirty="0" smtClean="0"/>
              <a:t> free </a:t>
            </a:r>
            <a:r>
              <a:rPr lang="cs-CZ" sz="1400" i="1" dirty="0" err="1" smtClean="0"/>
              <a:t>encyclopedia</a:t>
            </a:r>
            <a:r>
              <a:rPr lang="cs-CZ" sz="1400" dirty="0" smtClean="0"/>
              <a:t> [online]. San </a:t>
            </a:r>
            <a:r>
              <a:rPr lang="cs-CZ" sz="1400" dirty="0" err="1" smtClean="0"/>
              <a:t>Francisco</a:t>
            </a:r>
            <a:r>
              <a:rPr lang="cs-CZ" sz="1400" dirty="0" smtClean="0"/>
              <a:t> (CA): </a:t>
            </a:r>
            <a:r>
              <a:rPr lang="cs-CZ" sz="1400" dirty="0" err="1" smtClean="0"/>
              <a:t>Wikimedia</a:t>
            </a:r>
            <a:r>
              <a:rPr lang="cs-CZ" sz="1400" dirty="0" smtClean="0"/>
              <a:t> </a:t>
            </a:r>
            <a:r>
              <a:rPr lang="cs-CZ" sz="1400" dirty="0" err="1" smtClean="0"/>
              <a:t>Foundation</a:t>
            </a:r>
            <a:r>
              <a:rPr lang="cs-CZ" sz="1400" dirty="0" smtClean="0"/>
              <a:t>, 2001-, 5. 11. 2005, 12:11 [cit. 2012-12-16]. Dostupné z: </a:t>
            </a:r>
            <a:r>
              <a:rPr lang="cs-CZ" sz="1400" dirty="0" smtClean="0">
                <a:hlinkClick r:id="rId6"/>
              </a:rPr>
              <a:t>http://upload.wikimedia.org/wikipedia/commons/thumb/d/d5/Lama3.jpg/800px-Lama3.jpg</a:t>
            </a:r>
            <a:endParaRPr lang="cs-CZ" sz="1400" dirty="0" smtClean="0"/>
          </a:p>
          <a:p>
            <a:r>
              <a:rPr lang="cs-CZ" sz="1400" dirty="0" err="1" smtClean="0"/>
              <a:t>Photo</a:t>
            </a:r>
            <a:r>
              <a:rPr lang="cs-CZ" sz="1400" dirty="0" smtClean="0"/>
              <a:t> </a:t>
            </a:r>
            <a:r>
              <a:rPr lang="cs-CZ" sz="1400" dirty="0" err="1" smtClean="0"/>
              <a:t>singe</a:t>
            </a:r>
            <a:r>
              <a:rPr lang="cs-CZ" sz="1400" dirty="0" smtClean="0"/>
              <a:t> </a:t>
            </a:r>
            <a:r>
              <a:rPr lang="cs-CZ" sz="1400" dirty="0" err="1" smtClean="0"/>
              <a:t>vert</a:t>
            </a:r>
            <a:r>
              <a:rPr lang="cs-CZ" sz="1400" dirty="0" smtClean="0"/>
              <a:t> grand.</a:t>
            </a:r>
            <a:r>
              <a:rPr lang="cs-CZ" sz="1400" dirty="0" err="1" smtClean="0"/>
              <a:t>jpg</a:t>
            </a:r>
            <a:r>
              <a:rPr lang="cs-CZ" sz="1400" dirty="0" smtClean="0"/>
              <a:t>. In: </a:t>
            </a:r>
            <a:r>
              <a:rPr lang="cs-CZ" sz="1400" i="1" dirty="0" err="1" smtClean="0"/>
              <a:t>Wikipedia</a:t>
            </a:r>
            <a:r>
              <a:rPr lang="cs-CZ" sz="1400" i="1" dirty="0" smtClean="0"/>
              <a:t>: </a:t>
            </a:r>
            <a:r>
              <a:rPr lang="cs-CZ" sz="1400" i="1" dirty="0" err="1" smtClean="0"/>
              <a:t>the</a:t>
            </a:r>
            <a:r>
              <a:rPr lang="cs-CZ" sz="1400" i="1" dirty="0" smtClean="0"/>
              <a:t> free </a:t>
            </a:r>
            <a:r>
              <a:rPr lang="cs-CZ" sz="1400" i="1" dirty="0" err="1" smtClean="0"/>
              <a:t>encyclopedia</a:t>
            </a:r>
            <a:r>
              <a:rPr lang="cs-CZ" sz="1400" dirty="0" smtClean="0"/>
              <a:t> [online]. San </a:t>
            </a:r>
            <a:r>
              <a:rPr lang="cs-CZ" sz="1400" dirty="0" err="1" smtClean="0"/>
              <a:t>Francisco</a:t>
            </a:r>
            <a:r>
              <a:rPr lang="cs-CZ" sz="1400" dirty="0" smtClean="0"/>
              <a:t> (CA): </a:t>
            </a:r>
            <a:r>
              <a:rPr lang="cs-CZ" sz="1400" dirty="0" err="1" smtClean="0"/>
              <a:t>Wikimedia</a:t>
            </a:r>
            <a:r>
              <a:rPr lang="cs-CZ" sz="1400" dirty="0" smtClean="0"/>
              <a:t> </a:t>
            </a:r>
            <a:r>
              <a:rPr lang="cs-CZ" sz="1400" dirty="0" err="1" smtClean="0"/>
              <a:t>Foundation</a:t>
            </a:r>
            <a:r>
              <a:rPr lang="cs-CZ" sz="1400" dirty="0" smtClean="0"/>
              <a:t>, 2001-, 22. 4. 2005, 16:49 [cit. 2012-12-16]. Dostupné z: </a:t>
            </a:r>
            <a:r>
              <a:rPr lang="cs-CZ" sz="1400" dirty="0" smtClean="0">
                <a:hlinkClick r:id="rId7"/>
              </a:rPr>
              <a:t>http://upload.wikimedia.org/wikipedia/commons/thumb/1/10/Photo_singe_vert_grand.jpg/800px-Photo_singe_vert_grand.jpg</a:t>
            </a:r>
            <a:endParaRPr lang="cs-CZ" sz="1400" dirty="0" smtClean="0"/>
          </a:p>
          <a:p>
            <a:endParaRPr lang="cs-CZ" sz="1400" dirty="0">
              <a:latin typeface="Times New Roman" pitchFamily="18" charset="0"/>
              <a:cs typeface="Times New Roman" pitchFamily="18" charset="0"/>
            </a:endParaRPr>
          </a:p>
        </p:txBody>
      </p:sp>
      <p:pic>
        <p:nvPicPr>
          <p:cNvPr id="4" name="Picture 8" descr="OPVK_hor_zakladni_logolink_RGB_cz"/>
          <p:cNvPicPr>
            <a:picLocks noChangeAspect="1" noChangeArrowheads="1"/>
          </p:cNvPicPr>
          <p:nvPr/>
        </p:nvPicPr>
        <p:blipFill>
          <a:blip r:embed="rId8" cstate="print"/>
          <a:srcRect/>
          <a:stretch>
            <a:fillRect/>
          </a:stretch>
        </p:blipFill>
        <p:spPr bwMode="auto">
          <a:xfrm>
            <a:off x="2786050" y="6061075"/>
            <a:ext cx="3657600" cy="7969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p:txBody>
          <a:bodyPr/>
          <a:lstStyle/>
          <a:p>
            <a:r>
              <a:rPr lang="cs-CZ" sz="4800" b="1">
                <a:effectLst>
                  <a:outerShdw blurRad="38100" dist="38100" dir="2700000" algn="tl">
                    <a:srgbClr val="000000"/>
                  </a:outerShdw>
                </a:effectLst>
              </a:rPr>
              <a:t>Anotace:</a:t>
            </a:r>
          </a:p>
        </p:txBody>
      </p:sp>
      <p:pic>
        <p:nvPicPr>
          <p:cNvPr id="90115" name="Picture 3" descr="OPVK_hor_zakladni_logolink_RGB_cz"/>
          <p:cNvPicPr>
            <a:picLocks noChangeAspect="1" noChangeArrowheads="1"/>
          </p:cNvPicPr>
          <p:nvPr/>
        </p:nvPicPr>
        <p:blipFill>
          <a:blip r:embed="rId2" cstate="print"/>
          <a:srcRect/>
          <a:stretch>
            <a:fillRect/>
          </a:stretch>
        </p:blipFill>
        <p:spPr bwMode="auto">
          <a:xfrm>
            <a:off x="1752600" y="609600"/>
            <a:ext cx="5575300" cy="1217613"/>
          </a:xfrm>
          <a:prstGeom prst="rect">
            <a:avLst/>
          </a:prstGeom>
          <a:noFill/>
        </p:spPr>
      </p:pic>
      <p:sp>
        <p:nvSpPr>
          <p:cNvPr id="90116" name="Text Box 4"/>
          <p:cNvSpPr txBox="1">
            <a:spLocks noChangeArrowheads="1"/>
          </p:cNvSpPr>
          <p:nvPr/>
        </p:nvSpPr>
        <p:spPr bwMode="auto">
          <a:xfrm>
            <a:off x="9072563" y="4760913"/>
            <a:ext cx="184150" cy="366712"/>
          </a:xfrm>
          <a:prstGeom prst="rect">
            <a:avLst/>
          </a:prstGeom>
          <a:noFill/>
          <a:ln w="9525">
            <a:noFill/>
            <a:miter lim="800000"/>
            <a:headEnd/>
            <a:tailEnd/>
          </a:ln>
          <a:effectLst/>
        </p:spPr>
        <p:txBody>
          <a:bodyPr wrap="none">
            <a:spAutoFit/>
          </a:bodyPr>
          <a:lstStyle/>
          <a:p>
            <a:pPr algn="ctr"/>
            <a:endParaRPr lang="cs-CZ"/>
          </a:p>
        </p:txBody>
      </p:sp>
      <p:sp>
        <p:nvSpPr>
          <p:cNvPr id="90117" name="Text Box 5"/>
          <p:cNvSpPr txBox="1">
            <a:spLocks noChangeArrowheads="1"/>
          </p:cNvSpPr>
          <p:nvPr/>
        </p:nvSpPr>
        <p:spPr bwMode="auto">
          <a:xfrm>
            <a:off x="0" y="3505200"/>
            <a:ext cx="9144000" cy="2308324"/>
          </a:xfrm>
          <a:prstGeom prst="rect">
            <a:avLst/>
          </a:prstGeom>
          <a:solidFill>
            <a:schemeClr val="bg1"/>
          </a:solidFill>
          <a:ln w="9525">
            <a:noFill/>
            <a:miter lim="800000"/>
            <a:headEnd/>
            <a:tailEnd/>
          </a:ln>
          <a:effectLst/>
        </p:spPr>
        <p:txBody>
          <a:bodyPr lIns="738000" rIns="738000">
            <a:spAutoFit/>
          </a:bodyPr>
          <a:lstStyle/>
          <a:p>
            <a:pPr>
              <a:buFont typeface="Wingdings" pitchFamily="2" charset="2"/>
              <a:buChar char="q"/>
            </a:pPr>
            <a:r>
              <a:rPr lang="cs-CZ" dirty="0"/>
              <a:t>Digitální učební materiál je určen </a:t>
            </a:r>
            <a:r>
              <a:rPr lang="cs-CZ" dirty="0" smtClean="0"/>
              <a:t>k seznámení žáků s novým nadřádem savců – </a:t>
            </a:r>
            <a:r>
              <a:rPr lang="cs-CZ" dirty="0" err="1" smtClean="0"/>
              <a:t>placentálové</a:t>
            </a:r>
            <a:r>
              <a:rPr lang="cs-CZ" dirty="0" smtClean="0"/>
              <a:t>.</a:t>
            </a:r>
            <a:endParaRPr lang="cs-CZ" dirty="0"/>
          </a:p>
          <a:p>
            <a:pPr>
              <a:buFont typeface="Wingdings" pitchFamily="2" charset="2"/>
              <a:buChar char="q"/>
            </a:pPr>
            <a:r>
              <a:rPr lang="cs-CZ" dirty="0"/>
              <a:t>Materiál </a:t>
            </a:r>
            <a:r>
              <a:rPr lang="cs-CZ" dirty="0" smtClean="0"/>
              <a:t>popisuje základní znaky </a:t>
            </a:r>
            <a:r>
              <a:rPr lang="cs-CZ" dirty="0" err="1" smtClean="0"/>
              <a:t>placentálů</a:t>
            </a:r>
            <a:r>
              <a:rPr lang="cs-CZ" dirty="0" smtClean="0"/>
              <a:t>. Žák rozvíjí své dovednosti a dovede vysvětlit rozdíly mezi jednotlivými nadřády savců.</a:t>
            </a:r>
            <a:endParaRPr lang="cs-CZ" dirty="0"/>
          </a:p>
          <a:p>
            <a:pPr>
              <a:buFont typeface="Wingdings" pitchFamily="2" charset="2"/>
              <a:buChar char="q"/>
            </a:pPr>
            <a:r>
              <a:rPr lang="cs-CZ" dirty="0"/>
              <a:t>Je určen pro </a:t>
            </a:r>
            <a:r>
              <a:rPr lang="cs-CZ" dirty="0" smtClean="0"/>
              <a:t>předmět přírodopis </a:t>
            </a:r>
            <a:r>
              <a:rPr lang="cs-CZ" dirty="0"/>
              <a:t>a ročník </a:t>
            </a:r>
            <a:r>
              <a:rPr lang="cs-CZ" dirty="0" smtClean="0"/>
              <a:t>8.</a:t>
            </a:r>
            <a:endParaRPr lang="cs-CZ" dirty="0"/>
          </a:p>
          <a:p>
            <a:pPr>
              <a:buFont typeface="Wingdings" pitchFamily="2" charset="2"/>
              <a:buChar char="q"/>
            </a:pPr>
            <a:r>
              <a:rPr lang="cs-CZ" dirty="0"/>
              <a:t>Tento materiál vznikl jako doplňující materiál k </a:t>
            </a:r>
            <a:r>
              <a:rPr lang="cs-CZ" dirty="0" smtClean="0"/>
              <a:t>učebnici: </a:t>
            </a:r>
            <a:r>
              <a:rPr lang="cs-CZ" i="1" dirty="0"/>
              <a:t>Přírodopis 2 pro 7. ročník základní školy a nižší ročníky víceletých gymnázií</a:t>
            </a:r>
            <a:r>
              <a:rPr lang="cs-CZ" dirty="0"/>
              <a:t>. Bělehradská 47, 120 00 Praha 2: SPN, 1999. ISBN 80-7235-069-2.</a:t>
            </a:r>
          </a:p>
        </p:txBody>
      </p:sp>
    </p:spTree>
  </p:cSld>
  <p:clrMapOvr>
    <a:masterClrMapping/>
  </p:clrMapOvr>
  <p:transition>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extovéPole 1"/>
          <p:cNvSpPr txBox="1"/>
          <p:nvPr/>
        </p:nvSpPr>
        <p:spPr>
          <a:xfrm>
            <a:off x="2000232" y="142852"/>
            <a:ext cx="6143668" cy="769441"/>
          </a:xfrm>
          <a:prstGeom prst="rect">
            <a:avLst/>
          </a:prstGeom>
          <a:noFill/>
        </p:spPr>
        <p:txBody>
          <a:bodyPr wrap="square" rtlCol="0">
            <a:spAutoFit/>
          </a:bodyPr>
          <a:lstStyle/>
          <a:p>
            <a:r>
              <a:rPr lang="cs-CZ" sz="4400" u="sng" dirty="0" smtClean="0">
                <a:latin typeface="Times New Roman" pitchFamily="18" charset="0"/>
                <a:cs typeface="Times New Roman" pitchFamily="18" charset="0"/>
              </a:rPr>
              <a:t>Živorodí - </a:t>
            </a:r>
            <a:r>
              <a:rPr lang="cs-CZ" sz="4400" u="sng" dirty="0" err="1" smtClean="0">
                <a:latin typeface="Times New Roman" pitchFamily="18" charset="0"/>
                <a:cs typeface="Times New Roman" pitchFamily="18" charset="0"/>
              </a:rPr>
              <a:t>placentálové</a:t>
            </a:r>
            <a:endParaRPr lang="cs-CZ" sz="4400" u="sng" dirty="0">
              <a:latin typeface="Times New Roman" pitchFamily="18" charset="0"/>
              <a:cs typeface="Times New Roman" pitchFamily="18" charset="0"/>
            </a:endParaRPr>
          </a:p>
        </p:txBody>
      </p:sp>
      <p:sp>
        <p:nvSpPr>
          <p:cNvPr id="3" name="TextovéPole 2"/>
          <p:cNvSpPr txBox="1"/>
          <p:nvPr/>
        </p:nvSpPr>
        <p:spPr>
          <a:xfrm>
            <a:off x="0" y="1071546"/>
            <a:ext cx="9144000" cy="954107"/>
          </a:xfrm>
          <a:prstGeom prst="rect">
            <a:avLst/>
          </a:prstGeom>
          <a:noFill/>
        </p:spPr>
        <p:txBody>
          <a:bodyPr wrap="square" rtlCol="0">
            <a:spAutoFit/>
          </a:bodyPr>
          <a:lstStyle/>
          <a:p>
            <a:pPr>
              <a:buFontTx/>
              <a:buChar char="-"/>
            </a:pPr>
            <a:r>
              <a:rPr lang="cs-CZ" sz="2800" dirty="0" smtClean="0">
                <a:latin typeface="Times New Roman" pitchFamily="18" charset="0"/>
                <a:cs typeface="Times New Roman" pitchFamily="18" charset="0"/>
              </a:rPr>
              <a:t>mláďata se vyvíjejí v těle samice po dlouhém nitroděložním </a:t>
            </a:r>
          </a:p>
          <a:p>
            <a:r>
              <a:rPr lang="cs-CZ" sz="2800" dirty="0">
                <a:latin typeface="Times New Roman" pitchFamily="18" charset="0"/>
                <a:cs typeface="Times New Roman" pitchFamily="18" charset="0"/>
              </a:rPr>
              <a:t> </a:t>
            </a:r>
            <a:r>
              <a:rPr lang="cs-CZ" sz="2800" dirty="0" smtClean="0">
                <a:latin typeface="Times New Roman" pitchFamily="18" charset="0"/>
                <a:cs typeface="Times New Roman" pitchFamily="18" charset="0"/>
              </a:rPr>
              <a:t>vývoji</a:t>
            </a:r>
            <a:endParaRPr lang="cs-CZ" sz="2800" dirty="0">
              <a:latin typeface="Times New Roman" pitchFamily="18" charset="0"/>
              <a:cs typeface="Times New Roman" pitchFamily="18" charset="0"/>
            </a:endParaRPr>
          </a:p>
        </p:txBody>
      </p:sp>
      <p:sp>
        <p:nvSpPr>
          <p:cNvPr id="4" name="TextovéPole 3"/>
          <p:cNvSpPr txBox="1"/>
          <p:nvPr/>
        </p:nvSpPr>
        <p:spPr>
          <a:xfrm>
            <a:off x="0" y="2143116"/>
            <a:ext cx="9144000" cy="523220"/>
          </a:xfrm>
          <a:prstGeom prst="rect">
            <a:avLst/>
          </a:prstGeom>
          <a:noFill/>
        </p:spPr>
        <p:txBody>
          <a:bodyPr wrap="square" rtlCol="0">
            <a:spAutoFit/>
          </a:bodyPr>
          <a:lstStyle/>
          <a:p>
            <a:r>
              <a:rPr lang="cs-CZ" sz="2800" dirty="0" smtClean="0">
                <a:latin typeface="Times New Roman" pitchFamily="18" charset="0"/>
                <a:cs typeface="Times New Roman" pitchFamily="18" charset="0"/>
              </a:rPr>
              <a:t>- samice mají vyvinutou </a:t>
            </a:r>
            <a:r>
              <a:rPr lang="cs-CZ" sz="2800" b="1" i="1" dirty="0" smtClean="0">
                <a:latin typeface="Times New Roman" pitchFamily="18" charset="0"/>
                <a:cs typeface="Times New Roman" pitchFamily="18" charset="0"/>
              </a:rPr>
              <a:t>placentu</a:t>
            </a:r>
            <a:endParaRPr lang="cs-CZ" sz="2800" dirty="0">
              <a:latin typeface="Times New Roman" pitchFamily="18" charset="0"/>
              <a:cs typeface="Times New Roman" pitchFamily="18" charset="0"/>
            </a:endParaRPr>
          </a:p>
        </p:txBody>
      </p:sp>
      <p:sp>
        <p:nvSpPr>
          <p:cNvPr id="5" name="TextovéPole 4"/>
          <p:cNvSpPr txBox="1"/>
          <p:nvPr/>
        </p:nvSpPr>
        <p:spPr>
          <a:xfrm>
            <a:off x="0" y="2786058"/>
            <a:ext cx="9144000" cy="523220"/>
          </a:xfrm>
          <a:prstGeom prst="rect">
            <a:avLst/>
          </a:prstGeom>
          <a:noFill/>
        </p:spPr>
        <p:txBody>
          <a:bodyPr wrap="square" rtlCol="0">
            <a:spAutoFit/>
          </a:bodyPr>
          <a:lstStyle/>
          <a:p>
            <a:r>
              <a:rPr lang="cs-CZ" sz="2800" dirty="0" smtClean="0">
                <a:latin typeface="Times New Roman" pitchFamily="18" charset="0"/>
                <a:cs typeface="Times New Roman" pitchFamily="18" charset="0"/>
              </a:rPr>
              <a:t>- plod je spojen s placentou </a:t>
            </a:r>
            <a:r>
              <a:rPr lang="cs-CZ" sz="2800" b="1" i="1" dirty="0" smtClean="0">
                <a:latin typeface="Times New Roman" pitchFamily="18" charset="0"/>
                <a:cs typeface="Times New Roman" pitchFamily="18" charset="0"/>
              </a:rPr>
              <a:t>pupeční šňůrou</a:t>
            </a:r>
            <a:endParaRPr lang="cs-CZ" sz="2800" dirty="0">
              <a:latin typeface="Times New Roman" pitchFamily="18" charset="0"/>
              <a:cs typeface="Times New Roman" pitchFamily="18" charset="0"/>
            </a:endParaRPr>
          </a:p>
        </p:txBody>
      </p:sp>
      <p:sp>
        <p:nvSpPr>
          <p:cNvPr id="6" name="TextovéPole 5"/>
          <p:cNvSpPr txBox="1"/>
          <p:nvPr/>
        </p:nvSpPr>
        <p:spPr>
          <a:xfrm>
            <a:off x="0" y="3429000"/>
            <a:ext cx="9144000" cy="954107"/>
          </a:xfrm>
          <a:prstGeom prst="rect">
            <a:avLst/>
          </a:prstGeom>
          <a:noFill/>
        </p:spPr>
        <p:txBody>
          <a:bodyPr wrap="square" rtlCol="0">
            <a:spAutoFit/>
          </a:bodyPr>
          <a:lstStyle/>
          <a:p>
            <a:r>
              <a:rPr lang="cs-CZ" sz="2800" dirty="0" smtClean="0">
                <a:latin typeface="Times New Roman" pitchFamily="18" charset="0"/>
                <a:cs typeface="Times New Roman" pitchFamily="18" charset="0"/>
              </a:rPr>
              <a:t>- metabolismus plodu : výživa, zásoba kyslíkem, odvádění odpadních látek, je zajišťován pomocí </a:t>
            </a:r>
            <a:r>
              <a:rPr lang="cs-CZ" sz="2800" i="1" dirty="0" smtClean="0">
                <a:latin typeface="Times New Roman" pitchFamily="18" charset="0"/>
                <a:cs typeface="Times New Roman" pitchFamily="18" charset="0"/>
              </a:rPr>
              <a:t>placenty</a:t>
            </a:r>
            <a:endParaRPr lang="cs-CZ" sz="2800" i="1" dirty="0">
              <a:latin typeface="Times New Roman" pitchFamily="18" charset="0"/>
              <a:cs typeface="Times New Roman" pitchFamily="18" charset="0"/>
            </a:endParaRPr>
          </a:p>
        </p:txBody>
      </p:sp>
      <p:sp>
        <p:nvSpPr>
          <p:cNvPr id="7" name="TextovéPole 6"/>
          <p:cNvSpPr txBox="1"/>
          <p:nvPr/>
        </p:nvSpPr>
        <p:spPr>
          <a:xfrm>
            <a:off x="0" y="4500570"/>
            <a:ext cx="9144000" cy="954107"/>
          </a:xfrm>
          <a:prstGeom prst="rect">
            <a:avLst/>
          </a:prstGeom>
          <a:noFill/>
        </p:spPr>
        <p:txBody>
          <a:bodyPr wrap="square" rtlCol="0">
            <a:spAutoFit/>
          </a:bodyPr>
          <a:lstStyle/>
          <a:p>
            <a:r>
              <a:rPr lang="cs-CZ" sz="2800" dirty="0" smtClean="0">
                <a:latin typeface="Times New Roman" pitchFamily="18" charset="0"/>
                <a:cs typeface="Times New Roman" pitchFamily="18" charset="0"/>
              </a:rPr>
              <a:t>- mláďata se rodí vcelku dokonale vyvinutá a po narození</a:t>
            </a:r>
          </a:p>
          <a:p>
            <a:r>
              <a:rPr lang="cs-CZ" sz="2800" dirty="0">
                <a:latin typeface="Times New Roman" pitchFamily="18" charset="0"/>
                <a:cs typeface="Times New Roman" pitchFamily="18" charset="0"/>
              </a:rPr>
              <a:t> </a:t>
            </a:r>
            <a:r>
              <a:rPr lang="cs-CZ" sz="2800" dirty="0" smtClean="0">
                <a:latin typeface="Times New Roman" pitchFamily="18" charset="0"/>
                <a:cs typeface="Times New Roman" pitchFamily="18" charset="0"/>
              </a:rPr>
              <a:t> sají </a:t>
            </a:r>
            <a:r>
              <a:rPr lang="cs-CZ" sz="2800" b="1" i="1" dirty="0" smtClean="0">
                <a:latin typeface="Times New Roman" pitchFamily="18" charset="0"/>
                <a:cs typeface="Times New Roman" pitchFamily="18" charset="0"/>
              </a:rPr>
              <a:t>mateřské mléko</a:t>
            </a:r>
            <a:endParaRPr lang="cs-CZ" sz="2800" dirty="0">
              <a:latin typeface="Times New Roman" pitchFamily="18" charset="0"/>
              <a:cs typeface="Times New Roman" pitchFamily="18" charset="0"/>
            </a:endParaRPr>
          </a:p>
        </p:txBody>
      </p:sp>
      <p:pic>
        <p:nvPicPr>
          <p:cNvPr id="8" name="Picture 8" descr="OPVK_hor_zakladni_logolink_RGB_cz"/>
          <p:cNvPicPr>
            <a:picLocks noChangeAspect="1" noChangeArrowheads="1"/>
          </p:cNvPicPr>
          <p:nvPr/>
        </p:nvPicPr>
        <p:blipFill>
          <a:blip r:embed="rId2" cstate="print"/>
          <a:srcRect/>
          <a:stretch>
            <a:fillRect/>
          </a:stretch>
        </p:blipFill>
        <p:spPr bwMode="auto">
          <a:xfrm>
            <a:off x="2786050" y="5857892"/>
            <a:ext cx="3657600" cy="796925"/>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2" name="Picture 8" descr="OPVK_hor_zakladni_logolink_RGB_cz"/>
          <p:cNvPicPr>
            <a:picLocks noChangeAspect="1" noChangeArrowheads="1"/>
          </p:cNvPicPr>
          <p:nvPr/>
        </p:nvPicPr>
        <p:blipFill>
          <a:blip r:embed="rId2" cstate="print"/>
          <a:srcRect/>
          <a:stretch>
            <a:fillRect/>
          </a:stretch>
        </p:blipFill>
        <p:spPr bwMode="auto">
          <a:xfrm>
            <a:off x="2786050" y="6061075"/>
            <a:ext cx="3657600" cy="796925"/>
          </a:xfrm>
          <a:prstGeom prst="rect">
            <a:avLst/>
          </a:prstGeom>
          <a:noFill/>
        </p:spPr>
      </p:pic>
      <p:sp>
        <p:nvSpPr>
          <p:cNvPr id="3" name="TextovéPole 2"/>
          <p:cNvSpPr txBox="1"/>
          <p:nvPr/>
        </p:nvSpPr>
        <p:spPr>
          <a:xfrm>
            <a:off x="2000232" y="142852"/>
            <a:ext cx="6143668" cy="769441"/>
          </a:xfrm>
          <a:prstGeom prst="rect">
            <a:avLst/>
          </a:prstGeom>
          <a:noFill/>
        </p:spPr>
        <p:txBody>
          <a:bodyPr wrap="square" rtlCol="0">
            <a:spAutoFit/>
          </a:bodyPr>
          <a:lstStyle/>
          <a:p>
            <a:r>
              <a:rPr lang="cs-CZ" sz="4400" u="sng" dirty="0" smtClean="0">
                <a:latin typeface="Times New Roman" pitchFamily="18" charset="0"/>
                <a:cs typeface="Times New Roman" pitchFamily="18" charset="0"/>
              </a:rPr>
              <a:t>Živorodí - </a:t>
            </a:r>
            <a:r>
              <a:rPr lang="cs-CZ" sz="4400" u="sng" dirty="0" err="1" smtClean="0">
                <a:latin typeface="Times New Roman" pitchFamily="18" charset="0"/>
                <a:cs typeface="Times New Roman" pitchFamily="18" charset="0"/>
              </a:rPr>
              <a:t>placentálové</a:t>
            </a:r>
            <a:endParaRPr lang="cs-CZ" sz="4400" u="sng" dirty="0">
              <a:latin typeface="Times New Roman" pitchFamily="18" charset="0"/>
              <a:cs typeface="Times New Roman" pitchFamily="18" charset="0"/>
            </a:endParaRPr>
          </a:p>
        </p:txBody>
      </p:sp>
      <p:sp>
        <p:nvSpPr>
          <p:cNvPr id="4" name="TextovéPole 3"/>
          <p:cNvSpPr txBox="1"/>
          <p:nvPr/>
        </p:nvSpPr>
        <p:spPr>
          <a:xfrm>
            <a:off x="0" y="1428736"/>
            <a:ext cx="4143372" cy="523220"/>
          </a:xfrm>
          <a:prstGeom prst="rect">
            <a:avLst/>
          </a:prstGeom>
          <a:noFill/>
        </p:spPr>
        <p:txBody>
          <a:bodyPr wrap="square" rtlCol="0">
            <a:spAutoFit/>
          </a:bodyPr>
          <a:lstStyle/>
          <a:p>
            <a:pPr>
              <a:buFontTx/>
              <a:buChar char="-"/>
            </a:pPr>
            <a:r>
              <a:rPr lang="cs-CZ" sz="2800" dirty="0" smtClean="0">
                <a:latin typeface="Times New Roman" pitchFamily="18" charset="0"/>
                <a:cs typeface="Times New Roman" pitchFamily="18" charset="0"/>
              </a:rPr>
              <a:t> nejstarší placentální savec  </a:t>
            </a:r>
          </a:p>
        </p:txBody>
      </p:sp>
      <p:sp>
        <p:nvSpPr>
          <p:cNvPr id="5" name="Obdélník 4"/>
          <p:cNvSpPr/>
          <p:nvPr/>
        </p:nvSpPr>
        <p:spPr>
          <a:xfrm>
            <a:off x="4071934" y="1357298"/>
            <a:ext cx="3857652" cy="646331"/>
          </a:xfrm>
          <a:prstGeom prst="rect">
            <a:avLst/>
          </a:prstGeom>
        </p:spPr>
        <p:txBody>
          <a:bodyPr wrap="square">
            <a:spAutoFit/>
          </a:bodyPr>
          <a:lstStyle/>
          <a:p>
            <a:r>
              <a:rPr lang="cs-CZ" sz="3600" i="1" dirty="0" err="1">
                <a:latin typeface="Times New Roman" pitchFamily="18" charset="0"/>
                <a:cs typeface="Times New Roman" pitchFamily="18" charset="0"/>
              </a:rPr>
              <a:t>Juramaia</a:t>
            </a:r>
            <a:r>
              <a:rPr lang="cs-CZ" sz="3600" i="1" dirty="0">
                <a:latin typeface="Times New Roman" pitchFamily="18" charset="0"/>
                <a:cs typeface="Times New Roman" pitchFamily="18" charset="0"/>
              </a:rPr>
              <a:t> </a:t>
            </a:r>
            <a:r>
              <a:rPr lang="cs-CZ" sz="3600" i="1" dirty="0" err="1">
                <a:latin typeface="Times New Roman" pitchFamily="18" charset="0"/>
                <a:cs typeface="Times New Roman" pitchFamily="18" charset="0"/>
              </a:rPr>
              <a:t>sinensis</a:t>
            </a:r>
            <a:endParaRPr lang="cs-CZ" sz="3600" i="1" dirty="0">
              <a:latin typeface="Times New Roman" pitchFamily="18" charset="0"/>
              <a:cs typeface="Times New Roman" pitchFamily="18" charset="0"/>
            </a:endParaRPr>
          </a:p>
        </p:txBody>
      </p:sp>
      <p:sp>
        <p:nvSpPr>
          <p:cNvPr id="6" name="TextovéPole 5"/>
          <p:cNvSpPr txBox="1"/>
          <p:nvPr/>
        </p:nvSpPr>
        <p:spPr>
          <a:xfrm>
            <a:off x="0" y="2214554"/>
            <a:ext cx="5357818" cy="523220"/>
          </a:xfrm>
          <a:prstGeom prst="rect">
            <a:avLst/>
          </a:prstGeom>
          <a:noFill/>
        </p:spPr>
        <p:txBody>
          <a:bodyPr wrap="square" rtlCol="0">
            <a:spAutoFit/>
          </a:bodyPr>
          <a:lstStyle/>
          <a:p>
            <a:pPr>
              <a:buFontTx/>
              <a:buChar char="-"/>
            </a:pPr>
            <a:r>
              <a:rPr lang="cs-CZ" sz="2800" dirty="0" smtClean="0">
                <a:latin typeface="Times New Roman" pitchFamily="18" charset="0"/>
                <a:cs typeface="Times New Roman" pitchFamily="18" charset="0"/>
              </a:rPr>
              <a:t> z doby před 125 mil. </a:t>
            </a:r>
            <a:r>
              <a:rPr lang="cs-CZ" sz="2800" dirty="0">
                <a:latin typeface="Times New Roman" pitchFamily="18" charset="0"/>
                <a:cs typeface="Times New Roman" pitchFamily="18" charset="0"/>
              </a:rPr>
              <a:t>l</a:t>
            </a:r>
            <a:r>
              <a:rPr lang="cs-CZ" sz="2800" dirty="0" smtClean="0">
                <a:latin typeface="Times New Roman" pitchFamily="18" charset="0"/>
                <a:cs typeface="Times New Roman" pitchFamily="18" charset="0"/>
              </a:rPr>
              <a:t>et je známa   </a:t>
            </a:r>
          </a:p>
        </p:txBody>
      </p:sp>
      <p:sp>
        <p:nvSpPr>
          <p:cNvPr id="7" name="Obdélník 6"/>
          <p:cNvSpPr/>
          <p:nvPr/>
        </p:nvSpPr>
        <p:spPr>
          <a:xfrm>
            <a:off x="5143504" y="2143116"/>
            <a:ext cx="2357486" cy="646331"/>
          </a:xfrm>
          <a:prstGeom prst="rect">
            <a:avLst/>
          </a:prstGeom>
        </p:spPr>
        <p:txBody>
          <a:bodyPr wrap="square">
            <a:spAutoFit/>
          </a:bodyPr>
          <a:lstStyle/>
          <a:p>
            <a:r>
              <a:rPr lang="cs-CZ" sz="3600" i="1" dirty="0" err="1" smtClean="0">
                <a:latin typeface="Times New Roman" pitchFamily="18" charset="0"/>
                <a:cs typeface="Times New Roman" pitchFamily="18" charset="0"/>
              </a:rPr>
              <a:t>Eomaia</a:t>
            </a:r>
            <a:endParaRPr lang="cs-CZ" sz="3600" i="1" dirty="0">
              <a:latin typeface="Times New Roman" pitchFamily="18" charset="0"/>
              <a:cs typeface="Times New Roman" pitchFamily="18" charset="0"/>
            </a:endParaRPr>
          </a:p>
        </p:txBody>
      </p:sp>
      <p:pic>
        <p:nvPicPr>
          <p:cNvPr id="1026" name="Picture 2" descr="Soubor:Eomaia amnh cast.jpg"/>
          <p:cNvPicPr>
            <a:picLocks noChangeAspect="1" noChangeArrowheads="1"/>
          </p:cNvPicPr>
          <p:nvPr/>
        </p:nvPicPr>
        <p:blipFill>
          <a:blip r:embed="rId3"/>
          <a:srcRect/>
          <a:stretch>
            <a:fillRect/>
          </a:stretch>
        </p:blipFill>
        <p:spPr bwMode="auto">
          <a:xfrm>
            <a:off x="0" y="2857496"/>
            <a:ext cx="4691074" cy="3119565"/>
          </a:xfrm>
          <a:prstGeom prst="rect">
            <a:avLst/>
          </a:prstGeom>
          <a:noFill/>
        </p:spPr>
      </p:pic>
      <p:pic>
        <p:nvPicPr>
          <p:cNvPr id="1028" name="Picture 4" descr="Soubor:Eomaia23423.jpg"/>
          <p:cNvPicPr>
            <a:picLocks noChangeAspect="1" noChangeArrowheads="1"/>
          </p:cNvPicPr>
          <p:nvPr/>
        </p:nvPicPr>
        <p:blipFill>
          <a:blip r:embed="rId4"/>
          <a:srcRect/>
          <a:stretch>
            <a:fillRect/>
          </a:stretch>
        </p:blipFill>
        <p:spPr bwMode="auto">
          <a:xfrm>
            <a:off x="4947757" y="3786190"/>
            <a:ext cx="4196243" cy="1138231"/>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par>
                                <p:cTn id="13" presetID="5"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heckerboard(across)">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par>
                                <p:cTn id="26" presetID="5" presetClass="entr" presetSubtype="10"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checkerboard(across)">
                                      <p:cBhvr>
                                        <p:cTn id="2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18434" name="Picture 2" descr="Soubor:Hedgehog-en.jpg"/>
          <p:cNvPicPr>
            <a:picLocks noChangeAspect="1" noChangeArrowheads="1"/>
          </p:cNvPicPr>
          <p:nvPr/>
        </p:nvPicPr>
        <p:blipFill>
          <a:blip r:embed="rId2"/>
          <a:srcRect/>
          <a:stretch>
            <a:fillRect/>
          </a:stretch>
        </p:blipFill>
        <p:spPr bwMode="auto">
          <a:xfrm>
            <a:off x="1143008" y="2068904"/>
            <a:ext cx="6000792" cy="4789096"/>
          </a:xfrm>
          <a:prstGeom prst="rect">
            <a:avLst/>
          </a:prstGeom>
          <a:noFill/>
        </p:spPr>
      </p:pic>
      <p:sp>
        <p:nvSpPr>
          <p:cNvPr id="3" name="TextovéPole 2"/>
          <p:cNvSpPr txBox="1"/>
          <p:nvPr/>
        </p:nvSpPr>
        <p:spPr>
          <a:xfrm>
            <a:off x="2071670" y="0"/>
            <a:ext cx="6143668" cy="769441"/>
          </a:xfrm>
          <a:prstGeom prst="rect">
            <a:avLst/>
          </a:prstGeom>
          <a:noFill/>
        </p:spPr>
        <p:txBody>
          <a:bodyPr wrap="square" rtlCol="0">
            <a:spAutoFit/>
          </a:bodyPr>
          <a:lstStyle/>
          <a:p>
            <a:r>
              <a:rPr lang="cs-CZ" sz="4400" u="sng" dirty="0" err="1" smtClean="0">
                <a:latin typeface="Times New Roman" pitchFamily="18" charset="0"/>
                <a:cs typeface="Times New Roman" pitchFamily="18" charset="0"/>
              </a:rPr>
              <a:t>Placentálové</a:t>
            </a:r>
            <a:r>
              <a:rPr lang="cs-CZ" sz="4400" u="sng" dirty="0" smtClean="0">
                <a:latin typeface="Times New Roman" pitchFamily="18" charset="0"/>
                <a:cs typeface="Times New Roman" pitchFamily="18" charset="0"/>
              </a:rPr>
              <a:t> - řády</a:t>
            </a:r>
            <a:endParaRPr lang="cs-CZ" sz="4400" u="sng" dirty="0">
              <a:latin typeface="Times New Roman" pitchFamily="18" charset="0"/>
              <a:cs typeface="Times New Roman" pitchFamily="18" charset="0"/>
            </a:endParaRPr>
          </a:p>
        </p:txBody>
      </p:sp>
      <p:sp>
        <p:nvSpPr>
          <p:cNvPr id="4" name="Zaoblený obdélník 3"/>
          <p:cNvSpPr/>
          <p:nvPr/>
        </p:nvSpPr>
        <p:spPr>
          <a:xfrm>
            <a:off x="214282" y="928670"/>
            <a:ext cx="2714644" cy="928694"/>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1"/>
                </a:solidFill>
                <a:latin typeface="Times New Roman" pitchFamily="18" charset="0"/>
                <a:cs typeface="Times New Roman" pitchFamily="18" charset="0"/>
              </a:rPr>
              <a:t>Hmyzožravci</a:t>
            </a:r>
            <a:endParaRPr lang="cs-CZ" sz="3200" dirty="0">
              <a:solidFill>
                <a:schemeClr val="tx1"/>
              </a:solidFill>
              <a:latin typeface="Times New Roman" pitchFamily="18" charset="0"/>
              <a:cs typeface="Times New Roman" pitchFamily="18" charset="0"/>
            </a:endParaRPr>
          </a:p>
        </p:txBody>
      </p:sp>
      <p:sp>
        <p:nvSpPr>
          <p:cNvPr id="5" name="Zaoblený obdélník 4"/>
          <p:cNvSpPr/>
          <p:nvPr/>
        </p:nvSpPr>
        <p:spPr>
          <a:xfrm>
            <a:off x="3214678" y="928670"/>
            <a:ext cx="2714644" cy="928694"/>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1"/>
                </a:solidFill>
                <a:latin typeface="Times New Roman" pitchFamily="18" charset="0"/>
                <a:cs typeface="Times New Roman" pitchFamily="18" charset="0"/>
              </a:rPr>
              <a:t>Letouni</a:t>
            </a:r>
            <a:endParaRPr lang="cs-CZ" sz="3200" dirty="0">
              <a:solidFill>
                <a:schemeClr val="tx1"/>
              </a:solidFill>
              <a:latin typeface="Times New Roman" pitchFamily="18" charset="0"/>
              <a:cs typeface="Times New Roman" pitchFamily="18" charset="0"/>
            </a:endParaRPr>
          </a:p>
        </p:txBody>
      </p:sp>
      <p:sp>
        <p:nvSpPr>
          <p:cNvPr id="6" name="Zaoblený obdélník 5"/>
          <p:cNvSpPr/>
          <p:nvPr/>
        </p:nvSpPr>
        <p:spPr>
          <a:xfrm>
            <a:off x="6215074" y="928670"/>
            <a:ext cx="2714644" cy="928694"/>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1"/>
                </a:solidFill>
                <a:latin typeface="Times New Roman" pitchFamily="18" charset="0"/>
                <a:cs typeface="Times New Roman" pitchFamily="18" charset="0"/>
              </a:rPr>
              <a:t>Chudozubí</a:t>
            </a:r>
            <a:endParaRPr lang="cs-CZ" sz="3200" dirty="0">
              <a:solidFill>
                <a:schemeClr val="tx1"/>
              </a:solidFill>
              <a:latin typeface="Times New Roman" pitchFamily="18" charset="0"/>
              <a:cs typeface="Times New Roman" pitchFamily="18" charset="0"/>
            </a:endParaRPr>
          </a:p>
        </p:txBody>
      </p:sp>
      <p:sp>
        <p:nvSpPr>
          <p:cNvPr id="8" name="TextovéPole 7"/>
          <p:cNvSpPr txBox="1"/>
          <p:nvPr/>
        </p:nvSpPr>
        <p:spPr>
          <a:xfrm>
            <a:off x="0" y="2214554"/>
            <a:ext cx="2000264"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cs-CZ" sz="2400" dirty="0" smtClean="0"/>
              <a:t>Ježek západní</a:t>
            </a:r>
            <a:endParaRPr lang="cs-CZ" sz="2400" dirty="0"/>
          </a:p>
        </p:txBody>
      </p:sp>
      <p:pic>
        <p:nvPicPr>
          <p:cNvPr id="18436" name="Picture 4" descr="Soubor:Big-eared-townsend-fledermaus.jpg"/>
          <p:cNvPicPr>
            <a:picLocks noChangeAspect="1" noChangeArrowheads="1"/>
          </p:cNvPicPr>
          <p:nvPr/>
        </p:nvPicPr>
        <p:blipFill>
          <a:blip r:embed="rId3"/>
          <a:srcRect/>
          <a:stretch>
            <a:fillRect/>
          </a:stretch>
        </p:blipFill>
        <p:spPr bwMode="auto">
          <a:xfrm>
            <a:off x="1142976" y="2071678"/>
            <a:ext cx="6643734" cy="4786322"/>
          </a:xfrm>
          <a:prstGeom prst="rect">
            <a:avLst/>
          </a:prstGeom>
          <a:noFill/>
        </p:spPr>
      </p:pic>
      <p:sp>
        <p:nvSpPr>
          <p:cNvPr id="10" name="TextovéPole 9"/>
          <p:cNvSpPr txBox="1"/>
          <p:nvPr/>
        </p:nvSpPr>
        <p:spPr>
          <a:xfrm>
            <a:off x="0" y="2214554"/>
            <a:ext cx="2000264"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cs-CZ" sz="2400" dirty="0" smtClean="0"/>
              <a:t>Netopýr </a:t>
            </a:r>
            <a:r>
              <a:rPr lang="cs-CZ" sz="2400" dirty="0" err="1" smtClean="0"/>
              <a:t>indio</a:t>
            </a:r>
            <a:endParaRPr lang="cs-CZ" sz="2400" dirty="0"/>
          </a:p>
        </p:txBody>
      </p:sp>
      <p:pic>
        <p:nvPicPr>
          <p:cNvPr id="18438" name="Picture 6" descr="Soubor:Myresluger2.jpg"/>
          <p:cNvPicPr>
            <a:picLocks noChangeAspect="1" noChangeArrowheads="1"/>
          </p:cNvPicPr>
          <p:nvPr/>
        </p:nvPicPr>
        <p:blipFill>
          <a:blip r:embed="rId4"/>
          <a:srcRect/>
          <a:stretch>
            <a:fillRect/>
          </a:stretch>
        </p:blipFill>
        <p:spPr bwMode="auto">
          <a:xfrm>
            <a:off x="1142975" y="2071678"/>
            <a:ext cx="7077739" cy="4786322"/>
          </a:xfrm>
          <a:prstGeom prst="rect">
            <a:avLst/>
          </a:prstGeom>
          <a:noFill/>
        </p:spPr>
      </p:pic>
      <p:sp>
        <p:nvSpPr>
          <p:cNvPr id="12" name="TextovéPole 11"/>
          <p:cNvSpPr txBox="1"/>
          <p:nvPr/>
        </p:nvSpPr>
        <p:spPr>
          <a:xfrm>
            <a:off x="0" y="2214554"/>
            <a:ext cx="2500298"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cs-CZ" sz="2400" dirty="0" smtClean="0"/>
              <a:t>Mravenečník velký</a:t>
            </a:r>
            <a:endParaRPr lang="cs-CZ" sz="2400" dirty="0"/>
          </a:p>
        </p:txBody>
      </p:sp>
      <p:pic>
        <p:nvPicPr>
          <p:cNvPr id="13" name="Picture 8" descr="OPVK_hor_zakladni_logolink_RGB_cz"/>
          <p:cNvPicPr>
            <a:picLocks noChangeAspect="1" noChangeArrowheads="1"/>
          </p:cNvPicPr>
          <p:nvPr/>
        </p:nvPicPr>
        <p:blipFill>
          <a:blip r:embed="rId5" cstate="print"/>
          <a:srcRect/>
          <a:stretch>
            <a:fillRect/>
          </a:stretch>
        </p:blipFill>
        <p:spPr bwMode="auto">
          <a:xfrm>
            <a:off x="2786050" y="6061075"/>
            <a:ext cx="3657600" cy="796925"/>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8434"/>
                                        </p:tgtEl>
                                        <p:attrNameLst>
                                          <p:attrName>style.visibility</p:attrName>
                                        </p:attrNameLst>
                                      </p:cBhvr>
                                      <p:to>
                                        <p:strVal val="visible"/>
                                      </p:to>
                                    </p:set>
                                    <p:anim calcmode="lin" valueType="num">
                                      <p:cBhvr>
                                        <p:cTn id="17" dur="1000" fill="hold"/>
                                        <p:tgtEl>
                                          <p:spTgt spid="18434"/>
                                        </p:tgtEl>
                                        <p:attrNameLst>
                                          <p:attrName>ppt_w</p:attrName>
                                        </p:attrNameLst>
                                      </p:cBhvr>
                                      <p:tavLst>
                                        <p:tav tm="0">
                                          <p:val>
                                            <p:strVal val="#ppt_w+.3"/>
                                          </p:val>
                                        </p:tav>
                                        <p:tav tm="100000">
                                          <p:val>
                                            <p:strVal val="#ppt_w"/>
                                          </p:val>
                                        </p:tav>
                                      </p:tavLst>
                                    </p:anim>
                                    <p:anim calcmode="lin" valueType="num">
                                      <p:cBhvr>
                                        <p:cTn id="18" dur="1000" fill="hold"/>
                                        <p:tgtEl>
                                          <p:spTgt spid="18434"/>
                                        </p:tgtEl>
                                        <p:attrNameLst>
                                          <p:attrName>ppt_h</p:attrName>
                                        </p:attrNameLst>
                                      </p:cBhvr>
                                      <p:tavLst>
                                        <p:tav tm="0">
                                          <p:val>
                                            <p:strVal val="#ppt_h"/>
                                          </p:val>
                                        </p:tav>
                                        <p:tav tm="100000">
                                          <p:val>
                                            <p:strVal val="#ppt_h"/>
                                          </p:val>
                                        </p:tav>
                                      </p:tavLst>
                                    </p:anim>
                                    <p:animEffect transition="in" filter="fade">
                                      <p:cBhvr>
                                        <p:cTn id="19" dur="1000"/>
                                        <p:tgtEl>
                                          <p:spTgt spid="18434"/>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strVal val="#ppt_w+.3"/>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Effect transition="in" filter="fade">
                                      <p:cBhvr>
                                        <p:cTn id="31" dur="1000"/>
                                        <p:tgtEl>
                                          <p:spTgt spid="10"/>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18436"/>
                                        </p:tgtEl>
                                        <p:attrNameLst>
                                          <p:attrName>style.visibility</p:attrName>
                                        </p:attrNameLst>
                                      </p:cBhvr>
                                      <p:to>
                                        <p:strVal val="visible"/>
                                      </p:to>
                                    </p:set>
                                    <p:anim calcmode="lin" valueType="num">
                                      <p:cBhvr>
                                        <p:cTn id="34" dur="1000" fill="hold"/>
                                        <p:tgtEl>
                                          <p:spTgt spid="18436"/>
                                        </p:tgtEl>
                                        <p:attrNameLst>
                                          <p:attrName>ppt_w</p:attrName>
                                        </p:attrNameLst>
                                      </p:cBhvr>
                                      <p:tavLst>
                                        <p:tav tm="0">
                                          <p:val>
                                            <p:strVal val="#ppt_w+.3"/>
                                          </p:val>
                                        </p:tav>
                                        <p:tav tm="100000">
                                          <p:val>
                                            <p:strVal val="#ppt_w"/>
                                          </p:val>
                                        </p:tav>
                                      </p:tavLst>
                                    </p:anim>
                                    <p:anim calcmode="lin" valueType="num">
                                      <p:cBhvr>
                                        <p:cTn id="35" dur="1000" fill="hold"/>
                                        <p:tgtEl>
                                          <p:spTgt spid="18436"/>
                                        </p:tgtEl>
                                        <p:attrNameLst>
                                          <p:attrName>ppt_h</p:attrName>
                                        </p:attrNameLst>
                                      </p:cBhvr>
                                      <p:tavLst>
                                        <p:tav tm="0">
                                          <p:val>
                                            <p:strVal val="#ppt_h"/>
                                          </p:val>
                                        </p:tav>
                                        <p:tav tm="100000">
                                          <p:val>
                                            <p:strVal val="#ppt_h"/>
                                          </p:val>
                                        </p:tav>
                                      </p:tavLst>
                                    </p:anim>
                                    <p:animEffect transition="in" filter="fade">
                                      <p:cBhvr>
                                        <p:cTn id="36" dur="1000"/>
                                        <p:tgtEl>
                                          <p:spTgt spid="18436"/>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checkerboard(across)">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strVal val="#ppt_w+.3"/>
                                          </p:val>
                                        </p:tav>
                                        <p:tav tm="100000">
                                          <p:val>
                                            <p:strVal val="#ppt_w"/>
                                          </p:val>
                                        </p:tav>
                                      </p:tavLst>
                                    </p:anim>
                                    <p:anim calcmode="lin" valueType="num">
                                      <p:cBhvr>
                                        <p:cTn id="47" dur="1000" fill="hold"/>
                                        <p:tgtEl>
                                          <p:spTgt spid="12"/>
                                        </p:tgtEl>
                                        <p:attrNameLst>
                                          <p:attrName>ppt_h</p:attrName>
                                        </p:attrNameLst>
                                      </p:cBhvr>
                                      <p:tavLst>
                                        <p:tav tm="0">
                                          <p:val>
                                            <p:strVal val="#ppt_h"/>
                                          </p:val>
                                        </p:tav>
                                        <p:tav tm="100000">
                                          <p:val>
                                            <p:strVal val="#ppt_h"/>
                                          </p:val>
                                        </p:tav>
                                      </p:tavLst>
                                    </p:anim>
                                    <p:animEffect transition="in" filter="fade">
                                      <p:cBhvr>
                                        <p:cTn id="48" dur="1000"/>
                                        <p:tgtEl>
                                          <p:spTgt spid="12"/>
                                        </p:tgtEl>
                                      </p:cBhvr>
                                    </p:animEffect>
                                  </p:childTnLst>
                                </p:cTn>
                              </p:par>
                              <p:par>
                                <p:cTn id="49" presetID="50" presetClass="entr" presetSubtype="0" decel="100000" fill="hold" nodeType="withEffect">
                                  <p:stCondLst>
                                    <p:cond delay="0"/>
                                  </p:stCondLst>
                                  <p:childTnLst>
                                    <p:set>
                                      <p:cBhvr>
                                        <p:cTn id="50" dur="1" fill="hold">
                                          <p:stCondLst>
                                            <p:cond delay="0"/>
                                          </p:stCondLst>
                                        </p:cTn>
                                        <p:tgtEl>
                                          <p:spTgt spid="18438"/>
                                        </p:tgtEl>
                                        <p:attrNameLst>
                                          <p:attrName>style.visibility</p:attrName>
                                        </p:attrNameLst>
                                      </p:cBhvr>
                                      <p:to>
                                        <p:strVal val="visible"/>
                                      </p:to>
                                    </p:set>
                                    <p:anim calcmode="lin" valueType="num">
                                      <p:cBhvr>
                                        <p:cTn id="51" dur="1000" fill="hold"/>
                                        <p:tgtEl>
                                          <p:spTgt spid="18438"/>
                                        </p:tgtEl>
                                        <p:attrNameLst>
                                          <p:attrName>ppt_w</p:attrName>
                                        </p:attrNameLst>
                                      </p:cBhvr>
                                      <p:tavLst>
                                        <p:tav tm="0">
                                          <p:val>
                                            <p:strVal val="#ppt_w+.3"/>
                                          </p:val>
                                        </p:tav>
                                        <p:tav tm="100000">
                                          <p:val>
                                            <p:strVal val="#ppt_w"/>
                                          </p:val>
                                        </p:tav>
                                      </p:tavLst>
                                    </p:anim>
                                    <p:anim calcmode="lin" valueType="num">
                                      <p:cBhvr>
                                        <p:cTn id="52" dur="1000" fill="hold"/>
                                        <p:tgtEl>
                                          <p:spTgt spid="18438"/>
                                        </p:tgtEl>
                                        <p:attrNameLst>
                                          <p:attrName>ppt_h</p:attrName>
                                        </p:attrNameLst>
                                      </p:cBhvr>
                                      <p:tavLst>
                                        <p:tav tm="0">
                                          <p:val>
                                            <p:strVal val="#ppt_h"/>
                                          </p:val>
                                        </p:tav>
                                        <p:tav tm="100000">
                                          <p:val>
                                            <p:strVal val="#ppt_h"/>
                                          </p:val>
                                        </p:tav>
                                      </p:tavLst>
                                    </p:anim>
                                    <p:animEffect transition="in" filter="fade">
                                      <p:cBhvr>
                                        <p:cTn id="53" dur="1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extovéPole 1"/>
          <p:cNvSpPr txBox="1"/>
          <p:nvPr/>
        </p:nvSpPr>
        <p:spPr>
          <a:xfrm>
            <a:off x="2071670" y="0"/>
            <a:ext cx="6143668" cy="769441"/>
          </a:xfrm>
          <a:prstGeom prst="rect">
            <a:avLst/>
          </a:prstGeom>
          <a:noFill/>
        </p:spPr>
        <p:txBody>
          <a:bodyPr wrap="square" rtlCol="0">
            <a:spAutoFit/>
          </a:bodyPr>
          <a:lstStyle/>
          <a:p>
            <a:r>
              <a:rPr lang="cs-CZ" sz="4400" u="sng" dirty="0" err="1" smtClean="0">
                <a:latin typeface="Times New Roman" pitchFamily="18" charset="0"/>
                <a:cs typeface="Times New Roman" pitchFamily="18" charset="0"/>
              </a:rPr>
              <a:t>Placentálové</a:t>
            </a:r>
            <a:r>
              <a:rPr lang="cs-CZ" sz="4400" u="sng" dirty="0" smtClean="0">
                <a:latin typeface="Times New Roman" pitchFamily="18" charset="0"/>
                <a:cs typeface="Times New Roman" pitchFamily="18" charset="0"/>
              </a:rPr>
              <a:t> - řády</a:t>
            </a:r>
            <a:endParaRPr lang="cs-CZ" sz="4400" u="sng" dirty="0">
              <a:latin typeface="Times New Roman" pitchFamily="18" charset="0"/>
              <a:cs typeface="Times New Roman" pitchFamily="18" charset="0"/>
            </a:endParaRPr>
          </a:p>
        </p:txBody>
      </p:sp>
      <p:sp>
        <p:nvSpPr>
          <p:cNvPr id="3" name="Zaoblený obdélník 2"/>
          <p:cNvSpPr/>
          <p:nvPr/>
        </p:nvSpPr>
        <p:spPr>
          <a:xfrm>
            <a:off x="214282" y="928670"/>
            <a:ext cx="2714644" cy="928694"/>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1"/>
                </a:solidFill>
                <a:latin typeface="Times New Roman" pitchFamily="18" charset="0"/>
                <a:cs typeface="Times New Roman" pitchFamily="18" charset="0"/>
              </a:rPr>
              <a:t>Hlodavci</a:t>
            </a:r>
            <a:endParaRPr lang="cs-CZ" sz="3200" dirty="0">
              <a:solidFill>
                <a:schemeClr val="tx1"/>
              </a:solidFill>
              <a:latin typeface="Times New Roman" pitchFamily="18" charset="0"/>
              <a:cs typeface="Times New Roman" pitchFamily="18" charset="0"/>
            </a:endParaRPr>
          </a:p>
        </p:txBody>
      </p:sp>
      <p:sp>
        <p:nvSpPr>
          <p:cNvPr id="4" name="Zaoblený obdélník 3"/>
          <p:cNvSpPr/>
          <p:nvPr/>
        </p:nvSpPr>
        <p:spPr>
          <a:xfrm>
            <a:off x="3143240" y="928670"/>
            <a:ext cx="2714644" cy="928694"/>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1"/>
                </a:solidFill>
                <a:latin typeface="Times New Roman" pitchFamily="18" charset="0"/>
                <a:cs typeface="Times New Roman" pitchFamily="18" charset="0"/>
              </a:rPr>
              <a:t>Zajíci</a:t>
            </a:r>
            <a:endParaRPr lang="cs-CZ" sz="3200" dirty="0">
              <a:solidFill>
                <a:schemeClr val="tx1"/>
              </a:solidFill>
              <a:latin typeface="Times New Roman" pitchFamily="18" charset="0"/>
              <a:cs typeface="Times New Roman" pitchFamily="18" charset="0"/>
            </a:endParaRPr>
          </a:p>
        </p:txBody>
      </p:sp>
      <p:sp>
        <p:nvSpPr>
          <p:cNvPr id="5" name="Zaoblený obdélník 4"/>
          <p:cNvSpPr/>
          <p:nvPr/>
        </p:nvSpPr>
        <p:spPr>
          <a:xfrm>
            <a:off x="6072198" y="928670"/>
            <a:ext cx="2714644" cy="928694"/>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1"/>
                </a:solidFill>
                <a:latin typeface="Times New Roman" pitchFamily="18" charset="0"/>
                <a:cs typeface="Times New Roman" pitchFamily="18" charset="0"/>
              </a:rPr>
              <a:t>Šelmy</a:t>
            </a:r>
            <a:endParaRPr lang="cs-CZ" sz="3200" dirty="0">
              <a:solidFill>
                <a:schemeClr val="tx1"/>
              </a:solidFill>
              <a:latin typeface="Times New Roman" pitchFamily="18" charset="0"/>
              <a:cs typeface="Times New Roman" pitchFamily="18" charset="0"/>
            </a:endParaRPr>
          </a:p>
        </p:txBody>
      </p:sp>
      <p:pic>
        <p:nvPicPr>
          <p:cNvPr id="20482" name="Picture 2" descr="Soubor:House mouse.jpg"/>
          <p:cNvPicPr>
            <a:picLocks noChangeAspect="1" noChangeArrowheads="1"/>
          </p:cNvPicPr>
          <p:nvPr/>
        </p:nvPicPr>
        <p:blipFill>
          <a:blip r:embed="rId2"/>
          <a:srcRect/>
          <a:stretch>
            <a:fillRect/>
          </a:stretch>
        </p:blipFill>
        <p:spPr bwMode="auto">
          <a:xfrm>
            <a:off x="1142976" y="2285992"/>
            <a:ext cx="6594239" cy="4572008"/>
          </a:xfrm>
          <a:prstGeom prst="rect">
            <a:avLst/>
          </a:prstGeom>
          <a:noFill/>
        </p:spPr>
      </p:pic>
      <p:sp>
        <p:nvSpPr>
          <p:cNvPr id="7" name="TextovéPole 6"/>
          <p:cNvSpPr txBox="1"/>
          <p:nvPr/>
        </p:nvSpPr>
        <p:spPr>
          <a:xfrm>
            <a:off x="214282" y="2357430"/>
            <a:ext cx="1928826" cy="461665"/>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cs-CZ" sz="2400" dirty="0" smtClean="0"/>
              <a:t>Myš domácí</a:t>
            </a:r>
            <a:endParaRPr lang="cs-CZ" sz="2400" dirty="0"/>
          </a:p>
        </p:txBody>
      </p:sp>
      <p:pic>
        <p:nvPicPr>
          <p:cNvPr id="20484" name="Picture 4" descr="Soubor:Lepus americanus.jpg"/>
          <p:cNvPicPr>
            <a:picLocks noChangeAspect="1" noChangeArrowheads="1"/>
          </p:cNvPicPr>
          <p:nvPr/>
        </p:nvPicPr>
        <p:blipFill>
          <a:blip r:embed="rId3"/>
          <a:srcRect/>
          <a:stretch>
            <a:fillRect/>
          </a:stretch>
        </p:blipFill>
        <p:spPr bwMode="auto">
          <a:xfrm>
            <a:off x="1071538" y="2070280"/>
            <a:ext cx="6572296" cy="4787720"/>
          </a:xfrm>
          <a:prstGeom prst="rect">
            <a:avLst/>
          </a:prstGeom>
          <a:noFill/>
        </p:spPr>
      </p:pic>
      <p:sp>
        <p:nvSpPr>
          <p:cNvPr id="9" name="TextovéPole 8"/>
          <p:cNvSpPr txBox="1"/>
          <p:nvPr/>
        </p:nvSpPr>
        <p:spPr>
          <a:xfrm>
            <a:off x="214282" y="2357430"/>
            <a:ext cx="1928826" cy="461665"/>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cs-CZ" sz="2400" dirty="0" smtClean="0"/>
              <a:t>Zajíc měnivý</a:t>
            </a:r>
            <a:endParaRPr lang="cs-CZ" sz="2400" dirty="0"/>
          </a:p>
        </p:txBody>
      </p:sp>
      <p:pic>
        <p:nvPicPr>
          <p:cNvPr id="20486" name="Picture 6" descr="Soubor:Siberischer tiger de.jpg"/>
          <p:cNvPicPr>
            <a:picLocks noChangeAspect="1" noChangeArrowheads="1"/>
          </p:cNvPicPr>
          <p:nvPr/>
        </p:nvPicPr>
        <p:blipFill>
          <a:blip r:embed="rId4"/>
          <a:srcRect/>
          <a:stretch>
            <a:fillRect/>
          </a:stretch>
        </p:blipFill>
        <p:spPr bwMode="auto">
          <a:xfrm>
            <a:off x="1071538" y="2000256"/>
            <a:ext cx="6905620" cy="4857744"/>
          </a:xfrm>
          <a:prstGeom prst="rect">
            <a:avLst/>
          </a:prstGeom>
          <a:noFill/>
        </p:spPr>
      </p:pic>
      <p:sp>
        <p:nvSpPr>
          <p:cNvPr id="11" name="TextovéPole 10"/>
          <p:cNvSpPr txBox="1"/>
          <p:nvPr/>
        </p:nvSpPr>
        <p:spPr>
          <a:xfrm>
            <a:off x="214282" y="2357430"/>
            <a:ext cx="2071702" cy="461665"/>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cs-CZ" sz="2400" dirty="0" smtClean="0"/>
              <a:t>Tygr ussurijský</a:t>
            </a:r>
            <a:endParaRPr lang="cs-CZ" sz="2400" dirty="0"/>
          </a:p>
        </p:txBody>
      </p:sp>
      <p:pic>
        <p:nvPicPr>
          <p:cNvPr id="12" name="Picture 8" descr="OPVK_hor_zakladni_logolink_RGB_cz"/>
          <p:cNvPicPr>
            <a:picLocks noChangeAspect="1" noChangeArrowheads="1"/>
          </p:cNvPicPr>
          <p:nvPr/>
        </p:nvPicPr>
        <p:blipFill>
          <a:blip r:embed="rId5" cstate="print"/>
          <a:srcRect/>
          <a:stretch>
            <a:fillRect/>
          </a:stretch>
        </p:blipFill>
        <p:spPr bwMode="auto">
          <a:xfrm>
            <a:off x="2786050" y="6061075"/>
            <a:ext cx="3657600" cy="796925"/>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fade">
                                      <p:cBhvr>
                                        <p:cTn id="12" dur="1000"/>
                                        <p:tgtEl>
                                          <p:spTgt spid="20482"/>
                                        </p:tgtEl>
                                      </p:cBhvr>
                                    </p:animEffect>
                                    <p:anim calcmode="lin" valueType="num">
                                      <p:cBhvr>
                                        <p:cTn id="13" dur="1000" fill="hold"/>
                                        <p:tgtEl>
                                          <p:spTgt spid="20482"/>
                                        </p:tgtEl>
                                        <p:attrNameLst>
                                          <p:attrName>ppt_x</p:attrName>
                                        </p:attrNameLst>
                                      </p:cBhvr>
                                      <p:tavLst>
                                        <p:tav tm="0">
                                          <p:val>
                                            <p:strVal val="#ppt_x"/>
                                          </p:val>
                                        </p:tav>
                                        <p:tav tm="100000">
                                          <p:val>
                                            <p:strVal val="#ppt_x"/>
                                          </p:val>
                                        </p:tav>
                                      </p:tavLst>
                                    </p:anim>
                                    <p:anim calcmode="lin" valueType="num">
                                      <p:cBhvr>
                                        <p:cTn id="14" dur="1000" fill="hold"/>
                                        <p:tgtEl>
                                          <p:spTgt spid="2048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heckerboard(across)">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20484"/>
                                        </p:tgtEl>
                                        <p:attrNameLst>
                                          <p:attrName>style.visibility</p:attrName>
                                        </p:attrNameLst>
                                      </p:cBhvr>
                                      <p:to>
                                        <p:strVal val="visible"/>
                                      </p:to>
                                    </p:set>
                                    <p:anim calcmode="lin" valueType="num">
                                      <p:cBhvr>
                                        <p:cTn id="34" dur="1000" fill="hold"/>
                                        <p:tgtEl>
                                          <p:spTgt spid="20484"/>
                                        </p:tgtEl>
                                        <p:attrNameLst>
                                          <p:attrName>ppt_w</p:attrName>
                                        </p:attrNameLst>
                                      </p:cBhvr>
                                      <p:tavLst>
                                        <p:tav tm="0">
                                          <p:val>
                                            <p:strVal val="#ppt_w+.3"/>
                                          </p:val>
                                        </p:tav>
                                        <p:tav tm="100000">
                                          <p:val>
                                            <p:strVal val="#ppt_w"/>
                                          </p:val>
                                        </p:tav>
                                      </p:tavLst>
                                    </p:anim>
                                    <p:anim calcmode="lin" valueType="num">
                                      <p:cBhvr>
                                        <p:cTn id="35" dur="1000" fill="hold"/>
                                        <p:tgtEl>
                                          <p:spTgt spid="20484"/>
                                        </p:tgtEl>
                                        <p:attrNameLst>
                                          <p:attrName>ppt_h</p:attrName>
                                        </p:attrNameLst>
                                      </p:cBhvr>
                                      <p:tavLst>
                                        <p:tav tm="0">
                                          <p:val>
                                            <p:strVal val="#ppt_h"/>
                                          </p:val>
                                        </p:tav>
                                        <p:tav tm="100000">
                                          <p:val>
                                            <p:strVal val="#ppt_h"/>
                                          </p:val>
                                        </p:tav>
                                      </p:tavLst>
                                    </p:anim>
                                    <p:animEffect transition="in" filter="fade">
                                      <p:cBhvr>
                                        <p:cTn id="36" dur="1000"/>
                                        <p:tgtEl>
                                          <p:spTgt spid="20484"/>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heckerboard(across)">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nodeType="clickEffect">
                                  <p:stCondLst>
                                    <p:cond delay="0"/>
                                  </p:stCondLst>
                                  <p:childTnLst>
                                    <p:set>
                                      <p:cBhvr>
                                        <p:cTn id="45" dur="1" fill="hold">
                                          <p:stCondLst>
                                            <p:cond delay="0"/>
                                          </p:stCondLst>
                                        </p:cTn>
                                        <p:tgtEl>
                                          <p:spTgt spid="20486"/>
                                        </p:tgtEl>
                                        <p:attrNameLst>
                                          <p:attrName>style.visibility</p:attrName>
                                        </p:attrNameLst>
                                      </p:cBhvr>
                                      <p:to>
                                        <p:strVal val="visible"/>
                                      </p:to>
                                    </p:set>
                                    <p:anim calcmode="lin" valueType="num">
                                      <p:cBhvr>
                                        <p:cTn id="46" dur="1000" fill="hold"/>
                                        <p:tgtEl>
                                          <p:spTgt spid="20486"/>
                                        </p:tgtEl>
                                        <p:attrNameLst>
                                          <p:attrName>ppt_w</p:attrName>
                                        </p:attrNameLst>
                                      </p:cBhvr>
                                      <p:tavLst>
                                        <p:tav tm="0">
                                          <p:val>
                                            <p:strVal val="#ppt_w+.3"/>
                                          </p:val>
                                        </p:tav>
                                        <p:tav tm="100000">
                                          <p:val>
                                            <p:strVal val="#ppt_w"/>
                                          </p:val>
                                        </p:tav>
                                      </p:tavLst>
                                    </p:anim>
                                    <p:anim calcmode="lin" valueType="num">
                                      <p:cBhvr>
                                        <p:cTn id="47" dur="1000" fill="hold"/>
                                        <p:tgtEl>
                                          <p:spTgt spid="20486"/>
                                        </p:tgtEl>
                                        <p:attrNameLst>
                                          <p:attrName>ppt_h</p:attrName>
                                        </p:attrNameLst>
                                      </p:cBhvr>
                                      <p:tavLst>
                                        <p:tav tm="0">
                                          <p:val>
                                            <p:strVal val="#ppt_h"/>
                                          </p:val>
                                        </p:tav>
                                        <p:tav tm="100000">
                                          <p:val>
                                            <p:strVal val="#ppt_h"/>
                                          </p:val>
                                        </p:tav>
                                      </p:tavLst>
                                    </p:anim>
                                    <p:animEffect transition="in" filter="fade">
                                      <p:cBhvr>
                                        <p:cTn id="48" dur="1000"/>
                                        <p:tgtEl>
                                          <p:spTgt spid="20486"/>
                                        </p:tgtEl>
                                      </p:cBhvr>
                                    </p:animEffect>
                                  </p:childTnLst>
                                </p:cTn>
                              </p:par>
                              <p:par>
                                <p:cTn id="49" presetID="50" presetClass="entr" presetSubtype="0" decel="10000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ppt_w</p:attrName>
                                        </p:attrNameLst>
                                      </p:cBhvr>
                                      <p:tavLst>
                                        <p:tav tm="0">
                                          <p:val>
                                            <p:strVal val="#ppt_w+.3"/>
                                          </p:val>
                                        </p:tav>
                                        <p:tav tm="100000">
                                          <p:val>
                                            <p:strVal val="#ppt_w"/>
                                          </p:val>
                                        </p:tav>
                                      </p:tavLst>
                                    </p:anim>
                                    <p:anim calcmode="lin" valueType="num">
                                      <p:cBhvr>
                                        <p:cTn id="52" dur="1000" fill="hold"/>
                                        <p:tgtEl>
                                          <p:spTgt spid="11"/>
                                        </p:tgtEl>
                                        <p:attrNameLst>
                                          <p:attrName>ppt_h</p:attrName>
                                        </p:attrNameLst>
                                      </p:cBhvr>
                                      <p:tavLst>
                                        <p:tav tm="0">
                                          <p:val>
                                            <p:strVal val="#ppt_h"/>
                                          </p:val>
                                        </p:tav>
                                        <p:tav tm="100000">
                                          <p:val>
                                            <p:strVal val="#ppt_h"/>
                                          </p:val>
                                        </p:tav>
                                      </p:tavLst>
                                    </p:anim>
                                    <p:animEffect transition="in" filter="fade">
                                      <p:cBhvr>
                                        <p:cTn id="5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extovéPole 1"/>
          <p:cNvSpPr txBox="1"/>
          <p:nvPr/>
        </p:nvSpPr>
        <p:spPr>
          <a:xfrm>
            <a:off x="2071670" y="0"/>
            <a:ext cx="6143668" cy="769441"/>
          </a:xfrm>
          <a:prstGeom prst="rect">
            <a:avLst/>
          </a:prstGeom>
          <a:noFill/>
        </p:spPr>
        <p:txBody>
          <a:bodyPr wrap="square" rtlCol="0">
            <a:spAutoFit/>
          </a:bodyPr>
          <a:lstStyle/>
          <a:p>
            <a:r>
              <a:rPr lang="cs-CZ" sz="4400" u="sng" dirty="0" err="1" smtClean="0">
                <a:latin typeface="Times New Roman" pitchFamily="18" charset="0"/>
                <a:cs typeface="Times New Roman" pitchFamily="18" charset="0"/>
              </a:rPr>
              <a:t>Placentálové</a:t>
            </a:r>
            <a:r>
              <a:rPr lang="cs-CZ" sz="4400" u="sng" dirty="0" smtClean="0">
                <a:latin typeface="Times New Roman" pitchFamily="18" charset="0"/>
                <a:cs typeface="Times New Roman" pitchFamily="18" charset="0"/>
              </a:rPr>
              <a:t> - řády</a:t>
            </a:r>
            <a:endParaRPr lang="cs-CZ" sz="4400" u="sng" dirty="0">
              <a:latin typeface="Times New Roman" pitchFamily="18" charset="0"/>
              <a:cs typeface="Times New Roman" pitchFamily="18" charset="0"/>
            </a:endParaRPr>
          </a:p>
        </p:txBody>
      </p:sp>
      <p:sp>
        <p:nvSpPr>
          <p:cNvPr id="3" name="Zaoblený obdélník 2"/>
          <p:cNvSpPr/>
          <p:nvPr/>
        </p:nvSpPr>
        <p:spPr>
          <a:xfrm>
            <a:off x="214282" y="928670"/>
            <a:ext cx="2714644" cy="928694"/>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1"/>
                </a:solidFill>
                <a:latin typeface="Times New Roman" pitchFamily="18" charset="0"/>
                <a:cs typeface="Times New Roman" pitchFamily="18" charset="0"/>
              </a:rPr>
              <a:t>Ploutvonožci</a:t>
            </a:r>
            <a:endParaRPr lang="cs-CZ" sz="3200" dirty="0">
              <a:solidFill>
                <a:schemeClr val="tx1"/>
              </a:solidFill>
              <a:latin typeface="Times New Roman" pitchFamily="18" charset="0"/>
              <a:cs typeface="Times New Roman" pitchFamily="18" charset="0"/>
            </a:endParaRPr>
          </a:p>
        </p:txBody>
      </p:sp>
      <p:sp>
        <p:nvSpPr>
          <p:cNvPr id="4" name="Zaoblený obdélník 3"/>
          <p:cNvSpPr/>
          <p:nvPr/>
        </p:nvSpPr>
        <p:spPr>
          <a:xfrm>
            <a:off x="3143240" y="928670"/>
            <a:ext cx="2714644" cy="928694"/>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1"/>
                </a:solidFill>
                <a:latin typeface="Times New Roman" pitchFamily="18" charset="0"/>
                <a:cs typeface="Times New Roman" pitchFamily="18" charset="0"/>
              </a:rPr>
              <a:t>Kytovci</a:t>
            </a:r>
            <a:endParaRPr lang="cs-CZ" sz="3200" dirty="0">
              <a:solidFill>
                <a:schemeClr val="tx1"/>
              </a:solidFill>
              <a:latin typeface="Times New Roman" pitchFamily="18" charset="0"/>
              <a:cs typeface="Times New Roman" pitchFamily="18" charset="0"/>
            </a:endParaRPr>
          </a:p>
        </p:txBody>
      </p:sp>
      <p:sp>
        <p:nvSpPr>
          <p:cNvPr id="5" name="Zaoblený obdélník 4"/>
          <p:cNvSpPr/>
          <p:nvPr/>
        </p:nvSpPr>
        <p:spPr>
          <a:xfrm>
            <a:off x="6072198" y="928670"/>
            <a:ext cx="2714644" cy="928694"/>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1"/>
                </a:solidFill>
                <a:latin typeface="Times New Roman" pitchFamily="18" charset="0"/>
                <a:cs typeface="Times New Roman" pitchFamily="18" charset="0"/>
              </a:rPr>
              <a:t>Chobotnatci</a:t>
            </a:r>
            <a:endParaRPr lang="cs-CZ" sz="3200" dirty="0">
              <a:solidFill>
                <a:schemeClr val="tx1"/>
              </a:solidFill>
              <a:latin typeface="Times New Roman" pitchFamily="18" charset="0"/>
              <a:cs typeface="Times New Roman" pitchFamily="18" charset="0"/>
            </a:endParaRPr>
          </a:p>
        </p:txBody>
      </p:sp>
      <p:pic>
        <p:nvPicPr>
          <p:cNvPr id="21506" name="Picture 2" descr="Soubor:Harbour seal.jpg"/>
          <p:cNvPicPr>
            <a:picLocks noChangeAspect="1" noChangeArrowheads="1"/>
          </p:cNvPicPr>
          <p:nvPr/>
        </p:nvPicPr>
        <p:blipFill>
          <a:blip r:embed="rId2"/>
          <a:srcRect/>
          <a:stretch>
            <a:fillRect/>
          </a:stretch>
        </p:blipFill>
        <p:spPr bwMode="auto">
          <a:xfrm>
            <a:off x="1285852" y="2143116"/>
            <a:ext cx="6762744" cy="4471865"/>
          </a:xfrm>
          <a:prstGeom prst="rect">
            <a:avLst/>
          </a:prstGeom>
          <a:noFill/>
        </p:spPr>
      </p:pic>
      <p:sp>
        <p:nvSpPr>
          <p:cNvPr id="7" name="TextovéPole 6"/>
          <p:cNvSpPr txBox="1"/>
          <p:nvPr/>
        </p:nvSpPr>
        <p:spPr>
          <a:xfrm>
            <a:off x="214282" y="2357430"/>
            <a:ext cx="2071702" cy="461665"/>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cs-CZ" sz="2400" dirty="0" smtClean="0"/>
              <a:t>Tuleň obecný</a:t>
            </a:r>
            <a:endParaRPr lang="cs-CZ" sz="2400" dirty="0"/>
          </a:p>
        </p:txBody>
      </p:sp>
      <p:pic>
        <p:nvPicPr>
          <p:cNvPr id="4098" name="Picture 2" descr="Soubor:Common dolphin.jpg"/>
          <p:cNvPicPr>
            <a:picLocks noChangeAspect="1" noChangeArrowheads="1"/>
          </p:cNvPicPr>
          <p:nvPr/>
        </p:nvPicPr>
        <p:blipFill>
          <a:blip r:embed="rId3"/>
          <a:srcRect/>
          <a:stretch>
            <a:fillRect/>
          </a:stretch>
        </p:blipFill>
        <p:spPr bwMode="auto">
          <a:xfrm>
            <a:off x="1285852" y="2143116"/>
            <a:ext cx="6787478" cy="4500594"/>
          </a:xfrm>
          <a:prstGeom prst="rect">
            <a:avLst/>
          </a:prstGeom>
          <a:noFill/>
        </p:spPr>
      </p:pic>
      <p:sp>
        <p:nvSpPr>
          <p:cNvPr id="10" name="TextovéPole 9"/>
          <p:cNvSpPr txBox="1"/>
          <p:nvPr/>
        </p:nvSpPr>
        <p:spPr>
          <a:xfrm>
            <a:off x="214282" y="2357430"/>
            <a:ext cx="2071702" cy="461665"/>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cs-CZ" sz="2400" dirty="0" smtClean="0"/>
              <a:t>Delfín obecný</a:t>
            </a:r>
            <a:endParaRPr lang="cs-CZ" sz="2400" dirty="0"/>
          </a:p>
        </p:txBody>
      </p:sp>
      <p:pic>
        <p:nvPicPr>
          <p:cNvPr id="4100" name="Picture 4" descr="Soubor:Sri Lankan elephants.jpg"/>
          <p:cNvPicPr>
            <a:picLocks noChangeAspect="1" noChangeArrowheads="1"/>
          </p:cNvPicPr>
          <p:nvPr/>
        </p:nvPicPr>
        <p:blipFill>
          <a:blip r:embed="rId4"/>
          <a:srcRect/>
          <a:stretch>
            <a:fillRect/>
          </a:stretch>
        </p:blipFill>
        <p:spPr bwMode="auto">
          <a:xfrm>
            <a:off x="1285852" y="2143116"/>
            <a:ext cx="6862202" cy="4524347"/>
          </a:xfrm>
          <a:prstGeom prst="rect">
            <a:avLst/>
          </a:prstGeom>
          <a:noFill/>
        </p:spPr>
      </p:pic>
      <p:sp>
        <p:nvSpPr>
          <p:cNvPr id="11" name="TextovéPole 10"/>
          <p:cNvSpPr txBox="1"/>
          <p:nvPr/>
        </p:nvSpPr>
        <p:spPr>
          <a:xfrm>
            <a:off x="214282" y="2357430"/>
            <a:ext cx="2000232" cy="461665"/>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cs-CZ" sz="2400" dirty="0" smtClean="0"/>
              <a:t>Sloni indičtí</a:t>
            </a:r>
            <a:endParaRPr lang="cs-CZ" sz="2400" dirty="0"/>
          </a:p>
        </p:txBody>
      </p:sp>
      <p:pic>
        <p:nvPicPr>
          <p:cNvPr id="13" name="Picture 8" descr="OPVK_hor_zakladni_logolink_RGB_cz"/>
          <p:cNvPicPr>
            <a:picLocks noChangeAspect="1" noChangeArrowheads="1"/>
          </p:cNvPicPr>
          <p:nvPr/>
        </p:nvPicPr>
        <p:blipFill>
          <a:blip r:embed="rId5" cstate="print"/>
          <a:srcRect/>
          <a:stretch>
            <a:fillRect/>
          </a:stretch>
        </p:blipFill>
        <p:spPr bwMode="auto">
          <a:xfrm>
            <a:off x="2786050" y="6061075"/>
            <a:ext cx="3657600" cy="796925"/>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1506"/>
                                        </p:tgtEl>
                                        <p:attrNameLst>
                                          <p:attrName>style.visibility</p:attrName>
                                        </p:attrNameLst>
                                      </p:cBhvr>
                                      <p:to>
                                        <p:strVal val="visible"/>
                                      </p:to>
                                    </p:set>
                                    <p:anim calcmode="lin" valueType="num">
                                      <p:cBhvr>
                                        <p:cTn id="17" dur="1000" fill="hold"/>
                                        <p:tgtEl>
                                          <p:spTgt spid="21506"/>
                                        </p:tgtEl>
                                        <p:attrNameLst>
                                          <p:attrName>ppt_w</p:attrName>
                                        </p:attrNameLst>
                                      </p:cBhvr>
                                      <p:tavLst>
                                        <p:tav tm="0">
                                          <p:val>
                                            <p:strVal val="#ppt_w+.3"/>
                                          </p:val>
                                        </p:tav>
                                        <p:tav tm="100000">
                                          <p:val>
                                            <p:strVal val="#ppt_w"/>
                                          </p:val>
                                        </p:tav>
                                      </p:tavLst>
                                    </p:anim>
                                    <p:anim calcmode="lin" valueType="num">
                                      <p:cBhvr>
                                        <p:cTn id="18" dur="1000" fill="hold"/>
                                        <p:tgtEl>
                                          <p:spTgt spid="21506"/>
                                        </p:tgtEl>
                                        <p:attrNameLst>
                                          <p:attrName>ppt_h</p:attrName>
                                        </p:attrNameLst>
                                      </p:cBhvr>
                                      <p:tavLst>
                                        <p:tav tm="0">
                                          <p:val>
                                            <p:strVal val="#ppt_h"/>
                                          </p:val>
                                        </p:tav>
                                        <p:tav tm="100000">
                                          <p:val>
                                            <p:strVal val="#ppt_h"/>
                                          </p:val>
                                        </p:tav>
                                      </p:tavLst>
                                    </p:anim>
                                    <p:animEffect transition="in" filter="fade">
                                      <p:cBhvr>
                                        <p:cTn id="19" dur="1000"/>
                                        <p:tgtEl>
                                          <p:spTgt spid="2150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heckerboard(across)">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strVal val="#ppt_w+.3"/>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Effect transition="in" filter="fade">
                                      <p:cBhvr>
                                        <p:cTn id="31" dur="1000"/>
                                        <p:tgtEl>
                                          <p:spTgt spid="10"/>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4098"/>
                                        </p:tgtEl>
                                        <p:attrNameLst>
                                          <p:attrName>style.visibility</p:attrName>
                                        </p:attrNameLst>
                                      </p:cBhvr>
                                      <p:to>
                                        <p:strVal val="visible"/>
                                      </p:to>
                                    </p:set>
                                    <p:anim calcmode="lin" valueType="num">
                                      <p:cBhvr>
                                        <p:cTn id="34" dur="1000" fill="hold"/>
                                        <p:tgtEl>
                                          <p:spTgt spid="4098"/>
                                        </p:tgtEl>
                                        <p:attrNameLst>
                                          <p:attrName>ppt_w</p:attrName>
                                        </p:attrNameLst>
                                      </p:cBhvr>
                                      <p:tavLst>
                                        <p:tav tm="0">
                                          <p:val>
                                            <p:strVal val="#ppt_w+.3"/>
                                          </p:val>
                                        </p:tav>
                                        <p:tav tm="100000">
                                          <p:val>
                                            <p:strVal val="#ppt_w"/>
                                          </p:val>
                                        </p:tav>
                                      </p:tavLst>
                                    </p:anim>
                                    <p:anim calcmode="lin" valueType="num">
                                      <p:cBhvr>
                                        <p:cTn id="35" dur="1000" fill="hold"/>
                                        <p:tgtEl>
                                          <p:spTgt spid="4098"/>
                                        </p:tgtEl>
                                        <p:attrNameLst>
                                          <p:attrName>ppt_h</p:attrName>
                                        </p:attrNameLst>
                                      </p:cBhvr>
                                      <p:tavLst>
                                        <p:tav tm="0">
                                          <p:val>
                                            <p:strVal val="#ppt_h"/>
                                          </p:val>
                                        </p:tav>
                                        <p:tav tm="100000">
                                          <p:val>
                                            <p:strVal val="#ppt_h"/>
                                          </p:val>
                                        </p:tav>
                                      </p:tavLst>
                                    </p:anim>
                                    <p:animEffect transition="in" filter="fade">
                                      <p:cBhvr>
                                        <p:cTn id="36" dur="1000"/>
                                        <p:tgtEl>
                                          <p:spTgt spid="4098"/>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heckerboard(across)">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ppt_w</p:attrName>
                                        </p:attrNameLst>
                                      </p:cBhvr>
                                      <p:tavLst>
                                        <p:tav tm="0">
                                          <p:val>
                                            <p:strVal val="#ppt_w+.3"/>
                                          </p:val>
                                        </p:tav>
                                        <p:tav tm="100000">
                                          <p:val>
                                            <p:strVal val="#ppt_w"/>
                                          </p:val>
                                        </p:tav>
                                      </p:tavLst>
                                    </p:anim>
                                    <p:anim calcmode="lin" valueType="num">
                                      <p:cBhvr>
                                        <p:cTn id="47" dur="1000" fill="hold"/>
                                        <p:tgtEl>
                                          <p:spTgt spid="11"/>
                                        </p:tgtEl>
                                        <p:attrNameLst>
                                          <p:attrName>ppt_h</p:attrName>
                                        </p:attrNameLst>
                                      </p:cBhvr>
                                      <p:tavLst>
                                        <p:tav tm="0">
                                          <p:val>
                                            <p:strVal val="#ppt_h"/>
                                          </p:val>
                                        </p:tav>
                                        <p:tav tm="100000">
                                          <p:val>
                                            <p:strVal val="#ppt_h"/>
                                          </p:val>
                                        </p:tav>
                                      </p:tavLst>
                                    </p:anim>
                                    <p:animEffect transition="in" filter="fade">
                                      <p:cBhvr>
                                        <p:cTn id="48" dur="1000"/>
                                        <p:tgtEl>
                                          <p:spTgt spid="11"/>
                                        </p:tgtEl>
                                      </p:cBhvr>
                                    </p:animEffect>
                                  </p:childTnLst>
                                </p:cTn>
                              </p:par>
                              <p:par>
                                <p:cTn id="49" presetID="50" presetClass="entr" presetSubtype="0" decel="100000" fill="hold" nodeType="withEffect">
                                  <p:stCondLst>
                                    <p:cond delay="0"/>
                                  </p:stCondLst>
                                  <p:childTnLst>
                                    <p:set>
                                      <p:cBhvr>
                                        <p:cTn id="50" dur="1" fill="hold">
                                          <p:stCondLst>
                                            <p:cond delay="0"/>
                                          </p:stCondLst>
                                        </p:cTn>
                                        <p:tgtEl>
                                          <p:spTgt spid="4100"/>
                                        </p:tgtEl>
                                        <p:attrNameLst>
                                          <p:attrName>style.visibility</p:attrName>
                                        </p:attrNameLst>
                                      </p:cBhvr>
                                      <p:to>
                                        <p:strVal val="visible"/>
                                      </p:to>
                                    </p:set>
                                    <p:anim calcmode="lin" valueType="num">
                                      <p:cBhvr>
                                        <p:cTn id="51" dur="1000" fill="hold"/>
                                        <p:tgtEl>
                                          <p:spTgt spid="4100"/>
                                        </p:tgtEl>
                                        <p:attrNameLst>
                                          <p:attrName>ppt_w</p:attrName>
                                        </p:attrNameLst>
                                      </p:cBhvr>
                                      <p:tavLst>
                                        <p:tav tm="0">
                                          <p:val>
                                            <p:strVal val="#ppt_w+.3"/>
                                          </p:val>
                                        </p:tav>
                                        <p:tav tm="100000">
                                          <p:val>
                                            <p:strVal val="#ppt_w"/>
                                          </p:val>
                                        </p:tav>
                                      </p:tavLst>
                                    </p:anim>
                                    <p:anim calcmode="lin" valueType="num">
                                      <p:cBhvr>
                                        <p:cTn id="52" dur="1000" fill="hold"/>
                                        <p:tgtEl>
                                          <p:spTgt spid="4100"/>
                                        </p:tgtEl>
                                        <p:attrNameLst>
                                          <p:attrName>ppt_h</p:attrName>
                                        </p:attrNameLst>
                                      </p:cBhvr>
                                      <p:tavLst>
                                        <p:tav tm="0">
                                          <p:val>
                                            <p:strVal val="#ppt_h"/>
                                          </p:val>
                                        </p:tav>
                                        <p:tav tm="100000">
                                          <p:val>
                                            <p:strVal val="#ppt_h"/>
                                          </p:val>
                                        </p:tav>
                                      </p:tavLst>
                                    </p:anim>
                                    <p:animEffect transition="in" filter="fade">
                                      <p:cBhvr>
                                        <p:cTn id="53"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extovéPole 1"/>
          <p:cNvSpPr txBox="1"/>
          <p:nvPr/>
        </p:nvSpPr>
        <p:spPr>
          <a:xfrm>
            <a:off x="2071670" y="0"/>
            <a:ext cx="6143668" cy="769441"/>
          </a:xfrm>
          <a:prstGeom prst="rect">
            <a:avLst/>
          </a:prstGeom>
          <a:noFill/>
        </p:spPr>
        <p:txBody>
          <a:bodyPr wrap="square" rtlCol="0">
            <a:spAutoFit/>
          </a:bodyPr>
          <a:lstStyle/>
          <a:p>
            <a:r>
              <a:rPr lang="cs-CZ" sz="4400" u="sng" dirty="0" err="1" smtClean="0">
                <a:latin typeface="Times New Roman" pitchFamily="18" charset="0"/>
                <a:cs typeface="Times New Roman" pitchFamily="18" charset="0"/>
              </a:rPr>
              <a:t>Placentálové</a:t>
            </a:r>
            <a:r>
              <a:rPr lang="cs-CZ" sz="4400" u="sng" dirty="0" smtClean="0">
                <a:latin typeface="Times New Roman" pitchFamily="18" charset="0"/>
                <a:cs typeface="Times New Roman" pitchFamily="18" charset="0"/>
              </a:rPr>
              <a:t> - řády</a:t>
            </a:r>
            <a:endParaRPr lang="cs-CZ" sz="4400" u="sng" dirty="0">
              <a:latin typeface="Times New Roman" pitchFamily="18" charset="0"/>
              <a:cs typeface="Times New Roman" pitchFamily="18" charset="0"/>
            </a:endParaRPr>
          </a:p>
        </p:txBody>
      </p:sp>
      <p:sp>
        <p:nvSpPr>
          <p:cNvPr id="3" name="Zaoblený obdélník 2"/>
          <p:cNvSpPr/>
          <p:nvPr/>
        </p:nvSpPr>
        <p:spPr>
          <a:xfrm>
            <a:off x="214282" y="928670"/>
            <a:ext cx="2786082" cy="928694"/>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1"/>
                </a:solidFill>
                <a:latin typeface="Times New Roman" pitchFamily="18" charset="0"/>
                <a:cs typeface="Times New Roman" pitchFamily="18" charset="0"/>
              </a:rPr>
              <a:t>Lichokopytníci</a:t>
            </a:r>
            <a:endParaRPr lang="cs-CZ" sz="3200" dirty="0">
              <a:solidFill>
                <a:schemeClr val="tx1"/>
              </a:solidFill>
              <a:latin typeface="Times New Roman" pitchFamily="18" charset="0"/>
              <a:cs typeface="Times New Roman" pitchFamily="18" charset="0"/>
            </a:endParaRPr>
          </a:p>
        </p:txBody>
      </p:sp>
      <p:sp>
        <p:nvSpPr>
          <p:cNvPr id="4" name="Zaoblený obdélník 3"/>
          <p:cNvSpPr/>
          <p:nvPr/>
        </p:nvSpPr>
        <p:spPr>
          <a:xfrm>
            <a:off x="3286116" y="928670"/>
            <a:ext cx="2714644" cy="928694"/>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1"/>
                </a:solidFill>
                <a:latin typeface="Times New Roman" pitchFamily="18" charset="0"/>
                <a:cs typeface="Times New Roman" pitchFamily="18" charset="0"/>
              </a:rPr>
              <a:t>Sudokopytníci</a:t>
            </a:r>
            <a:endParaRPr lang="cs-CZ" sz="3200" dirty="0">
              <a:solidFill>
                <a:schemeClr val="tx1"/>
              </a:solidFill>
              <a:latin typeface="Times New Roman" pitchFamily="18" charset="0"/>
              <a:cs typeface="Times New Roman" pitchFamily="18" charset="0"/>
            </a:endParaRPr>
          </a:p>
        </p:txBody>
      </p:sp>
      <p:sp>
        <p:nvSpPr>
          <p:cNvPr id="5" name="Zaoblený obdélník 4"/>
          <p:cNvSpPr/>
          <p:nvPr/>
        </p:nvSpPr>
        <p:spPr>
          <a:xfrm>
            <a:off x="6286512" y="928670"/>
            <a:ext cx="2714644" cy="928694"/>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solidFill>
                  <a:schemeClr val="tx1"/>
                </a:solidFill>
                <a:latin typeface="Times New Roman" pitchFamily="18" charset="0"/>
                <a:cs typeface="Times New Roman" pitchFamily="18" charset="0"/>
              </a:rPr>
              <a:t>Primáti</a:t>
            </a:r>
            <a:endParaRPr lang="cs-CZ" sz="3200" dirty="0">
              <a:solidFill>
                <a:schemeClr val="tx1"/>
              </a:solidFill>
              <a:latin typeface="Times New Roman" pitchFamily="18" charset="0"/>
              <a:cs typeface="Times New Roman" pitchFamily="18" charset="0"/>
            </a:endParaRPr>
          </a:p>
        </p:txBody>
      </p:sp>
      <p:pic>
        <p:nvPicPr>
          <p:cNvPr id="3074" name="Picture 2" descr="Soubor:Mother and baby zebra.jpg"/>
          <p:cNvPicPr>
            <a:picLocks noChangeAspect="1" noChangeArrowheads="1"/>
          </p:cNvPicPr>
          <p:nvPr/>
        </p:nvPicPr>
        <p:blipFill>
          <a:blip r:embed="rId2"/>
          <a:srcRect/>
          <a:stretch>
            <a:fillRect/>
          </a:stretch>
        </p:blipFill>
        <p:spPr bwMode="auto">
          <a:xfrm>
            <a:off x="1428728" y="2071678"/>
            <a:ext cx="6096000" cy="4572000"/>
          </a:xfrm>
          <a:prstGeom prst="rect">
            <a:avLst/>
          </a:prstGeom>
          <a:noFill/>
        </p:spPr>
      </p:pic>
      <p:sp>
        <p:nvSpPr>
          <p:cNvPr id="7" name="TextovéPole 6"/>
          <p:cNvSpPr txBox="1"/>
          <p:nvPr/>
        </p:nvSpPr>
        <p:spPr>
          <a:xfrm>
            <a:off x="214282" y="2357430"/>
            <a:ext cx="2000232" cy="461665"/>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cs-CZ" sz="2400" dirty="0" smtClean="0"/>
              <a:t>Zebra horská</a:t>
            </a:r>
            <a:endParaRPr lang="cs-CZ" sz="2400" dirty="0"/>
          </a:p>
        </p:txBody>
      </p:sp>
      <p:pic>
        <p:nvPicPr>
          <p:cNvPr id="3078" name="Picture 6" descr="Soubor:Lama3.jpg"/>
          <p:cNvPicPr>
            <a:picLocks noChangeAspect="1" noChangeArrowheads="1"/>
          </p:cNvPicPr>
          <p:nvPr/>
        </p:nvPicPr>
        <p:blipFill>
          <a:blip r:embed="rId3"/>
          <a:srcRect/>
          <a:stretch>
            <a:fillRect/>
          </a:stretch>
        </p:blipFill>
        <p:spPr bwMode="auto">
          <a:xfrm>
            <a:off x="1428728" y="2000240"/>
            <a:ext cx="6191240" cy="4643430"/>
          </a:xfrm>
          <a:prstGeom prst="rect">
            <a:avLst/>
          </a:prstGeom>
          <a:noFill/>
        </p:spPr>
      </p:pic>
      <p:sp>
        <p:nvSpPr>
          <p:cNvPr id="9" name="TextovéPole 8"/>
          <p:cNvSpPr txBox="1"/>
          <p:nvPr/>
        </p:nvSpPr>
        <p:spPr>
          <a:xfrm>
            <a:off x="214282" y="2357430"/>
            <a:ext cx="2000232" cy="461665"/>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cs-CZ" sz="2400" dirty="0" smtClean="0"/>
              <a:t>Lama krotká</a:t>
            </a:r>
            <a:endParaRPr lang="cs-CZ" sz="2400" dirty="0"/>
          </a:p>
        </p:txBody>
      </p:sp>
      <p:pic>
        <p:nvPicPr>
          <p:cNvPr id="3080" name="Picture 8" descr="Soubor:Photo singe vert grand.jpg"/>
          <p:cNvPicPr>
            <a:picLocks noChangeAspect="1" noChangeArrowheads="1"/>
          </p:cNvPicPr>
          <p:nvPr/>
        </p:nvPicPr>
        <p:blipFill>
          <a:blip r:embed="rId4"/>
          <a:srcRect/>
          <a:stretch>
            <a:fillRect/>
          </a:stretch>
        </p:blipFill>
        <p:spPr bwMode="auto">
          <a:xfrm>
            <a:off x="1428728" y="2000240"/>
            <a:ext cx="6215106" cy="4643470"/>
          </a:xfrm>
          <a:prstGeom prst="rect">
            <a:avLst/>
          </a:prstGeom>
          <a:noFill/>
        </p:spPr>
      </p:pic>
      <p:sp>
        <p:nvSpPr>
          <p:cNvPr id="12" name="TextovéPole 11"/>
          <p:cNvSpPr txBox="1"/>
          <p:nvPr/>
        </p:nvSpPr>
        <p:spPr>
          <a:xfrm>
            <a:off x="214282" y="2357430"/>
            <a:ext cx="2500330" cy="461665"/>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cs-CZ" sz="2400" dirty="0" smtClean="0"/>
              <a:t>Kočkodan obecný</a:t>
            </a:r>
            <a:endParaRPr lang="cs-CZ" sz="2400" dirty="0"/>
          </a:p>
        </p:txBody>
      </p:sp>
      <p:pic>
        <p:nvPicPr>
          <p:cNvPr id="13" name="Picture 8" descr="OPVK_hor_zakladni_logolink_RGB_cz"/>
          <p:cNvPicPr>
            <a:picLocks noChangeAspect="1" noChangeArrowheads="1"/>
          </p:cNvPicPr>
          <p:nvPr/>
        </p:nvPicPr>
        <p:blipFill>
          <a:blip r:embed="rId5" cstate="print"/>
          <a:srcRect/>
          <a:stretch>
            <a:fillRect/>
          </a:stretch>
        </p:blipFill>
        <p:spPr bwMode="auto">
          <a:xfrm>
            <a:off x="2786050" y="6061075"/>
            <a:ext cx="3657600" cy="796925"/>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1000" fill="hold"/>
                                        <p:tgtEl>
                                          <p:spTgt spid="3074"/>
                                        </p:tgtEl>
                                        <p:attrNameLst>
                                          <p:attrName>ppt_w</p:attrName>
                                        </p:attrNameLst>
                                      </p:cBhvr>
                                      <p:tavLst>
                                        <p:tav tm="0">
                                          <p:val>
                                            <p:strVal val="#ppt_w+.3"/>
                                          </p:val>
                                        </p:tav>
                                        <p:tav tm="100000">
                                          <p:val>
                                            <p:strVal val="#ppt_w"/>
                                          </p:val>
                                        </p:tav>
                                      </p:tavLst>
                                    </p:anim>
                                    <p:anim calcmode="lin" valueType="num">
                                      <p:cBhvr>
                                        <p:cTn id="18" dur="1000" fill="hold"/>
                                        <p:tgtEl>
                                          <p:spTgt spid="3074"/>
                                        </p:tgtEl>
                                        <p:attrNameLst>
                                          <p:attrName>ppt_h</p:attrName>
                                        </p:attrNameLst>
                                      </p:cBhvr>
                                      <p:tavLst>
                                        <p:tav tm="0">
                                          <p:val>
                                            <p:strVal val="#ppt_h"/>
                                          </p:val>
                                        </p:tav>
                                        <p:tav tm="100000">
                                          <p:val>
                                            <p:strVal val="#ppt_h"/>
                                          </p:val>
                                        </p:tav>
                                      </p:tavLst>
                                    </p:anim>
                                    <p:animEffect transition="in" filter="fade">
                                      <p:cBhvr>
                                        <p:cTn id="19" dur="10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heckerboard(across)">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3078"/>
                                        </p:tgtEl>
                                        <p:attrNameLst>
                                          <p:attrName>style.visibility</p:attrName>
                                        </p:attrNameLst>
                                      </p:cBhvr>
                                      <p:to>
                                        <p:strVal val="visible"/>
                                      </p:to>
                                    </p:set>
                                    <p:anim calcmode="lin" valueType="num">
                                      <p:cBhvr>
                                        <p:cTn id="34" dur="1000" fill="hold"/>
                                        <p:tgtEl>
                                          <p:spTgt spid="3078"/>
                                        </p:tgtEl>
                                        <p:attrNameLst>
                                          <p:attrName>ppt_w</p:attrName>
                                        </p:attrNameLst>
                                      </p:cBhvr>
                                      <p:tavLst>
                                        <p:tav tm="0">
                                          <p:val>
                                            <p:strVal val="#ppt_w+.3"/>
                                          </p:val>
                                        </p:tav>
                                        <p:tav tm="100000">
                                          <p:val>
                                            <p:strVal val="#ppt_w"/>
                                          </p:val>
                                        </p:tav>
                                      </p:tavLst>
                                    </p:anim>
                                    <p:anim calcmode="lin" valueType="num">
                                      <p:cBhvr>
                                        <p:cTn id="35" dur="1000" fill="hold"/>
                                        <p:tgtEl>
                                          <p:spTgt spid="3078"/>
                                        </p:tgtEl>
                                        <p:attrNameLst>
                                          <p:attrName>ppt_h</p:attrName>
                                        </p:attrNameLst>
                                      </p:cBhvr>
                                      <p:tavLst>
                                        <p:tav tm="0">
                                          <p:val>
                                            <p:strVal val="#ppt_h"/>
                                          </p:val>
                                        </p:tav>
                                        <p:tav tm="100000">
                                          <p:val>
                                            <p:strVal val="#ppt_h"/>
                                          </p:val>
                                        </p:tav>
                                      </p:tavLst>
                                    </p:anim>
                                    <p:animEffect transition="in" filter="fade">
                                      <p:cBhvr>
                                        <p:cTn id="36" dur="1000"/>
                                        <p:tgtEl>
                                          <p:spTgt spid="3078"/>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heckerboard(across)">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strVal val="#ppt_w+.3"/>
                                          </p:val>
                                        </p:tav>
                                        <p:tav tm="100000">
                                          <p:val>
                                            <p:strVal val="#ppt_w"/>
                                          </p:val>
                                        </p:tav>
                                      </p:tavLst>
                                    </p:anim>
                                    <p:anim calcmode="lin" valueType="num">
                                      <p:cBhvr>
                                        <p:cTn id="47" dur="1000" fill="hold"/>
                                        <p:tgtEl>
                                          <p:spTgt spid="12"/>
                                        </p:tgtEl>
                                        <p:attrNameLst>
                                          <p:attrName>ppt_h</p:attrName>
                                        </p:attrNameLst>
                                      </p:cBhvr>
                                      <p:tavLst>
                                        <p:tav tm="0">
                                          <p:val>
                                            <p:strVal val="#ppt_h"/>
                                          </p:val>
                                        </p:tav>
                                        <p:tav tm="100000">
                                          <p:val>
                                            <p:strVal val="#ppt_h"/>
                                          </p:val>
                                        </p:tav>
                                      </p:tavLst>
                                    </p:anim>
                                    <p:animEffect transition="in" filter="fade">
                                      <p:cBhvr>
                                        <p:cTn id="48" dur="1000"/>
                                        <p:tgtEl>
                                          <p:spTgt spid="12"/>
                                        </p:tgtEl>
                                      </p:cBhvr>
                                    </p:animEffect>
                                  </p:childTnLst>
                                </p:cTn>
                              </p:par>
                              <p:par>
                                <p:cTn id="49" presetID="50" presetClass="entr" presetSubtype="0" decel="100000" fill="hold" nodeType="withEffect">
                                  <p:stCondLst>
                                    <p:cond delay="0"/>
                                  </p:stCondLst>
                                  <p:childTnLst>
                                    <p:set>
                                      <p:cBhvr>
                                        <p:cTn id="50" dur="1" fill="hold">
                                          <p:stCondLst>
                                            <p:cond delay="0"/>
                                          </p:stCondLst>
                                        </p:cTn>
                                        <p:tgtEl>
                                          <p:spTgt spid="3080"/>
                                        </p:tgtEl>
                                        <p:attrNameLst>
                                          <p:attrName>style.visibility</p:attrName>
                                        </p:attrNameLst>
                                      </p:cBhvr>
                                      <p:to>
                                        <p:strVal val="visible"/>
                                      </p:to>
                                    </p:set>
                                    <p:anim calcmode="lin" valueType="num">
                                      <p:cBhvr>
                                        <p:cTn id="51" dur="1000" fill="hold"/>
                                        <p:tgtEl>
                                          <p:spTgt spid="3080"/>
                                        </p:tgtEl>
                                        <p:attrNameLst>
                                          <p:attrName>ppt_w</p:attrName>
                                        </p:attrNameLst>
                                      </p:cBhvr>
                                      <p:tavLst>
                                        <p:tav tm="0">
                                          <p:val>
                                            <p:strVal val="#ppt_w+.3"/>
                                          </p:val>
                                        </p:tav>
                                        <p:tav tm="100000">
                                          <p:val>
                                            <p:strVal val="#ppt_w"/>
                                          </p:val>
                                        </p:tav>
                                      </p:tavLst>
                                    </p:anim>
                                    <p:anim calcmode="lin" valueType="num">
                                      <p:cBhvr>
                                        <p:cTn id="52" dur="1000" fill="hold"/>
                                        <p:tgtEl>
                                          <p:spTgt spid="3080"/>
                                        </p:tgtEl>
                                        <p:attrNameLst>
                                          <p:attrName>ppt_h</p:attrName>
                                        </p:attrNameLst>
                                      </p:cBhvr>
                                      <p:tavLst>
                                        <p:tav tm="0">
                                          <p:val>
                                            <p:strVal val="#ppt_h"/>
                                          </p:val>
                                        </p:tav>
                                        <p:tav tm="100000">
                                          <p:val>
                                            <p:strVal val="#ppt_h"/>
                                          </p:val>
                                        </p:tav>
                                      </p:tavLst>
                                    </p:anim>
                                    <p:animEffect transition="in" filter="fade">
                                      <p:cBhvr>
                                        <p:cTn id="53" dur="1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extovéPole 1"/>
          <p:cNvSpPr txBox="1"/>
          <p:nvPr/>
        </p:nvSpPr>
        <p:spPr>
          <a:xfrm>
            <a:off x="2071670" y="0"/>
            <a:ext cx="6143668" cy="769441"/>
          </a:xfrm>
          <a:prstGeom prst="rect">
            <a:avLst/>
          </a:prstGeom>
          <a:noFill/>
        </p:spPr>
        <p:txBody>
          <a:bodyPr wrap="square" rtlCol="0">
            <a:spAutoFit/>
          </a:bodyPr>
          <a:lstStyle/>
          <a:p>
            <a:r>
              <a:rPr lang="cs-CZ" sz="4400" u="sng" dirty="0" err="1" smtClean="0">
                <a:latin typeface="Times New Roman" pitchFamily="18" charset="0"/>
                <a:cs typeface="Times New Roman" pitchFamily="18" charset="0"/>
              </a:rPr>
              <a:t>Placentálové</a:t>
            </a:r>
            <a:r>
              <a:rPr lang="cs-CZ" sz="4400" u="sng" dirty="0" smtClean="0">
                <a:latin typeface="Times New Roman" pitchFamily="18" charset="0"/>
                <a:cs typeface="Times New Roman" pitchFamily="18" charset="0"/>
              </a:rPr>
              <a:t> - shrnutí</a:t>
            </a:r>
            <a:endParaRPr lang="cs-CZ" sz="4400" u="sng" dirty="0">
              <a:latin typeface="Times New Roman" pitchFamily="18" charset="0"/>
              <a:cs typeface="Times New Roman" pitchFamily="18" charset="0"/>
            </a:endParaRPr>
          </a:p>
        </p:txBody>
      </p:sp>
      <p:pic>
        <p:nvPicPr>
          <p:cNvPr id="3" name="Picture 8" descr="OPVK_hor_zakladni_logolink_RGB_cz"/>
          <p:cNvPicPr>
            <a:picLocks noChangeAspect="1" noChangeArrowheads="1"/>
          </p:cNvPicPr>
          <p:nvPr/>
        </p:nvPicPr>
        <p:blipFill>
          <a:blip r:embed="rId2" cstate="print"/>
          <a:srcRect/>
          <a:stretch>
            <a:fillRect/>
          </a:stretch>
        </p:blipFill>
        <p:spPr bwMode="auto">
          <a:xfrm>
            <a:off x="2786050" y="6061075"/>
            <a:ext cx="3657600" cy="796925"/>
          </a:xfrm>
          <a:prstGeom prst="rect">
            <a:avLst/>
          </a:prstGeom>
          <a:noFill/>
        </p:spPr>
      </p:pic>
      <p:sp>
        <p:nvSpPr>
          <p:cNvPr id="4" name="TextovéPole 3"/>
          <p:cNvSpPr txBox="1"/>
          <p:nvPr/>
        </p:nvSpPr>
        <p:spPr>
          <a:xfrm>
            <a:off x="0" y="857232"/>
            <a:ext cx="9144000" cy="1077218"/>
          </a:xfrm>
          <a:prstGeom prst="rect">
            <a:avLst/>
          </a:prstGeom>
          <a:noFill/>
        </p:spPr>
        <p:txBody>
          <a:bodyPr wrap="square" rtlCol="0">
            <a:spAutoFit/>
          </a:bodyPr>
          <a:lstStyle/>
          <a:p>
            <a:r>
              <a:rPr lang="cs-CZ" sz="3200" dirty="0" smtClean="0">
                <a:latin typeface="Times New Roman" pitchFamily="18" charset="0"/>
                <a:cs typeface="Times New Roman" pitchFamily="18" charset="0"/>
              </a:rPr>
              <a:t>1) Pokus se najít rozdílné znaky mezi </a:t>
            </a:r>
            <a:r>
              <a:rPr lang="cs-CZ" sz="3200" i="1" dirty="0" smtClean="0">
                <a:latin typeface="Times New Roman" pitchFamily="18" charset="0"/>
                <a:cs typeface="Times New Roman" pitchFamily="18" charset="0"/>
              </a:rPr>
              <a:t>vačnatci </a:t>
            </a:r>
            <a:r>
              <a:rPr lang="cs-CZ" sz="3200" dirty="0" smtClean="0">
                <a:latin typeface="Times New Roman" pitchFamily="18" charset="0"/>
                <a:cs typeface="Times New Roman" pitchFamily="18" charset="0"/>
              </a:rPr>
              <a:t>a mezi </a:t>
            </a:r>
            <a:r>
              <a:rPr lang="cs-CZ" sz="3200" i="1" dirty="0" err="1" smtClean="0">
                <a:latin typeface="Times New Roman" pitchFamily="18" charset="0"/>
                <a:cs typeface="Times New Roman" pitchFamily="18" charset="0"/>
              </a:rPr>
              <a:t>placentály</a:t>
            </a:r>
            <a:r>
              <a:rPr lang="cs-CZ" sz="3200" i="1" dirty="0" smtClean="0">
                <a:latin typeface="Times New Roman" pitchFamily="18" charset="0"/>
                <a:cs typeface="Times New Roman" pitchFamily="18" charset="0"/>
              </a:rPr>
              <a:t>.</a:t>
            </a:r>
            <a:endParaRPr lang="cs-CZ" sz="3200" dirty="0">
              <a:latin typeface="Times New Roman" pitchFamily="18" charset="0"/>
              <a:cs typeface="Times New Roman" pitchFamily="18" charset="0"/>
            </a:endParaRPr>
          </a:p>
        </p:txBody>
      </p:sp>
      <p:sp>
        <p:nvSpPr>
          <p:cNvPr id="5" name="TextovéPole 4"/>
          <p:cNvSpPr txBox="1"/>
          <p:nvPr/>
        </p:nvSpPr>
        <p:spPr>
          <a:xfrm>
            <a:off x="0" y="2071678"/>
            <a:ext cx="9144000" cy="584775"/>
          </a:xfrm>
          <a:prstGeom prst="rect">
            <a:avLst/>
          </a:prstGeom>
          <a:noFill/>
        </p:spPr>
        <p:txBody>
          <a:bodyPr wrap="square" rtlCol="0">
            <a:spAutoFit/>
          </a:bodyPr>
          <a:lstStyle/>
          <a:p>
            <a:r>
              <a:rPr lang="cs-CZ" sz="3200" dirty="0" smtClean="0">
                <a:latin typeface="Times New Roman" pitchFamily="18" charset="0"/>
                <a:cs typeface="Times New Roman" pitchFamily="18" charset="0"/>
              </a:rPr>
              <a:t>2) Vyjmenuj alespoň tři zástupce vačnatců.</a:t>
            </a:r>
            <a:endParaRPr lang="cs-CZ" sz="3200" dirty="0">
              <a:latin typeface="Times New Roman" pitchFamily="18" charset="0"/>
              <a:cs typeface="Times New Roman" pitchFamily="18" charset="0"/>
            </a:endParaRPr>
          </a:p>
        </p:txBody>
      </p:sp>
      <p:sp>
        <p:nvSpPr>
          <p:cNvPr id="6" name="TextovéPole 5"/>
          <p:cNvSpPr txBox="1"/>
          <p:nvPr/>
        </p:nvSpPr>
        <p:spPr>
          <a:xfrm>
            <a:off x="0" y="2928934"/>
            <a:ext cx="9144000" cy="1077218"/>
          </a:xfrm>
          <a:prstGeom prst="rect">
            <a:avLst/>
          </a:prstGeom>
          <a:noFill/>
        </p:spPr>
        <p:txBody>
          <a:bodyPr wrap="square" rtlCol="0">
            <a:spAutoFit/>
          </a:bodyPr>
          <a:lstStyle/>
          <a:p>
            <a:r>
              <a:rPr lang="cs-CZ" sz="3200" dirty="0" smtClean="0">
                <a:latin typeface="Times New Roman" pitchFamily="18" charset="0"/>
                <a:cs typeface="Times New Roman" pitchFamily="18" charset="0"/>
              </a:rPr>
              <a:t>3) Vzpomeň si na řád </a:t>
            </a:r>
            <a:r>
              <a:rPr lang="cs-CZ" sz="3200" dirty="0" err="1" smtClean="0">
                <a:latin typeface="Times New Roman" pitchFamily="18" charset="0"/>
                <a:cs typeface="Times New Roman" pitchFamily="18" charset="0"/>
              </a:rPr>
              <a:t>placentálových</a:t>
            </a:r>
            <a:r>
              <a:rPr lang="cs-CZ" sz="3200" dirty="0" smtClean="0">
                <a:latin typeface="Times New Roman" pitchFamily="18" charset="0"/>
                <a:cs typeface="Times New Roman" pitchFamily="18" charset="0"/>
              </a:rPr>
              <a:t> obývající vodní prostředí.</a:t>
            </a:r>
            <a:endParaRPr lang="cs-CZ" sz="3200" dirty="0">
              <a:latin typeface="Times New Roman" pitchFamily="18" charset="0"/>
              <a:cs typeface="Times New Roman" pitchFamily="18" charset="0"/>
            </a:endParaRPr>
          </a:p>
        </p:txBody>
      </p:sp>
      <p:sp>
        <p:nvSpPr>
          <p:cNvPr id="7" name="TextovéPole 6"/>
          <p:cNvSpPr txBox="1"/>
          <p:nvPr/>
        </p:nvSpPr>
        <p:spPr>
          <a:xfrm>
            <a:off x="0" y="4071942"/>
            <a:ext cx="9144000" cy="1077218"/>
          </a:xfrm>
          <a:prstGeom prst="rect">
            <a:avLst/>
          </a:prstGeom>
          <a:noFill/>
        </p:spPr>
        <p:txBody>
          <a:bodyPr wrap="square" rtlCol="0">
            <a:spAutoFit/>
          </a:bodyPr>
          <a:lstStyle/>
          <a:p>
            <a:r>
              <a:rPr lang="cs-CZ" sz="3200" dirty="0" smtClean="0">
                <a:latin typeface="Times New Roman" pitchFamily="18" charset="0"/>
                <a:cs typeface="Times New Roman" pitchFamily="18" charset="0"/>
              </a:rPr>
              <a:t>4) Vyjmenuj alespoň 5 řádů patřících k nadřádu </a:t>
            </a:r>
            <a:r>
              <a:rPr lang="cs-CZ" sz="3200" i="1" dirty="0" err="1" smtClean="0">
                <a:latin typeface="Times New Roman" pitchFamily="18" charset="0"/>
                <a:cs typeface="Times New Roman" pitchFamily="18" charset="0"/>
              </a:rPr>
              <a:t>placentálové</a:t>
            </a:r>
            <a:r>
              <a:rPr lang="cs-CZ" sz="3200" i="1" dirty="0" smtClean="0">
                <a:latin typeface="Times New Roman" pitchFamily="18" charset="0"/>
                <a:cs typeface="Times New Roman" pitchFamily="18" charset="0"/>
              </a:rPr>
              <a:t>.</a:t>
            </a:r>
            <a:r>
              <a:rPr lang="cs-CZ" sz="3200" dirty="0" smtClean="0">
                <a:latin typeface="Times New Roman" pitchFamily="18" charset="0"/>
                <a:cs typeface="Times New Roman" pitchFamily="18" charset="0"/>
              </a:rPr>
              <a:t> </a:t>
            </a:r>
            <a:endParaRPr lang="cs-CZ" sz="3200"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412</Words>
  <Application>Microsoft Office PowerPoint</Application>
  <PresentationFormat>Předvádění na obrazovce (4:3)</PresentationFormat>
  <Paragraphs>92</Paragraphs>
  <Slides>12</Slides>
  <Notes>0</Notes>
  <HiddenSlides>0</HiddenSlides>
  <MMClips>0</MMClips>
  <ScaleCrop>false</ScaleCrop>
  <HeadingPairs>
    <vt:vector size="4" baseType="variant">
      <vt:variant>
        <vt:lpstr>Motiv</vt:lpstr>
      </vt:variant>
      <vt:variant>
        <vt:i4>1</vt:i4>
      </vt:variant>
      <vt:variant>
        <vt:lpstr>Nadpisy snímků</vt:lpstr>
      </vt:variant>
      <vt:variant>
        <vt:i4>12</vt:i4>
      </vt:variant>
    </vt:vector>
  </HeadingPairs>
  <TitlesOfParts>
    <vt:vector size="13" baseType="lpstr">
      <vt:lpstr>Motiv sady Office</vt:lpstr>
      <vt:lpstr>Živorodí - placentálové</vt:lpstr>
      <vt:lpstr>Anotace:</vt:lpstr>
      <vt:lpstr>Snímek 3</vt:lpstr>
      <vt:lpstr>Snímek 4</vt:lpstr>
      <vt:lpstr>Snímek 5</vt:lpstr>
      <vt:lpstr>Snímek 6</vt:lpstr>
      <vt:lpstr>Snímek 7</vt:lpstr>
      <vt:lpstr>Snímek 8</vt:lpstr>
      <vt:lpstr>Snímek 9</vt:lpstr>
      <vt:lpstr>Snímek 10</vt:lpstr>
      <vt:lpstr>Zdroje</vt:lpstr>
      <vt:lpstr>Zdroje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SAVCI - úvod</dc:title>
  <dc:creator>Eliška</dc:creator>
  <cp:lastModifiedBy>Eliška Čechová</cp:lastModifiedBy>
  <cp:revision>43</cp:revision>
  <dcterms:created xsi:type="dcterms:W3CDTF">2012-12-09T07:57:26Z</dcterms:created>
  <dcterms:modified xsi:type="dcterms:W3CDTF">2014-09-29T14:23:55Z</dcterms:modified>
</cp:coreProperties>
</file>