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4" r:id="rId2"/>
  </p:sld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7" r:id="rId19"/>
    <p:sldId id="278" r:id="rId20"/>
    <p:sldId id="260" r:id="rId21"/>
    <p:sldId id="266" r:id="rId22"/>
    <p:sldId id="271" r:id="rId23"/>
    <p:sldId id="276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ED69740-98F8-4799-9D2E-E757D618442B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ovací čára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ED69740-98F8-4799-9D2E-E757D618442B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9740-98F8-4799-9D2E-E757D618442B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69740-98F8-4799-9D2E-E757D618442B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ED69740-98F8-4799-9D2E-E757D618442B}" type="datetimeFigureOut">
              <a:rPr lang="cs-CZ" smtClean="0"/>
              <a:pPr/>
              <a:t>7. 10. 2014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CFB39F-D4BA-400A-AC20-7D598BAE521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1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upload.wikimedia.org/wikipedia/commons/thumb/4/41/Apodemus_flavicollis_(Ratiborice).jpg/772px-Apodemus_flavicollis_(Ratiborice).jpg" TargetMode="External"/><Relationship Id="rId7" Type="http://schemas.openxmlformats.org/officeDocument/2006/relationships/hyperlink" Target="http://upload.wikimedia.org/wikipedia/commons/thumb/1/10/Feldmaus_Microtus_arvalis.jpg/726px-Feldmaus_Microtus_arvalis.jpg" TargetMode="External"/><Relationship Id="rId2" Type="http://schemas.openxmlformats.org/officeDocument/2006/relationships/hyperlink" Target="http://upload.wikimedia.org/wikipedia/commons/thumb/9/9d/Grand-Hamster.jpg/800px-Grand-Hamster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upload.wikimedia.org/wikipedia/commons/c/cc/Beaver_pho34.jpg" TargetMode="External"/><Relationship Id="rId5" Type="http://schemas.openxmlformats.org/officeDocument/2006/relationships/hyperlink" Target="http://upload.wikimedia.org/wikipedia/commons/thumb/0/05/Squirrel_germany.jpg/800px-Squirrel_germany.jpg" TargetMode="External"/><Relationship Id="rId4" Type="http://schemas.openxmlformats.org/officeDocument/2006/relationships/hyperlink" Target="http://upload.wikimedia.org/wikipedia/commons/thumb/8/8e/Water.vole.arp.jpg/536px-Water.vole.arp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f/fe/Myocastor_coypus4.jpg/800px-Myocastor_coypus4.jpg" TargetMode="External"/><Relationship Id="rId3" Type="http://schemas.openxmlformats.org/officeDocument/2006/relationships/hyperlink" Target="http://upload.wikimedia.org/wikipedia/commons/thumb/b/bc/Bristol.zoo.capybara.arp.jpg/742px-Bristol.zoo.capybara.arp.jpg" TargetMode="External"/><Relationship Id="rId7" Type="http://schemas.openxmlformats.org/officeDocument/2006/relationships/hyperlink" Target="http://upload.wikimedia.org/wikipedia/commons/e/e3/Myocastor_coypus_021029_1w.JPG" TargetMode="External"/><Relationship Id="rId2" Type="http://schemas.openxmlformats.org/officeDocument/2006/relationships/hyperlink" Target="http://upload.wikimedia.org/wikipedia/commons/b/b7/Meriones_unguiculatus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upload.wikimedia.org/wikipedia/commons/thumb/3/3f/Hydrochoerus_hydrochaeris_459.jpg/800px-Hydrochoerus_hydrochaeris_459.jpg" TargetMode="External"/><Relationship Id="rId5" Type="http://schemas.openxmlformats.org/officeDocument/2006/relationships/hyperlink" Target="http://upload.wikimedia.org/wikipedia/commons/thumb/8/8a/Male_capybara.jpg/800px-Male_capybara.jpg" TargetMode="External"/><Relationship Id="rId4" Type="http://schemas.openxmlformats.org/officeDocument/2006/relationships/hyperlink" Target="http://upload.wikimedia.org/wikipedia/commons/9/9d/Capybara-range.png" TargetMode="External"/><Relationship Id="rId9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upload.wikimedia.org/wikipedia/commons/2/27/Ondatra_zibethicus_FWS.jpg" TargetMode="External"/><Relationship Id="rId7" Type="http://schemas.openxmlformats.org/officeDocument/2006/relationships/hyperlink" Target="http://upload.wikimedia.org/wikipedia/commons/thumb/5/5a/Alpine_Marmot.jpg/703px-Alpine_Marmot.jpg" TargetMode="External"/><Relationship Id="rId2" Type="http://schemas.openxmlformats.org/officeDocument/2006/relationships/hyperlink" Target="http://upload.wikimedia.org/wikipedia/commons/thumb/4/46/Nutriyya-haHula-ISRAEL.JPG/800px-Nutriyya-haHula-ISRAEL.JPG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upload.wikimedia.org/wikipedia/commons/thumb/a/a8/Marmota_marmota_04_by_Line1.jpg/759px-Marmota_marmota_04_by_Line1.jpg" TargetMode="External"/><Relationship Id="rId5" Type="http://schemas.openxmlformats.org/officeDocument/2006/relationships/hyperlink" Target="http://upload.wikimedia.org/wikipedia/commons/thumb/f/f0/Mandatra.jpg/800px-Mandatra.jpg" TargetMode="External"/><Relationship Id="rId4" Type="http://schemas.openxmlformats.org/officeDocument/2006/relationships/hyperlink" Target="http://upload.wikimedia.org/wikipedia/commons/6/68/Verbreitungsgebiet_Bisamratten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4/4d/Myocastor_coypus_-_Biberratte_Albino.jpg/800px-Myocastor_coypus_-_Biberratte_Albino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řád hlodavci (zástupci 2)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428728" y="4000504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Př</a:t>
            </a:r>
            <a:r>
              <a:rPr lang="cs-CZ" sz="3200" dirty="0" smtClean="0"/>
              <a:t>_075_Savci_řád </a:t>
            </a:r>
            <a:r>
              <a:rPr lang="cs-CZ" sz="3200" dirty="0" smtClean="0"/>
              <a:t>hlodavci (zástupci </a:t>
            </a:r>
            <a:r>
              <a:rPr lang="cs-CZ" sz="3200" dirty="0" smtClean="0"/>
              <a:t>2)</a:t>
            </a:r>
            <a:endParaRPr lang="cs-CZ" sz="32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143240" y="214290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/>
              <a:t>Nutrie říční</a:t>
            </a:r>
            <a:endParaRPr lang="cs-CZ" sz="4000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2844" y="928670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přirozený výskyt: břehy jihoamerických řek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2844" y="1643050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živí se kořeny a rostlinnou potravou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2844" y="2285992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chovány pro kožešinu a dietní maso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2844" y="2928934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/>
              <a:t> zajímavost: samice mají mléčné bradavky na  hřbetě, takže mláďata mohou sát mléko i na plovoucí matce</a:t>
            </a:r>
            <a:endParaRPr lang="cs-CZ" sz="3200" dirty="0"/>
          </a:p>
        </p:txBody>
      </p:sp>
      <p:pic>
        <p:nvPicPr>
          <p:cNvPr id="37890" name="Picture 2" descr="Soubor:Myocastor coypus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929066"/>
            <a:ext cx="4014261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786050" y="21429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/>
              <a:t>Ondatra pižmová</a:t>
            </a:r>
            <a:endParaRPr lang="cs-CZ" sz="4000" u="sng" dirty="0"/>
          </a:p>
        </p:txBody>
      </p:sp>
      <p:pic>
        <p:nvPicPr>
          <p:cNvPr id="36866" name="Picture 2" descr="Soubor:Ondatra zibethicus FW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8429684" cy="4636326"/>
          </a:xfrm>
          <a:prstGeom prst="rect">
            <a:avLst/>
          </a:prstGeom>
          <a:noFill/>
        </p:spPr>
      </p:pic>
      <p:pic>
        <p:nvPicPr>
          <p:cNvPr id="36868" name="Picture 4" descr="Soubor:Verbreitungsgebiet Bisamratt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857232"/>
            <a:ext cx="3859363" cy="185738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85720" y="171448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Původní výskyt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71736" y="142873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Zavlečena</a:t>
            </a:r>
            <a:endParaRPr lang="cs-CZ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8645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786050" y="21429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/>
              <a:t>Ondatra pižmová</a:t>
            </a:r>
            <a:endParaRPr lang="cs-CZ" sz="4000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2844" y="1142984"/>
            <a:ext cx="87868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na nohou má mezi prsty plovací blánu</a:t>
            </a:r>
          </a:p>
          <a:p>
            <a:pPr>
              <a:buFont typeface="Wingdings" pitchFamily="2" charset="2"/>
              <a:buChar char="ü"/>
            </a:pPr>
            <a:r>
              <a:rPr lang="cs-CZ" sz="3200" dirty="0"/>
              <a:t>ž</a:t>
            </a:r>
            <a:r>
              <a:rPr lang="cs-CZ" sz="3200" dirty="0" smtClean="0"/>
              <a:t>ivotu ve vodě je přizpůsobena taky uzavíratelnými ušními otvory</a:t>
            </a:r>
          </a:p>
          <a:p>
            <a:pPr>
              <a:buFont typeface="Wingdings" pitchFamily="2" charset="2"/>
              <a:buChar char="ü"/>
            </a:pPr>
            <a:r>
              <a:rPr lang="cs-CZ" sz="3200" dirty="0"/>
              <a:t>p</a:t>
            </a:r>
            <a:r>
              <a:rPr lang="cs-CZ" sz="3200" dirty="0" smtClean="0"/>
              <a:t>otravu tvoří především rostliny a drobní vodní živočichové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2844" y="3643314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200" dirty="0" smtClean="0"/>
              <a:t> její kožešina se nazývá </a:t>
            </a:r>
            <a:r>
              <a:rPr lang="cs-CZ" sz="3200" b="1" dirty="0" smtClean="0"/>
              <a:t>bizam</a:t>
            </a:r>
            <a:endParaRPr lang="cs-CZ" sz="3200" dirty="0"/>
          </a:p>
        </p:txBody>
      </p:sp>
      <p:pic>
        <p:nvPicPr>
          <p:cNvPr id="35842" name="Picture 2" descr="Soubor:Mandat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214818"/>
            <a:ext cx="4714908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oubor:Marmota marmota 04 by Lin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981432"/>
            <a:ext cx="7072362" cy="55908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143240" y="214290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/>
              <a:t>Svišť horský</a:t>
            </a:r>
            <a:endParaRPr lang="cs-CZ" sz="4000" u="sng" dirty="0"/>
          </a:p>
        </p:txBody>
      </p:sp>
      <p:pic>
        <p:nvPicPr>
          <p:cNvPr id="44036" name="Picture 4" descr="Soubor:Alpine Marmo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357430"/>
            <a:ext cx="2714612" cy="231688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5016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143240" y="214290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/>
              <a:t>Svišť horský</a:t>
            </a:r>
            <a:endParaRPr lang="cs-CZ" sz="4000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2844" y="1000108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výskyt Střední a Jižní Evropa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2844" y="1714488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proslulý je svým </a:t>
            </a:r>
            <a:r>
              <a:rPr lang="cs-CZ" sz="3200" i="1" dirty="0" smtClean="0"/>
              <a:t>svištivým hlasem </a:t>
            </a:r>
            <a:r>
              <a:rPr lang="cs-CZ" sz="3200" dirty="0" smtClean="0"/>
              <a:t>(upozorňuje jím ostatní na hrozící nebezpečí)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2844" y="2928934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potrava je rozmanitá: rostliny, pavouci, hmyz, červy, atd.</a:t>
            </a:r>
            <a:endParaRPr lang="cs-CZ" sz="3200" dirty="0"/>
          </a:p>
        </p:txBody>
      </p:sp>
      <p:pic>
        <p:nvPicPr>
          <p:cNvPr id="7" name="Picture 4" descr="Soubor:Alpine Marm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43314"/>
            <a:ext cx="3357586" cy="28656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28662" y="0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Shrnutí</a:t>
            </a:r>
            <a:endParaRPr lang="cs-CZ" sz="4400" dirty="0"/>
          </a:p>
        </p:txBody>
      </p:sp>
      <p:pic>
        <p:nvPicPr>
          <p:cNvPr id="4" name="Picture 2" descr="Soubor:Ondatra zibethicus F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3357586" cy="1846672"/>
          </a:xfrm>
          <a:prstGeom prst="rect">
            <a:avLst/>
          </a:prstGeom>
          <a:noFill/>
        </p:spPr>
      </p:pic>
      <p:pic>
        <p:nvPicPr>
          <p:cNvPr id="5" name="Picture 2" descr="Soubor:Male capyba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8"/>
            <a:ext cx="3429024" cy="2567482"/>
          </a:xfrm>
          <a:prstGeom prst="rect">
            <a:avLst/>
          </a:prstGeom>
          <a:noFill/>
        </p:spPr>
      </p:pic>
      <p:pic>
        <p:nvPicPr>
          <p:cNvPr id="6" name="Picture 2" descr="Soubor:Marmota marmota 04 by Lin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357430"/>
            <a:ext cx="3253235" cy="2571728"/>
          </a:xfrm>
          <a:prstGeom prst="rect">
            <a:avLst/>
          </a:prstGeom>
          <a:noFill/>
        </p:spPr>
      </p:pic>
      <p:pic>
        <p:nvPicPr>
          <p:cNvPr id="7" name="Picture 2" descr="Soubor:Meriones unguiculat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85728"/>
            <a:ext cx="3857652" cy="1919183"/>
          </a:xfrm>
          <a:prstGeom prst="rect">
            <a:avLst/>
          </a:prstGeom>
          <a:noFill/>
        </p:spPr>
      </p:pic>
      <p:pic>
        <p:nvPicPr>
          <p:cNvPr id="8" name="Picture 4" descr="Soubor:Myocastor coypus - Biberratte Albin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500570"/>
            <a:ext cx="3429024" cy="2214578"/>
          </a:xfrm>
          <a:prstGeom prst="rect">
            <a:avLst/>
          </a:prstGeom>
          <a:noFill/>
        </p:spPr>
      </p:pic>
      <p:sp>
        <p:nvSpPr>
          <p:cNvPr id="9" name="Obláček 8"/>
          <p:cNvSpPr/>
          <p:nvPr/>
        </p:nvSpPr>
        <p:spPr>
          <a:xfrm>
            <a:off x="4143372" y="285728"/>
            <a:ext cx="5000628" cy="2357454"/>
          </a:xfrm>
          <a:prstGeom prst="cloudCallout">
            <a:avLst>
              <a:gd name="adj1" fmla="val -61247"/>
              <a:gd name="adj2" fmla="val 86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Dokážeš pojmenovat dané hlodavce?</a:t>
            </a:r>
            <a:endParaRPr lang="cs-CZ" sz="32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714348" y="857232"/>
            <a:ext cx="228601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Ondatra pižmová</a:t>
            </a:r>
            <a:endParaRPr lang="cs-CZ" dirty="0"/>
          </a:p>
        </p:txBody>
      </p:sp>
      <p:sp>
        <p:nvSpPr>
          <p:cNvPr id="12" name="Zaoblený obdélník 11"/>
          <p:cNvSpPr/>
          <p:nvPr/>
        </p:nvSpPr>
        <p:spPr>
          <a:xfrm>
            <a:off x="571472" y="3000372"/>
            <a:ext cx="228601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Kapybara</a:t>
            </a:r>
            <a:endParaRPr lang="cs-CZ" dirty="0"/>
          </a:p>
        </p:txBody>
      </p:sp>
      <p:sp>
        <p:nvSpPr>
          <p:cNvPr id="13" name="Zaoblený obdélník 12"/>
          <p:cNvSpPr/>
          <p:nvPr/>
        </p:nvSpPr>
        <p:spPr>
          <a:xfrm>
            <a:off x="4143372" y="214290"/>
            <a:ext cx="228601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Pískomil</a:t>
            </a:r>
            <a:r>
              <a:rPr lang="cs-CZ" dirty="0" smtClean="0"/>
              <a:t> mongolský</a:t>
            </a:r>
            <a:endParaRPr lang="cs-CZ" dirty="0"/>
          </a:p>
        </p:txBody>
      </p:sp>
      <p:sp>
        <p:nvSpPr>
          <p:cNvPr id="14" name="Zaoblený obdélník 13"/>
          <p:cNvSpPr/>
          <p:nvPr/>
        </p:nvSpPr>
        <p:spPr>
          <a:xfrm>
            <a:off x="6500826" y="2571744"/>
            <a:ext cx="228601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Svišť horský</a:t>
            </a:r>
            <a:endParaRPr lang="cs-CZ" dirty="0"/>
          </a:p>
        </p:txBody>
      </p:sp>
      <p:sp>
        <p:nvSpPr>
          <p:cNvPr id="15" name="Zaoblený obdélník 14"/>
          <p:cNvSpPr/>
          <p:nvPr/>
        </p:nvSpPr>
        <p:spPr>
          <a:xfrm>
            <a:off x="6643702" y="4143380"/>
            <a:ext cx="228601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Nutrie říční</a:t>
            </a:r>
            <a:endParaRPr lang="cs-CZ" dirty="0"/>
          </a:p>
        </p:txBody>
      </p:sp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578645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143240" y="142852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Shrnutí</a:t>
            </a:r>
            <a:endParaRPr lang="cs-CZ" sz="4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2844" y="857232"/>
            <a:ext cx="878687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1) Při nebezpečí vydávám ostrý hvizd.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85786" y="1428736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Svišť horský x Nutrie říční</a:t>
            </a:r>
            <a:endParaRPr lang="cs-CZ" sz="28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2844" y="2000240"/>
            <a:ext cx="878687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2) Má kožešina se nazývá bizam.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857224" y="2571744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Nutrie říční x Ondatra pižmová </a:t>
            </a:r>
            <a:endParaRPr lang="cs-CZ" sz="2800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42844" y="3143248"/>
            <a:ext cx="878687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3) Jsem největším žijícím hlodavcem.</a:t>
            </a:r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28662" y="3714752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Kapybara x Ondatra pižmová </a:t>
            </a:r>
            <a:endParaRPr lang="cs-CZ" sz="2800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42844" y="4286256"/>
            <a:ext cx="878687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4</a:t>
            </a:r>
            <a:r>
              <a:rPr lang="cs-CZ" sz="2800" dirty="0" smtClean="0"/>
              <a:t>) </a:t>
            </a:r>
            <a:r>
              <a:rPr lang="cs-CZ" sz="2800" dirty="0" smtClean="0"/>
              <a:t>Jsem chována především pro kožešinu a maso.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28662" y="4929198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Kapybara x Nutrie říční</a:t>
            </a:r>
            <a:endParaRPr lang="cs-CZ" sz="2800" i="1" dirty="0"/>
          </a:p>
        </p:txBody>
      </p:sp>
      <p:cxnSp>
        <p:nvCxnSpPr>
          <p:cNvPr id="14" name="Přímá spojovací čára 13"/>
          <p:cNvCxnSpPr/>
          <p:nvPr/>
        </p:nvCxnSpPr>
        <p:spPr>
          <a:xfrm>
            <a:off x="3214678" y="1714488"/>
            <a:ext cx="178595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857224" y="2857496"/>
            <a:ext cx="200026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2928926" y="4000504"/>
            <a:ext cx="285752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928662" y="5214950"/>
            <a:ext cx="178595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143240" y="142852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Shrnutí</a:t>
            </a:r>
            <a:endParaRPr lang="cs-CZ" sz="4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42844" y="857232"/>
            <a:ext cx="878687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5) Jsem dobrý plavec.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85786" y="1428736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Hryzec vodní x </a:t>
            </a:r>
            <a:r>
              <a:rPr lang="cs-CZ" sz="2800" i="1" dirty="0" err="1" smtClean="0"/>
              <a:t>Pískomil</a:t>
            </a:r>
            <a:r>
              <a:rPr lang="cs-CZ" sz="2800" i="1" dirty="0" smtClean="0"/>
              <a:t> mongolský</a:t>
            </a:r>
            <a:endParaRPr lang="cs-CZ" sz="2800" i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2844" y="2000240"/>
            <a:ext cx="878687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6) V Česku jsem chráněn zákonem.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57224" y="2571744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Kapybara</a:t>
            </a:r>
            <a:r>
              <a:rPr lang="cs-CZ" sz="2800" i="1" dirty="0" smtClean="0"/>
              <a:t> </a:t>
            </a:r>
            <a:r>
              <a:rPr lang="cs-CZ" sz="2800" i="1" dirty="0" smtClean="0"/>
              <a:t>x </a:t>
            </a:r>
            <a:r>
              <a:rPr lang="cs-CZ" sz="2800" i="1" dirty="0" smtClean="0"/>
              <a:t>Křeček polní</a:t>
            </a:r>
            <a:r>
              <a:rPr lang="cs-CZ" sz="2800" i="1" dirty="0" smtClean="0"/>
              <a:t> </a:t>
            </a:r>
            <a:endParaRPr lang="cs-CZ" sz="2800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2844" y="3143248"/>
            <a:ext cx="878687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7) Stavím hráze ze stromů.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928662" y="3714752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Veverka obecná x Bobr evropský</a:t>
            </a:r>
            <a:r>
              <a:rPr lang="cs-CZ" sz="2800" i="1" dirty="0" smtClean="0"/>
              <a:t> </a:t>
            </a:r>
            <a:endParaRPr lang="cs-CZ" sz="2800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42844" y="4286256"/>
            <a:ext cx="878687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8) Z hrabošů, žijících v Česku, jsem největší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57224" y="4857760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Hryzec vodní x Hraboš polní</a:t>
            </a:r>
            <a:endParaRPr lang="cs-CZ" sz="2800" i="1" dirty="0"/>
          </a:p>
        </p:txBody>
      </p:sp>
      <p:cxnSp>
        <p:nvCxnSpPr>
          <p:cNvPr id="12" name="Přímá spojovací čára 11"/>
          <p:cNvCxnSpPr/>
          <p:nvPr/>
        </p:nvCxnSpPr>
        <p:spPr>
          <a:xfrm>
            <a:off x="3357554" y="1714488"/>
            <a:ext cx="328614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2928926" y="2857496"/>
            <a:ext cx="192882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928662" y="4000504"/>
            <a:ext cx="264320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3500430" y="5143512"/>
            <a:ext cx="207170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43240" y="142852"/>
            <a:ext cx="2428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Shrnutí</a:t>
            </a:r>
            <a:endParaRPr lang="cs-CZ" sz="4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2844" y="857232"/>
            <a:ext cx="900115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9) Jsem jedním z významných laboratorních </a:t>
            </a:r>
            <a:r>
              <a:rPr lang="cs-CZ" sz="2800" dirty="0" smtClean="0"/>
              <a:t>živočichů.</a:t>
            </a: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85786" y="1428736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Myšice lesní x Myš domácí</a:t>
            </a:r>
            <a:endParaRPr lang="cs-CZ" sz="28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2844" y="2000240"/>
            <a:ext cx="900115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10) Můj kožíšek může mít i stříbrnou nebo zlatou barvu.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57224" y="2571744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Svišť horský x </a:t>
            </a:r>
            <a:r>
              <a:rPr lang="cs-CZ" sz="2800" i="1" dirty="0" err="1" smtClean="0"/>
              <a:t>Pískomil</a:t>
            </a:r>
            <a:r>
              <a:rPr lang="cs-CZ" sz="2800" i="1" dirty="0" smtClean="0"/>
              <a:t> mongolský</a:t>
            </a:r>
            <a:endParaRPr lang="cs-CZ" sz="2800" i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2844" y="3143248"/>
            <a:ext cx="900115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11) Mým původním domovem byla Severní Amerika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928662" y="3714752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Ondatra pižmová x Kapybara</a:t>
            </a:r>
            <a:endParaRPr lang="cs-CZ" sz="2800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42844" y="4286256"/>
            <a:ext cx="900115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12) Žiji v oblastech od 800 m.</a:t>
            </a:r>
            <a:r>
              <a:rPr lang="cs-CZ" sz="2800" dirty="0" err="1" smtClean="0"/>
              <a:t>n.m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57224" y="4857760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 smtClean="0"/>
              <a:t>Svišť  horský x Veverka obecná</a:t>
            </a:r>
            <a:endParaRPr lang="cs-CZ" sz="2800" i="1" dirty="0"/>
          </a:p>
        </p:txBody>
      </p:sp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cxnSp>
        <p:nvCxnSpPr>
          <p:cNvPr id="12" name="Přímá spojovací čára 11"/>
          <p:cNvCxnSpPr/>
          <p:nvPr/>
        </p:nvCxnSpPr>
        <p:spPr>
          <a:xfrm>
            <a:off x="3143240" y="1714488"/>
            <a:ext cx="200026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928662" y="2857496"/>
            <a:ext cx="2000264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4214810" y="4000504"/>
            <a:ext cx="157163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3357554" y="5143512"/>
            <a:ext cx="250033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 idx="4294967295"/>
          </p:nvPr>
        </p:nvSpPr>
        <p:spPr>
          <a:xfrm>
            <a:off x="214282" y="214291"/>
            <a:ext cx="8534400" cy="642941"/>
          </a:xfrm>
        </p:spPr>
        <p:txBody>
          <a:bodyPr/>
          <a:lstStyle/>
          <a:p>
            <a:pPr algn="l"/>
            <a:r>
              <a:rPr lang="cs-CZ" dirty="0" smtClean="0">
                <a:solidFill>
                  <a:schemeClr val="tx1"/>
                </a:solidFill>
              </a:rPr>
              <a:t>Zdroje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294967295"/>
          </p:nvPr>
        </p:nvSpPr>
        <p:spPr>
          <a:xfrm>
            <a:off x="142844" y="857232"/>
            <a:ext cx="8858312" cy="6000768"/>
          </a:xfrm>
        </p:spPr>
        <p:txBody>
          <a:bodyPr>
            <a:normAutofit/>
          </a:bodyPr>
          <a:lstStyle/>
          <a:p>
            <a:r>
              <a:rPr lang="cs-CZ" sz="1400" dirty="0" smtClean="0"/>
              <a:t>Grand-</a:t>
            </a:r>
            <a:r>
              <a:rPr lang="cs-CZ" sz="1400" dirty="0" err="1" smtClean="0"/>
              <a:t>Hamster.jpg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1. 2. 2007, 23:28 [cit. 2013-01-03]. Dostupné z: </a:t>
            </a:r>
            <a:r>
              <a:rPr lang="cs-CZ" sz="1400" dirty="0" smtClean="0">
                <a:hlinkClick r:id="rId2"/>
              </a:rPr>
              <a:t>http://upload.wikimedia.org/wikipedia/commons/thumb/9/9d/Grand-Hamster.jpg/800px-Grand-Hamster.jpg</a:t>
            </a:r>
            <a:endParaRPr lang="cs-CZ" sz="1400" dirty="0" smtClean="0"/>
          </a:p>
          <a:p>
            <a:r>
              <a:rPr lang="cs-CZ" sz="1400" dirty="0" err="1" smtClean="0"/>
              <a:t>Apodemus</a:t>
            </a:r>
            <a:r>
              <a:rPr lang="cs-CZ" sz="1400" dirty="0" smtClean="0"/>
              <a:t> </a:t>
            </a:r>
            <a:r>
              <a:rPr lang="cs-CZ" sz="1400" dirty="0" err="1" smtClean="0"/>
              <a:t>flavicollis</a:t>
            </a:r>
            <a:r>
              <a:rPr lang="cs-CZ" sz="1400" dirty="0" smtClean="0"/>
              <a:t> (</a:t>
            </a:r>
            <a:r>
              <a:rPr lang="cs-CZ" sz="1400" dirty="0" err="1" smtClean="0"/>
              <a:t>Ratiborice</a:t>
            </a:r>
            <a:r>
              <a:rPr lang="cs-CZ" sz="1400" dirty="0" smtClean="0"/>
              <a:t>).</a:t>
            </a:r>
            <a:r>
              <a:rPr lang="cs-CZ" sz="1400" dirty="0" err="1" smtClean="0"/>
              <a:t>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12. 8. 2012, 10:02 [cit. 2013-01-03]. Dostupné z: </a:t>
            </a:r>
            <a:r>
              <a:rPr lang="cs-CZ" sz="1400" dirty="0" smtClean="0">
                <a:hlinkClick r:id="rId3"/>
              </a:rPr>
              <a:t>http://upload.wikimedia.org/wikipedia/commons/thumb/4/41/Apodemus_flavicollis_%28Ratiborice%29.jpg/772px-Apodemus_flavicollis_%28Ratiborice%29.jpg</a:t>
            </a:r>
            <a:endParaRPr lang="cs-CZ" sz="1400" dirty="0" smtClean="0"/>
          </a:p>
          <a:p>
            <a:r>
              <a:rPr lang="cs-CZ" sz="1400" dirty="0" err="1" smtClean="0"/>
              <a:t>Water.vole.arp.jpg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17. 2. 2007, 21:47 [cit. 2013-01-03]. Dostupné z: </a:t>
            </a:r>
            <a:r>
              <a:rPr lang="cs-CZ" sz="1400" dirty="0" smtClean="0">
                <a:hlinkClick r:id="rId4"/>
              </a:rPr>
              <a:t>http://upload.wikimedia.org/wikipedia/commons/thumb/8/8e/Water.vole.arp.jpg/536px-Water.vole.arp.jpg</a:t>
            </a:r>
            <a:endParaRPr lang="cs-CZ" sz="1400" dirty="0" smtClean="0"/>
          </a:p>
          <a:p>
            <a:r>
              <a:rPr lang="cs-CZ" sz="1400" dirty="0" err="1" smtClean="0"/>
              <a:t>Squirrel</a:t>
            </a:r>
            <a:r>
              <a:rPr lang="cs-CZ" sz="1400" dirty="0" smtClean="0"/>
              <a:t> </a:t>
            </a:r>
            <a:r>
              <a:rPr lang="cs-CZ" sz="1400" dirty="0" err="1" smtClean="0"/>
              <a:t>germany.jpg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2013-01-03]. Dostupné z: </a:t>
            </a:r>
            <a:r>
              <a:rPr lang="cs-CZ" sz="1400" dirty="0" smtClean="0">
                <a:hlinkClick r:id="rId5"/>
              </a:rPr>
              <a:t>http://upload.wikimedia.org/wikipedia/commons/thumb/0/05/Squirrel_germany.jpg/800px-Squirrel_germany.jpg</a:t>
            </a:r>
            <a:endParaRPr lang="cs-CZ" sz="1400" dirty="0" smtClean="0"/>
          </a:p>
          <a:p>
            <a:r>
              <a:rPr lang="cs-CZ" sz="1400" dirty="0" err="1" smtClean="0"/>
              <a:t>Beaver</a:t>
            </a:r>
            <a:r>
              <a:rPr lang="cs-CZ" sz="1400" dirty="0" smtClean="0"/>
              <a:t> pho34.jpg.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7. 2006, 10:03 [cit. 2013-01-03]. Dostupné z: </a:t>
            </a:r>
            <a:r>
              <a:rPr lang="cs-CZ" sz="1400" dirty="0" smtClean="0">
                <a:hlinkClick r:id="rId6"/>
              </a:rPr>
              <a:t>http://upload.wikimedia.org/wikipedia/commons/c/cc/Beaver_pho34.jpg</a:t>
            </a:r>
            <a:endParaRPr lang="cs-CZ" sz="1400" dirty="0" smtClean="0"/>
          </a:p>
          <a:p>
            <a:r>
              <a:rPr lang="cs-CZ" sz="1400" dirty="0" err="1" smtClean="0"/>
              <a:t>Feldmaus</a:t>
            </a:r>
            <a:r>
              <a:rPr lang="cs-CZ" sz="1400" dirty="0" smtClean="0"/>
              <a:t> </a:t>
            </a:r>
            <a:r>
              <a:rPr lang="cs-CZ" sz="1400" dirty="0" err="1" smtClean="0"/>
              <a:t>Microtus</a:t>
            </a:r>
            <a:r>
              <a:rPr lang="cs-CZ" sz="1400" dirty="0" smtClean="0"/>
              <a:t> </a:t>
            </a:r>
            <a:r>
              <a:rPr lang="cs-CZ" sz="1400" dirty="0" err="1" smtClean="0"/>
              <a:t>arvalis.jpg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2. 6. 2005, 22:47 [cit. 2013-01-03]. Dostupné z: </a:t>
            </a:r>
            <a:r>
              <a:rPr lang="cs-CZ" sz="1400" dirty="0" smtClean="0">
                <a:hlinkClick r:id="rId7"/>
              </a:rPr>
              <a:t>http://upload.wikimedia.org/wikipedia/commons/thumb/1/10/Feldmaus_Microtus_arvalis.jpg/726px-Feldmaus_Microtus_arvalis.jpg</a:t>
            </a:r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k seznámení žáků se zástupci řádu hlodavci.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 vědomosti žáků a pomocí názorným ukázek se snaží žákům přiblížit přírodu kolem sebe.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285720" y="0"/>
            <a:ext cx="8534400" cy="64294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Zdroje</a:t>
            </a:r>
            <a:endParaRPr kumimoji="0" lang="cs-CZ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2844" y="517803"/>
            <a:ext cx="900115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400" dirty="0" err="1" smtClean="0"/>
              <a:t>Meriones</a:t>
            </a:r>
            <a:r>
              <a:rPr lang="cs-CZ" sz="1400" dirty="0" smtClean="0"/>
              <a:t> </a:t>
            </a:r>
            <a:r>
              <a:rPr lang="cs-CZ" sz="1400" dirty="0" err="1"/>
              <a:t>unguiculatus.jpg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28. 1. 2007, 19:02 [cit. 2013-01-03].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upload.wikimedia.org/wikipedia/commons/b/b7/Meriones_unguiculatus.jpg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400" dirty="0"/>
              <a:t>Bristol.zoo.</a:t>
            </a:r>
            <a:r>
              <a:rPr lang="cs-CZ" sz="1400" dirty="0" err="1"/>
              <a:t>capybara.arp.jpg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18. 1. 2006, 15:03.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2013-01-03].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upload.wikimedia.org/wikipedia/commons/thumb/b/bc/Bristol.zoo.capybara.arp.jpg/742px-Bristol.zoo.capybara.arp.jpg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/>
              <a:t> </a:t>
            </a:r>
            <a:r>
              <a:rPr lang="cs-CZ" sz="1400" dirty="0" err="1"/>
              <a:t>Capybara</a:t>
            </a:r>
            <a:r>
              <a:rPr lang="cs-CZ" sz="1400" dirty="0"/>
              <a:t>-</a:t>
            </a:r>
            <a:r>
              <a:rPr lang="cs-CZ" sz="1400" dirty="0" err="1"/>
              <a:t>range.png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19. 12. 2005, 20:29.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2013-01-03].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upload.wikimedia.org/wikipedia/commons/9/9d/Capybara-range.png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400" dirty="0"/>
              <a:t>Male </a:t>
            </a:r>
            <a:r>
              <a:rPr lang="cs-CZ" sz="1400" dirty="0" err="1"/>
              <a:t>capybara.jpg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28. 9. 2006, 22:03.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2013-01-03].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upload.wikimedia.org/wikipedia/commons/thumb/8/8a/Male_capybara.jpg/800px-Male_capybara.jpg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400" dirty="0" err="1"/>
              <a:t>Hydrochoerus</a:t>
            </a:r>
            <a:r>
              <a:rPr lang="cs-CZ" sz="1400" dirty="0"/>
              <a:t> </a:t>
            </a:r>
            <a:r>
              <a:rPr lang="cs-CZ" sz="1400" dirty="0" err="1"/>
              <a:t>hydrochaeris</a:t>
            </a:r>
            <a:r>
              <a:rPr lang="cs-CZ" sz="1400" dirty="0"/>
              <a:t> 459.jpg.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12. 7. 2011, 00:12 [cit. 2013-01-03].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upload.wikimedia.org/wikipedia/commons/thumb/3/3f/Hydrochoerus_hydrochaeris_459.jpg/800px-Hydrochoerus_hydrochaeris_459.jpg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400" dirty="0" err="1"/>
              <a:t>Myocastor</a:t>
            </a:r>
            <a:r>
              <a:rPr lang="cs-CZ" sz="1400" dirty="0"/>
              <a:t> </a:t>
            </a:r>
            <a:r>
              <a:rPr lang="cs-CZ" sz="1400" dirty="0" err="1"/>
              <a:t>coypus</a:t>
            </a:r>
            <a:r>
              <a:rPr lang="cs-CZ" sz="1400" dirty="0"/>
              <a:t> 021029 1w.JPG.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30. 8. 2005, 16:26 [cit. 2013-01-03]. Dostupné z: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upload.wikimedia.org/wikipedia/commons/e/e3/Myocastor_coypus_021029_1w.JPG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/>
              <a:t> </a:t>
            </a:r>
            <a:r>
              <a:rPr lang="cs-CZ" sz="1400" dirty="0" err="1"/>
              <a:t>Myocastor</a:t>
            </a:r>
            <a:r>
              <a:rPr lang="cs-CZ" sz="1400" dirty="0"/>
              <a:t> coypus4.jpg.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22. 7. 2007, 13:48 [cit. 2013-01-03]. Dostupné z: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upload.wikimedia.org/wikipedia/commons/thumb/f/fe/Myocastor_coypus4.jpg/800px-Myocastor_coypus4.jpg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endParaRPr lang="cs-CZ" sz="1400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5715016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285720" y="0"/>
            <a:ext cx="8534400" cy="64294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Zdroje</a:t>
            </a:r>
            <a:endParaRPr kumimoji="0" lang="cs-CZ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2844" y="642918"/>
            <a:ext cx="90011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400" dirty="0" err="1"/>
              <a:t>Nutriyya</a:t>
            </a:r>
            <a:r>
              <a:rPr lang="cs-CZ" sz="1400" dirty="0"/>
              <a:t>-</a:t>
            </a:r>
            <a:r>
              <a:rPr lang="cs-CZ" sz="1400" dirty="0" err="1"/>
              <a:t>haHula</a:t>
            </a:r>
            <a:r>
              <a:rPr lang="cs-CZ" sz="1400" dirty="0"/>
              <a:t>-ISRAEL.JPG.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25. 3. 2007, 17:19 [cit. 2013-01-03].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upload.wikimedia.org/wikipedia/commons/thumb/4/46/Nutriyya-haHula-ISRAEL.JPG/800px-Nutriyya-haHula-ISRAEL.JPG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/>
              <a:t> Ondatra </a:t>
            </a:r>
            <a:r>
              <a:rPr lang="cs-CZ" sz="1400" dirty="0" err="1"/>
              <a:t>zibethicus</a:t>
            </a:r>
            <a:r>
              <a:rPr lang="cs-CZ" sz="1400" dirty="0"/>
              <a:t> </a:t>
            </a:r>
            <a:r>
              <a:rPr lang="cs-CZ" sz="1400" dirty="0" err="1"/>
              <a:t>FWS.jpg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13. 1. 2011, 15:13 [cit. 2013-01-03].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upload.wikimedia.org/wikipedia/commons/2/27/Ondatra_zibethicus_FWS.jpg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400" dirty="0" err="1"/>
              <a:t>Verbreitungsgebiet</a:t>
            </a:r>
            <a:r>
              <a:rPr lang="cs-CZ" sz="1400" dirty="0"/>
              <a:t> </a:t>
            </a:r>
            <a:r>
              <a:rPr lang="cs-CZ" sz="1400" dirty="0" err="1"/>
              <a:t>Bisamratten.jpg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31. 7. 2005, 09:32 [cit. 2013-01-03].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upload.wikimedia.org/wikipedia/commons/6/68/Verbreitungsgebiet_Bisamratten.jpg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400" dirty="0" err="1"/>
              <a:t>Mandatra.jpg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5. 5. 2010, 05:48 [cit. 2013-01-03].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upload.wikimedia.org/wikipedia/commons/thumb/f/f0/Mandatra.jpg/800px-Mandatra.jpg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400" dirty="0" err="1"/>
              <a:t>Marmota</a:t>
            </a:r>
            <a:r>
              <a:rPr lang="cs-CZ" sz="1400" dirty="0"/>
              <a:t> </a:t>
            </a:r>
            <a:r>
              <a:rPr lang="cs-CZ" sz="1400" dirty="0" err="1"/>
              <a:t>marmota</a:t>
            </a:r>
            <a:r>
              <a:rPr lang="cs-CZ" sz="1400" dirty="0"/>
              <a:t> 04 by Line1.jpg.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7. 5. 2007, 20:19 [cit. 2013-01-03].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upload.wikimedia.org/wikipedia/commons/thumb/a/a8/Marmota_marmota_04_by_Line1.jpg/759px-Marmota_marmota_04_by_Line1.jpg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r>
              <a:rPr lang="cs-CZ" sz="1400" dirty="0" smtClean="0"/>
              <a:t> </a:t>
            </a:r>
            <a:r>
              <a:rPr lang="cs-CZ" sz="1400" dirty="0" err="1"/>
              <a:t>Alpine</a:t>
            </a:r>
            <a:r>
              <a:rPr lang="cs-CZ" sz="1400" dirty="0"/>
              <a:t> </a:t>
            </a:r>
            <a:r>
              <a:rPr lang="cs-CZ" sz="1400" dirty="0" err="1"/>
              <a:t>Marmot.jpg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7. 9. 2007, 10:32 [cit. 2013-01-03]. Dostupné z: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upload.wikimedia.org/wikipedia/commons/thumb/5/5a/Alpine_Marmot.jpg/703px-Alpine_Marmot.jpg</a:t>
            </a:r>
            <a:endParaRPr lang="cs-CZ" sz="1400" dirty="0" smtClean="0"/>
          </a:p>
          <a:p>
            <a:endParaRPr lang="cs-CZ" sz="1400" dirty="0" smtClean="0"/>
          </a:p>
          <a:p>
            <a:pPr>
              <a:buFont typeface="Arial" pitchFamily="34" charset="0"/>
              <a:buChar char="•"/>
            </a:pPr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5715016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285720" y="0"/>
            <a:ext cx="8534400" cy="64294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Zdroje</a:t>
            </a:r>
            <a:endParaRPr kumimoji="0" lang="cs-CZ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5715016"/>
            <a:ext cx="3657600" cy="7969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142844" y="642918"/>
            <a:ext cx="88583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400" dirty="0" err="1" smtClean="0"/>
              <a:t>Myocastor</a:t>
            </a:r>
            <a:r>
              <a:rPr lang="cs-CZ" sz="1400" dirty="0" smtClean="0"/>
              <a:t> </a:t>
            </a:r>
            <a:r>
              <a:rPr lang="cs-CZ" sz="1400" dirty="0" err="1" smtClean="0"/>
              <a:t>coypus</a:t>
            </a:r>
            <a:r>
              <a:rPr lang="cs-CZ" sz="1400" dirty="0" smtClean="0"/>
              <a:t> - </a:t>
            </a:r>
            <a:r>
              <a:rPr lang="cs-CZ" sz="1400" dirty="0" err="1" smtClean="0"/>
              <a:t>Biberratte</a:t>
            </a:r>
            <a:r>
              <a:rPr lang="cs-CZ" sz="1400" dirty="0" smtClean="0"/>
              <a:t> </a:t>
            </a:r>
            <a:r>
              <a:rPr lang="cs-CZ" sz="1400" dirty="0" err="1" smtClean="0"/>
              <a:t>Albino.jpg</a:t>
            </a:r>
            <a:r>
              <a:rPr lang="cs-CZ" sz="1400" dirty="0" smtClean="0"/>
              <a:t>. In: 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 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3. 2005, 08:17 [cit. 2013-01-03]. Dostupné z: </a:t>
            </a:r>
            <a:r>
              <a:rPr lang="cs-CZ" sz="1400" dirty="0" smtClean="0">
                <a:hlinkClick r:id="rId3"/>
              </a:rPr>
              <a:t>http://upload.wikimedia.org/wikipedia/commons/thumb/4/4d/Myocastor_coypus_-_Biberratte_Albino.jpg/800px-Myocastor_coypus_-_Biberratte_Albino.jpg</a:t>
            </a:r>
            <a:endParaRPr lang="cs-CZ" sz="1400" dirty="0" smtClean="0"/>
          </a:p>
          <a:p>
            <a:pPr>
              <a:buFont typeface="Arial" pitchFamily="34" charset="0"/>
              <a:buChar char="•"/>
            </a:pPr>
            <a:endParaRPr lang="cs-CZ" sz="1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214678" y="214290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Opakování</a:t>
            </a:r>
            <a:endParaRPr lang="cs-CZ" sz="4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688" y="928670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Přiřaď správně k obrázku název hlodavce.</a:t>
            </a:r>
            <a:endParaRPr lang="cs-CZ" sz="3600" dirty="0"/>
          </a:p>
        </p:txBody>
      </p:sp>
      <p:pic>
        <p:nvPicPr>
          <p:cNvPr id="27650" name="Picture 2" descr="Soubor:Grand-Ham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3262282" cy="2446712"/>
          </a:xfrm>
          <a:prstGeom prst="rect">
            <a:avLst/>
          </a:prstGeom>
          <a:noFill/>
        </p:spPr>
      </p:pic>
      <p:pic>
        <p:nvPicPr>
          <p:cNvPr id="27652" name="Picture 4" descr="Soubor:Apodemus flavicollis (Ratiborice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571612"/>
            <a:ext cx="3125174" cy="2428892"/>
          </a:xfrm>
          <a:prstGeom prst="rect">
            <a:avLst/>
          </a:prstGeom>
          <a:noFill/>
        </p:spPr>
      </p:pic>
      <p:pic>
        <p:nvPicPr>
          <p:cNvPr id="27654" name="Picture 6" descr="Soubor:Water.vole.ar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571612"/>
            <a:ext cx="2169811" cy="2428892"/>
          </a:xfrm>
          <a:prstGeom prst="rect">
            <a:avLst/>
          </a:prstGeom>
          <a:noFill/>
        </p:spPr>
      </p:pic>
      <p:sp>
        <p:nvSpPr>
          <p:cNvPr id="8" name="Zaoblený obdélník 7"/>
          <p:cNvSpPr/>
          <p:nvPr/>
        </p:nvSpPr>
        <p:spPr>
          <a:xfrm>
            <a:off x="3357554" y="5072074"/>
            <a:ext cx="250033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Křeček polní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00034" y="5072074"/>
            <a:ext cx="250033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Myšice lesní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143636" y="5072074"/>
            <a:ext cx="250033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Hryzec vodní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33 -0.04533 C 0.05972 -0.05921 0.05191 -0.07239 0.04792 -0.08581 C 0.04427 -0.0976 0.03976 -0.1198 0.03194 -0.12836 C 0.0224 -0.13877 0.01424 -0.13668 0.00139 -0.13784 C -0.00052 -0.13853 -0.0026 -0.13877 -0.00434 -0.13992 C -0.0059 -0.14085 -0.00712 -0.14293 -0.00868 -0.14385 C -0.01927 -0.14917 -0.03715 -0.14894 -0.04635 -0.14963 C -0.06076 -0.14825 -0.07153 -0.14593 -0.08542 -0.14385 C -0.09792 -0.13946 -0.11024 -0.13229 -0.1217 -0.12443 C -0.12726 -0.12073 -0.13038 -0.11471 -0.13629 -0.11101 C -0.16267 -0.07586 -0.19583 -0.08696 -0.23333 -0.08581 C -0.23767 -0.08395 -0.24201 -0.08187 -0.24635 -0.08002 C -0.26129 -0.0828 -0.27674 -0.09251 -0.29132 -0.09945 C -0.2908 -0.10708 -0.28976 -0.11494 -0.28976 -0.12258 C -0.28976 -0.12836 -0.28733 -0.13784 -0.29132 -0.13992 C -0.29983 -0.14432 -0.30955 -0.13853 -0.31875 -0.13784 C -0.31736 -0.13853 -0.31441 -0.13992 -0.31441 -0.13969 " pathEditMode="relative" rAng="0" ptsTypes="ffffffffffffffff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38 -0.06291 C 0.08733 -0.08557 0.08368 -0.07609 0.09062 -0.09182 C 0.09253 -0.10523 0.09618 -0.11494 0.10503 -0.12258 C 0.10608 -0.12443 0.1066 -0.12697 0.10799 -0.12836 C 0.1099 -0.13044 0.11858 -0.13183 0.11962 -0.13229 C 0.12448 -0.13391 0.12934 -0.13599 0.13403 -0.13807 C 0.1474 -0.13692 0.16615 -0.13761 0.17899 -0.12836 C 0.1934 -0.11795 0.19288 -0.11541 0.20799 -0.11101 C 0.21927 -0.1013 0.23542 -0.09644 0.24861 -0.09367 C 0.25833 -0.08696 0.25087 -0.09112 0.26458 -0.08789 C 0.27135 -0.08627 0.27795 -0.08234 0.28472 -0.08025 C 0.30035 -0.06985 0.32205 -0.07517 0.33837 -0.07632 C 0.35486 -0.09112 0.34861 -0.13021 0.34861 -0.14963 " pathEditMode="relative" rAng="0" ptsTypes="ffffffffffff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46 -0.05227 C 0.05208 -0.06268 0.05191 -0.0784 0.05017 -0.09089 C 0.0493 -0.10616 0.04948 -0.11726 0.04722 -0.13136 C 0.04652 -0.13553 0.04514 -0.14015 0.04288 -0.14316 C 0.03802 -0.14963 0.03854 -0.14385 0.03854 -0.14894 " pathEditMode="relative" rAng="0" ptsTypes="ffff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214678" y="214290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Opakování</a:t>
            </a:r>
            <a:endParaRPr lang="cs-CZ" sz="4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85688" y="928670"/>
            <a:ext cx="885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/>
              <a:t>Přiřaď správně k obrázku název hlodavce.</a:t>
            </a:r>
            <a:endParaRPr lang="cs-CZ" sz="3600" dirty="0"/>
          </a:p>
        </p:txBody>
      </p:sp>
      <p:pic>
        <p:nvPicPr>
          <p:cNvPr id="1026" name="Picture 2" descr="Soubor:Squirrel germa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2928957" cy="2300265"/>
          </a:xfrm>
          <a:prstGeom prst="rect">
            <a:avLst/>
          </a:prstGeom>
          <a:noFill/>
        </p:spPr>
      </p:pic>
      <p:pic>
        <p:nvPicPr>
          <p:cNvPr id="1028" name="Picture 4" descr="Soubor:Beaver pho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1571612"/>
            <a:ext cx="2857520" cy="2337862"/>
          </a:xfrm>
          <a:prstGeom prst="rect">
            <a:avLst/>
          </a:prstGeom>
          <a:noFill/>
        </p:spPr>
      </p:pic>
      <p:pic>
        <p:nvPicPr>
          <p:cNvPr id="1030" name="Picture 6" descr="Soubor:Feldmaus Microtus arvali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571612"/>
            <a:ext cx="2643207" cy="2357453"/>
          </a:xfrm>
          <a:prstGeom prst="rect">
            <a:avLst/>
          </a:prstGeom>
          <a:noFill/>
        </p:spPr>
      </p:pic>
      <p:sp>
        <p:nvSpPr>
          <p:cNvPr id="8" name="Zaoblený obdélník 7"/>
          <p:cNvSpPr/>
          <p:nvPr/>
        </p:nvSpPr>
        <p:spPr>
          <a:xfrm>
            <a:off x="3357554" y="5072074"/>
            <a:ext cx="250033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Hraboš polní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14348" y="5072074"/>
            <a:ext cx="250033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 smtClean="0">
                <a:solidFill>
                  <a:schemeClr val="tx1"/>
                </a:solidFill>
              </a:rPr>
              <a:t>Bobr evropský</a:t>
            </a:r>
            <a:endParaRPr lang="cs-CZ" sz="2600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6072198" y="5072074"/>
            <a:ext cx="2500330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500" dirty="0" smtClean="0">
                <a:solidFill>
                  <a:schemeClr val="tx1"/>
                </a:solidFill>
              </a:rPr>
              <a:t>Veverka obecná</a:t>
            </a:r>
            <a:endParaRPr lang="cs-CZ" sz="2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5 -0.06291 C -0.03402 -0.06985 -0.03663 -0.07771 -0.04079 -0.08419 C -0.04201 -0.08604 -0.04375 -0.08673 -0.04513 -0.08812 C -0.0467 -0.08997 -0.04809 -0.09182 -0.04947 -0.0939 C -0.05642 -0.10477 -0.06545 -0.1205 -0.07569 -0.12674 C -0.0967 -0.14015 -0.11718 -0.15241 -0.14079 -0.15565 C -0.15954 -0.1642 -0.17934 -0.16027 -0.19878 -0.16328 C -0.21458 -0.17068 -0.23211 -0.16212 -0.24809 -0.15958 C -0.2526 -0.15727 -0.26076 -0.1538 -0.26545 -0.14987 C -0.27552 -0.14154 -0.26666 -0.1457 -0.27708 -0.142 C -0.3 -0.12258 -0.37204 -0.13067 -0.37847 -0.13044 C -0.39496 -0.12859 -0.41128 -0.12512 -0.42777 -0.12281 C -0.49566 -0.12373 -0.54409 -0.12743 -0.60607 -0.13044 C -0.61562 -0.139 -0.6118 -0.14848 -0.6118 -0.16536 " pathEditMode="relative" rAng="0" ptsTypes="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" y="-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08 -0.05019 C 0.05312 -0.08557 0.04896 -0.12258 0.07812 -0.13506 C 0.09548 -0.13437 0.11284 -0.13483 0.13021 -0.13321 C 0.13246 -0.13298 0.13402 -0.12998 0.13611 -0.12928 C 0.1408 -0.12743 0.15052 -0.12558 0.15052 -0.12535 C 0.16059 -0.11656 0.17882 -0.11148 0.19114 -0.10616 C 0.1967 -0.10037 0.20069 -0.09945 0.20712 -0.09644 C 0.21545 -0.08025 0.20451 -0.09899 0.21441 -0.08881 C 0.22083 -0.0821 0.225 -0.07355 0.23177 -0.06753 C 0.23507 -0.06129 0.23941 -0.05528 0.24479 -0.05204 C 0.24757 -0.05042 0.25347 -0.04834 0.25347 -0.04811 C 0.26093 -0.0384 0.26909 -0.0384 0.27951 -0.03678 C 0.29271 -0.03955 0.28906 -0.04094 0.29114 -0.05782 C 0.29236 -0.08511 0.29357 -0.08604 0.29114 -0.11194 C 0.28958 -0.12836 0.2868 -0.14339 0.2868 -0.16027 " pathEditMode="relative" rAng="0" ptsTypes="ffffffffffffff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59 -0.03747 C 0.03819 -0.04603 0.03924 -0.05412 0.04132 -0.06268 C 0.04323 -0.08557 0.04323 -0.08511 0.05156 -0.10315 C 0.05278 -0.10569 0.05295 -0.1087 0.05434 -0.11101 C 0.05903 -0.11841 0.06528 -0.1235 0.07031 -0.13021 C 0.08229 -0.14617 0.06632 -0.13576 0.08194 -0.14362 C 0.09705 -0.1605 0.11094 -0.16767 0.12986 -0.17068 C 0.14288 -0.16952 0.1559 -0.16929 0.16892 -0.16698 C 0.17187 -0.16652 0.17552 -0.15889 0.1776 -0.15727 C 0.18073 -0.15472 0.18437 -0.15334 0.18767 -0.15148 C 0.19687 -0.13923 0.2092 -0.12766 0.22101 -0.1205 C 0.22465 -0.11818 0.24149 -0.11402 0.24427 -0.11286 C 0.2566 -0.10778 0.2658 -0.10315 0.27899 -0.1013 C 0.29792 -0.09482 0.28698 -0.09968 0.31094 -0.08395 C 0.31719 -0.07979 0.32448 -0.08002 0.33125 -0.07817 C 0.33368 -0.07748 0.33854 -0.07609 0.33854 -0.07586 C 0.34045 -0.07494 0.34219 -0.07332 0.34427 -0.07239 C 0.3467 -0.07124 0.34931 -0.0717 0.35156 -0.07031 C 0.35382 -0.06892 0.35521 -0.06615 0.35729 -0.06453 C 0.35868 -0.0636 0.36024 -0.06337 0.36163 -0.06268 C 0.37049 -0.04533 0.36042 -0.07748 0.36024 -0.07817 C 0.35816 -0.09552 0.3566 -0.11286 0.35434 -0.13021 C 0.35382 -0.13414 0.35469 -0.13853 0.35295 -0.14177 C 0.35174 -0.14385 0.34913 -0.14293 0.34722 -0.14362 C 0.3401 -0.15079 0.33455 -0.15334 0.32552 -0.15334 " pathEditMode="relative" rAng="0" ptsTypes="ffffffffffffff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pic>
        <p:nvPicPr>
          <p:cNvPr id="33794" name="Picture 2" descr="Soubor:Meriones unguiculat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928670"/>
            <a:ext cx="7466882" cy="371477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357422" y="21429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err="1" smtClean="0"/>
              <a:t>Pískomil</a:t>
            </a:r>
            <a:r>
              <a:rPr lang="cs-CZ" sz="4000" u="sng" dirty="0" smtClean="0"/>
              <a:t> mongolský</a:t>
            </a:r>
            <a:endParaRPr lang="cs-CZ" sz="4000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57356" y="464344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dirty="0" smtClean="0"/>
              <a:t> rozšířen ve východní Asii</a:t>
            </a:r>
            <a:endParaRPr lang="cs-CZ" sz="3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857356" y="5286388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dirty="0" smtClean="0"/>
              <a:t> žije ve smečkách</a:t>
            </a:r>
            <a:endParaRPr lang="cs-CZ" sz="36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pic>
        <p:nvPicPr>
          <p:cNvPr id="3" name="Picture 2" descr="Soubor:Meriones unguiculat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928670"/>
            <a:ext cx="7466882" cy="371477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357422" y="214290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err="1" smtClean="0"/>
              <a:t>Pískomil</a:t>
            </a:r>
            <a:r>
              <a:rPr lang="cs-CZ" sz="4000" u="sng" dirty="0" smtClean="0"/>
              <a:t> mongolský</a:t>
            </a:r>
            <a:endParaRPr lang="cs-CZ" sz="4000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1857356" y="4643446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dirty="0" smtClean="0"/>
              <a:t> dlouhý hedvábný ocas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57356" y="5214950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3600" dirty="0" smtClean="0"/>
              <a:t> dokáže skákat do výšky 50 cm</a:t>
            </a:r>
            <a:endParaRPr lang="cs-CZ" sz="3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oubor:Bristol.zoo.capybara.ar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6802515" cy="550068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571736" y="214290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/>
              <a:t>Kapybara</a:t>
            </a:r>
            <a:endParaRPr lang="cs-CZ" sz="4000" u="sng" dirty="0"/>
          </a:p>
        </p:txBody>
      </p:sp>
      <p:pic>
        <p:nvPicPr>
          <p:cNvPr id="31748" name="Picture 4" descr="Soubor:Capybara-rang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0"/>
            <a:ext cx="2571736" cy="289120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500430" y="214290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/>
              <a:t>Kapybara</a:t>
            </a:r>
            <a:endParaRPr lang="cs-CZ" sz="4000" u="sng" dirty="0"/>
          </a:p>
        </p:txBody>
      </p:sp>
      <p:pic>
        <p:nvPicPr>
          <p:cNvPr id="30722" name="Picture 2" descr="Soubor:Male capyb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928670"/>
            <a:ext cx="4070164" cy="304753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42844" y="1285860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 největší žijící hlodavec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2844" y="2071678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 žije blízko u vody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42844" y="4429132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 dosahuje hmotnosti až 80 kg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2844" y="2928934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 živí se rostlinami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42844" y="3643314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 nemají ocas</a:t>
            </a:r>
            <a:endParaRPr lang="cs-CZ" sz="3200" dirty="0"/>
          </a:p>
        </p:txBody>
      </p:sp>
      <p:pic>
        <p:nvPicPr>
          <p:cNvPr id="30724" name="Picture 4" descr="Soubor:Hydrochoerus hydrochaeris 4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1" y="4071942"/>
            <a:ext cx="3002271" cy="2000264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143240" y="214290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u="sng" dirty="0" smtClean="0"/>
              <a:t>Nutrie říční</a:t>
            </a:r>
            <a:endParaRPr lang="cs-CZ" sz="4000" u="sng" dirty="0"/>
          </a:p>
        </p:txBody>
      </p:sp>
      <p:pic>
        <p:nvPicPr>
          <p:cNvPr id="38914" name="Picture 2" descr="Soubor:Myocastor coypus 021029 1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6429420" cy="4822065"/>
          </a:xfrm>
          <a:prstGeom prst="rect">
            <a:avLst/>
          </a:prstGeom>
          <a:noFill/>
        </p:spPr>
      </p:pic>
      <p:pic>
        <p:nvPicPr>
          <p:cNvPr id="38916" name="Picture 4" descr="Soubor:Myocastor coypus - Biberratte Albin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5694" y="1357298"/>
            <a:ext cx="3198306" cy="2066905"/>
          </a:xfrm>
          <a:prstGeom prst="rect">
            <a:avLst/>
          </a:prstGeom>
          <a:noFill/>
        </p:spPr>
      </p:pic>
      <p:pic>
        <p:nvPicPr>
          <p:cNvPr id="38918" name="Picture 6" descr="Soubor:Nutriyya-haHula-ISRAE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4594" y="4000504"/>
            <a:ext cx="3119406" cy="233955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072298" y="78579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Plemena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215206" y="3429000"/>
            <a:ext cx="14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Zlatá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6572264" y="6273225"/>
            <a:ext cx="257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Standardní</a:t>
            </a:r>
            <a:endParaRPr lang="cs-CZ" sz="32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171</TotalTime>
  <Words>547</Words>
  <Application>Microsoft Office PowerPoint</Application>
  <PresentationFormat>Předvádění na obrazovce (4:3)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Motiv sady Office</vt:lpstr>
      <vt:lpstr>Administrativní</vt:lpstr>
      <vt:lpstr>Savci – řád hlodavci (zástupci 2)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Zdroje</vt:lpstr>
      <vt:lpstr>Snímek 20</vt:lpstr>
      <vt:lpstr>Snímek 21</vt:lpstr>
      <vt:lpstr>Snímek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 Čechová</cp:lastModifiedBy>
  <cp:revision>64</cp:revision>
  <dcterms:created xsi:type="dcterms:W3CDTF">2013-01-03T07:46:09Z</dcterms:created>
  <dcterms:modified xsi:type="dcterms:W3CDTF">2014-10-07T13:48:55Z</dcterms:modified>
</cp:coreProperties>
</file>