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sldIdLst>
    <p:sldId id="257" r:id="rId3"/>
    <p:sldId id="258" r:id="rId4"/>
    <p:sldId id="266" r:id="rId5"/>
    <p:sldId id="259" r:id="rId6"/>
    <p:sldId id="264" r:id="rId7"/>
    <p:sldId id="269" r:id="rId8"/>
    <p:sldId id="265" r:id="rId9"/>
    <p:sldId id="267" r:id="rId10"/>
    <p:sldId id="268" r:id="rId11"/>
    <p:sldId id="270" r:id="rId12"/>
    <p:sldId id="271" r:id="rId13"/>
    <p:sldId id="273" r:id="rId14"/>
    <p:sldId id="274" r:id="rId15"/>
    <p:sldId id="263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6D94-AD36-4DC3-BB2D-F7AADA434E90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48FD-26B9-4A9A-9376-9938D452F9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6D94-AD36-4DC3-BB2D-F7AADA434E90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48FD-26B9-4A9A-9376-9938D452F9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6D94-AD36-4DC3-BB2D-F7AADA434E90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48FD-26B9-4A9A-9376-9938D452F9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24B6D94-AD36-4DC3-BB2D-F7AADA434E90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E1E48FD-26B9-4A9A-9376-9938D452F9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24B6D94-AD36-4DC3-BB2D-F7AADA434E90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1E48FD-26B9-4A9A-9376-9938D452F9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24B6D94-AD36-4DC3-BB2D-F7AADA434E90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E1E48FD-26B9-4A9A-9376-9938D452F9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6D94-AD36-4DC3-BB2D-F7AADA434E90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48FD-26B9-4A9A-9376-9938D452F9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6D94-AD36-4DC3-BB2D-F7AADA434E90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48FD-26B9-4A9A-9376-9938D452F9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4B6D94-AD36-4DC3-BB2D-F7AADA434E90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1E48FD-26B9-4A9A-9376-9938D452F9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6D94-AD36-4DC3-BB2D-F7AADA434E90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48FD-26B9-4A9A-9376-9938D452F9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24B6D94-AD36-4DC3-BB2D-F7AADA434E90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1E48FD-26B9-4A9A-9376-9938D452F9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6D94-AD36-4DC3-BB2D-F7AADA434E90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48FD-26B9-4A9A-9376-9938D452F9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4B6D94-AD36-4DC3-BB2D-F7AADA434E90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1E48FD-26B9-4A9A-9376-9938D452F9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6D94-AD36-4DC3-BB2D-F7AADA434E90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48FD-26B9-4A9A-9376-9938D452F9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6D94-AD36-4DC3-BB2D-F7AADA434E90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48FD-26B9-4A9A-9376-9938D452F9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6D94-AD36-4DC3-BB2D-F7AADA434E90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48FD-26B9-4A9A-9376-9938D452F9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6D94-AD36-4DC3-BB2D-F7AADA434E90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48FD-26B9-4A9A-9376-9938D452F9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6D94-AD36-4DC3-BB2D-F7AADA434E90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48FD-26B9-4A9A-9376-9938D452F9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6D94-AD36-4DC3-BB2D-F7AADA434E90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48FD-26B9-4A9A-9376-9938D452F9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6D94-AD36-4DC3-BB2D-F7AADA434E90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48FD-26B9-4A9A-9376-9938D452F9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6D94-AD36-4DC3-BB2D-F7AADA434E90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48FD-26B9-4A9A-9376-9938D452F9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6D94-AD36-4DC3-BB2D-F7AADA434E90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48FD-26B9-4A9A-9376-9938D452F9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B6D94-AD36-4DC3-BB2D-F7AADA434E90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E48FD-26B9-4A9A-9376-9938D452F95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4B6D94-AD36-4DC3-BB2D-F7AADA434E90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E1E48FD-26B9-4A9A-9376-9938D452F95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0/0f/Botta's_Pocket_Gopher_(Thomomys_bottae).jpg/721px-Botta's_Pocket_Gopher_(Thomomys_bottae).jpg" TargetMode="External"/><Relationship Id="rId3" Type="http://schemas.openxmlformats.org/officeDocument/2006/relationships/hyperlink" Target="http://upload.wikimedia.org/wikipedia/commons/thumb/4/49/Gundi_Ctenodactylus-ALT.jpg/800px-Gundi_Ctenodactylus-ALT.jpg" TargetMode="External"/><Relationship Id="rId7" Type="http://schemas.openxmlformats.org/officeDocument/2006/relationships/hyperlink" Target="http://upload.wikimedia.org/wikipedia/commons/thumb/5/50/Lemming.jpg/657px-Lemming.jpg" TargetMode="External"/><Relationship Id="rId2" Type="http://schemas.openxmlformats.org/officeDocument/2006/relationships/hyperlink" Target="http://upload.wikimedia.org/wikipedia/commons/thumb/a/ab/Lesser_Egyptian_Jerboa_(Jaculus_jaculus).jpg/800px-Lesser_Egyptian_Jerboa_(Jaculus_jaculus)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thumb/c/cb/Spalax_microphthalmus_-_2.jpg/800px-Spalax_microphthalmus_-_2.jpg" TargetMode="External"/><Relationship Id="rId5" Type="http://schemas.openxmlformats.org/officeDocument/2006/relationships/hyperlink" Target="http://upload.wikimedia.org/wikipedia/commons/thumb/0/02/Nacktmull.jpg/800px-Nacktmull.jpg" TargetMode="External"/><Relationship Id="rId4" Type="http://schemas.openxmlformats.org/officeDocument/2006/relationships/hyperlink" Target="http://upload.wikimedia.org/wikipedia/commons/9/9c/Batman-degu.jpg" TargetMode="External"/><Relationship Id="rId9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b/Siebenschlaefer_glis_glis.jpg" TargetMode="External"/><Relationship Id="rId2" Type="http://schemas.openxmlformats.org/officeDocument/2006/relationships/hyperlink" Target="http://upload.wikimedia.org/wikipedia/commons/thumb/3/39/Hystrix.leucura.jpg/696px-Hystrix.leucura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3000372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řád hlodavci </a:t>
            </a:r>
            <a:b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(méně známé druhy)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71472" y="4000504"/>
            <a:ext cx="857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Př</a:t>
            </a:r>
            <a:r>
              <a:rPr lang="cs-CZ" sz="3200" dirty="0" smtClean="0"/>
              <a:t>_077_Savci_řád hlodavci (méně známé druhy)</a:t>
            </a:r>
            <a:endParaRPr lang="cs-CZ" sz="32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Soubor:Siebenschlaefer glis gl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22"/>
            <a:ext cx="6667547" cy="500066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928670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Plch velký</a:t>
            </a:r>
            <a:endParaRPr lang="cs-CZ" sz="4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4282" y="1214422"/>
            <a:ext cx="3929058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u="sng" dirty="0" smtClean="0"/>
              <a:t>Výskyt:</a:t>
            </a:r>
          </a:p>
          <a:p>
            <a:r>
              <a:rPr lang="cs-CZ" sz="2800" dirty="0" smtClean="0"/>
              <a:t>listnaté a smíšené lesy</a:t>
            </a:r>
          </a:p>
          <a:p>
            <a:pPr>
              <a:buFont typeface="Wingdings" pitchFamily="2" charset="2"/>
              <a:buChar char="q"/>
            </a:pPr>
            <a:r>
              <a:rPr lang="cs-CZ" sz="2800" u="sng" dirty="0" smtClean="0"/>
              <a:t>Potrava:</a:t>
            </a:r>
          </a:p>
          <a:p>
            <a:r>
              <a:rPr lang="cs-CZ" sz="2800" dirty="0" smtClean="0"/>
              <a:t>listy, kůra, pupeny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 aktivní v noci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 dobře skáče a šplhá po stromech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bor:Hystrix.leuc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857232"/>
            <a:ext cx="6629400" cy="570547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928670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Dikobraz </a:t>
            </a:r>
            <a:r>
              <a:rPr lang="cs-CZ" sz="4400" b="1" dirty="0" err="1" smtClean="0"/>
              <a:t>srstnatonosý</a:t>
            </a:r>
            <a:endParaRPr lang="cs-CZ" sz="4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4282" y="1214422"/>
            <a:ext cx="3929058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u="sng" dirty="0" smtClean="0"/>
              <a:t>Výskyt:</a:t>
            </a:r>
          </a:p>
          <a:p>
            <a:r>
              <a:rPr lang="cs-CZ" sz="2800" dirty="0" smtClean="0"/>
              <a:t>JV a Střední Asie</a:t>
            </a:r>
          </a:p>
          <a:p>
            <a:pPr>
              <a:buFont typeface="Wingdings" pitchFamily="2" charset="2"/>
              <a:buChar char="q"/>
            </a:pPr>
            <a:r>
              <a:rPr lang="cs-CZ" sz="2800" u="sng" dirty="0" smtClean="0"/>
              <a:t>Potrava:</a:t>
            </a:r>
          </a:p>
          <a:p>
            <a:r>
              <a:rPr lang="cs-CZ" sz="2800" dirty="0" smtClean="0"/>
              <a:t>rostlinná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 aktivní v noci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 v případě ohrožení, se naježí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Spalax microphthalmus -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8643998" cy="857272"/>
          </a:xfrm>
        </p:spPr>
        <p:txBody>
          <a:bodyPr>
            <a:normAutofit/>
          </a:bodyPr>
          <a:lstStyle/>
          <a:p>
            <a:r>
              <a:rPr lang="cs-CZ" sz="4400" dirty="0" smtClean="0"/>
              <a:t>Poznáš dané hlodavce?</a:t>
            </a:r>
            <a:r>
              <a:rPr lang="cs-CZ" sz="2000" dirty="0" smtClean="0"/>
              <a:t>(stačí rodové jméno)</a:t>
            </a:r>
            <a:endParaRPr lang="cs-CZ" sz="2000" dirty="0"/>
          </a:p>
        </p:txBody>
      </p:sp>
      <p:sp>
        <p:nvSpPr>
          <p:cNvPr id="5" name="Zaoblený obdélník 4"/>
          <p:cNvSpPr/>
          <p:nvPr/>
        </p:nvSpPr>
        <p:spPr>
          <a:xfrm>
            <a:off x="214282" y="857232"/>
            <a:ext cx="300039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Slepec obecný</a:t>
            </a:r>
            <a:endParaRPr lang="cs-CZ" sz="2800" b="1" dirty="0"/>
          </a:p>
        </p:txBody>
      </p:sp>
      <p:pic>
        <p:nvPicPr>
          <p:cNvPr id="6" name="Picture 2" descr="Soubor:Gundi Ctenodactylus-A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7670772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aoblený obdélník 6"/>
          <p:cNvSpPr/>
          <p:nvPr/>
        </p:nvSpPr>
        <p:spPr>
          <a:xfrm>
            <a:off x="214282" y="857232"/>
            <a:ext cx="300039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/>
              <a:t>Gundi</a:t>
            </a:r>
            <a:r>
              <a:rPr lang="cs-CZ" sz="2800" b="1" dirty="0" smtClean="0"/>
              <a:t> saharský</a:t>
            </a:r>
            <a:endParaRPr lang="cs-CZ" sz="2800" b="1" dirty="0"/>
          </a:p>
        </p:txBody>
      </p:sp>
      <p:pic>
        <p:nvPicPr>
          <p:cNvPr id="8" name="Picture 2" descr="Soubor:Nacktmu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928670"/>
            <a:ext cx="7572428" cy="564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aoblený obdélník 8"/>
          <p:cNvSpPr/>
          <p:nvPr/>
        </p:nvSpPr>
        <p:spPr>
          <a:xfrm>
            <a:off x="214282" y="857232"/>
            <a:ext cx="300039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/>
              <a:t>Rypoš</a:t>
            </a:r>
            <a:r>
              <a:rPr lang="cs-CZ" sz="2800" b="1" dirty="0" smtClean="0"/>
              <a:t> lysý</a:t>
            </a:r>
            <a:endParaRPr lang="cs-CZ" sz="2800" b="1" dirty="0"/>
          </a:p>
        </p:txBody>
      </p:sp>
      <p:pic>
        <p:nvPicPr>
          <p:cNvPr id="10" name="Picture 2" descr="Soubor:Botta's Pocket Gopher (Thomomys bottae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928670"/>
            <a:ext cx="7572428" cy="557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11" name="Zaoblený obdélník 10"/>
          <p:cNvSpPr/>
          <p:nvPr/>
        </p:nvSpPr>
        <p:spPr>
          <a:xfrm>
            <a:off x="214282" y="857232"/>
            <a:ext cx="300039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Pytlonoš horský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/>
          </p:cNvSpPr>
          <p:nvPr/>
        </p:nvSpPr>
        <p:spPr>
          <a:xfrm>
            <a:off x="0" y="0"/>
            <a:ext cx="8643998" cy="8572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Správně přiřaď.</a:t>
            </a:r>
            <a:endParaRPr kumimoji="0" lang="cs-CZ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715016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14282" y="642918"/>
            <a:ext cx="4357686" cy="1077218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podobní krtkům, nemá žádné viditelné oči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4282" y="1785926"/>
            <a:ext cx="4357686" cy="10772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využívá se k výzkumu cukrovky (tráví špatně cukr)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14282" y="3000372"/>
            <a:ext cx="4357686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dlouhý ocas, pohybuje se podobně jako klokan – skoky po zadních nohách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14282" y="4714884"/>
            <a:ext cx="4357686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připomínají sysly, zvláštností jsou lícní torby (k přenášení potravy)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57818" y="1500174"/>
            <a:ext cx="335758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OSMÁK DEGU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57818" y="2357430"/>
            <a:ext cx="335758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TARBÍK EGYPTSKÝ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357818" y="3214686"/>
            <a:ext cx="335758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PYTLONOŠ HORSKÝ</a:t>
            </a:r>
            <a:endParaRPr lang="cs-CZ" sz="3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357818" y="4071942"/>
            <a:ext cx="335758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SLEPEC OBECNÝ</a:t>
            </a:r>
            <a:endParaRPr lang="cs-CZ" sz="3200" dirty="0"/>
          </a:p>
        </p:txBody>
      </p:sp>
      <p:cxnSp>
        <p:nvCxnSpPr>
          <p:cNvPr id="14" name="Přímá spojovací šipka 13"/>
          <p:cNvCxnSpPr/>
          <p:nvPr/>
        </p:nvCxnSpPr>
        <p:spPr>
          <a:xfrm rot="16200000" flipH="1">
            <a:off x="3500430" y="2285992"/>
            <a:ext cx="2857520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V="1">
            <a:off x="4429124" y="1857364"/>
            <a:ext cx="1071570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rot="5400000" flipH="1" flipV="1">
            <a:off x="4179091" y="3107529"/>
            <a:ext cx="1500198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rot="5400000" flipH="1" flipV="1">
            <a:off x="4214810" y="4857760"/>
            <a:ext cx="1571636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0"/>
            <a:ext cx="7467600" cy="785794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Zdroje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2844" y="642918"/>
            <a:ext cx="8572560" cy="6215082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Lesser</a:t>
            </a:r>
            <a:r>
              <a:rPr lang="cs-CZ" sz="1400" dirty="0" smtClean="0"/>
              <a:t> </a:t>
            </a:r>
            <a:r>
              <a:rPr lang="cs-CZ" sz="1400" dirty="0" err="1" smtClean="0"/>
              <a:t>Egyptian</a:t>
            </a:r>
            <a:r>
              <a:rPr lang="cs-CZ" sz="1400" dirty="0" smtClean="0"/>
              <a:t> </a:t>
            </a:r>
            <a:r>
              <a:rPr lang="cs-CZ" sz="1400" dirty="0" err="1" smtClean="0"/>
              <a:t>Jerboa</a:t>
            </a:r>
            <a:r>
              <a:rPr lang="cs-CZ" sz="1400" dirty="0" smtClean="0"/>
              <a:t> (</a:t>
            </a:r>
            <a:r>
              <a:rPr lang="cs-CZ" sz="1400" dirty="0" err="1" smtClean="0"/>
              <a:t>Jaculus</a:t>
            </a:r>
            <a:r>
              <a:rPr lang="cs-CZ" sz="1400" dirty="0" smtClean="0"/>
              <a:t> </a:t>
            </a:r>
            <a:r>
              <a:rPr lang="cs-CZ" sz="1400" dirty="0" err="1" smtClean="0"/>
              <a:t>jaculus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28. 12. 2012, 06:30 [cit. 2013-01-06]. Dostupné z: </a:t>
            </a:r>
            <a:r>
              <a:rPr lang="cs-CZ" sz="1400" dirty="0" smtClean="0">
                <a:hlinkClick r:id="rId2"/>
              </a:rPr>
              <a:t>http://upload.wikimedia.org/wikipedia/commons/thumb/a/ab/Lesser_Egyptian_Jerboa_%28Jaculus_jaculus%29.jpg/800px-Lesser_Egyptian_Jerboa_%28Jaculus_jaculus%29.jpg</a:t>
            </a:r>
            <a:endParaRPr lang="cs-CZ" sz="1400" dirty="0" smtClean="0"/>
          </a:p>
          <a:p>
            <a:r>
              <a:rPr lang="cs-CZ" sz="1400" dirty="0" err="1" smtClean="0"/>
              <a:t>Gundi</a:t>
            </a:r>
            <a:r>
              <a:rPr lang="cs-CZ" sz="1400" dirty="0" smtClean="0"/>
              <a:t> </a:t>
            </a:r>
            <a:r>
              <a:rPr lang="cs-CZ" sz="1400" dirty="0" err="1" smtClean="0"/>
              <a:t>Ctenodactylus</a:t>
            </a:r>
            <a:r>
              <a:rPr lang="cs-CZ" sz="1400" dirty="0" smtClean="0"/>
              <a:t>-</a:t>
            </a:r>
            <a:r>
              <a:rPr lang="cs-CZ" sz="1400" dirty="0" err="1" smtClean="0"/>
              <a:t>ALT</a:t>
            </a:r>
            <a:r>
              <a:rPr lang="cs-CZ" sz="1400" dirty="0" smtClean="0"/>
              <a:t>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10. 2011, 04:22 [cit. 2013-01-06]. Dostupné z: </a:t>
            </a:r>
            <a:r>
              <a:rPr lang="cs-CZ" sz="1400" dirty="0" smtClean="0">
                <a:hlinkClick r:id="rId3"/>
              </a:rPr>
              <a:t>http://upload.wikimedia.org/wikipedia/commons/thumb/4/49/Gundi_Ctenodactylus-ALT.jpg/800px-Gundi_Ctenodactylus-ALT.jpg</a:t>
            </a:r>
            <a:endParaRPr lang="cs-CZ" sz="1400" dirty="0" smtClean="0"/>
          </a:p>
          <a:p>
            <a:r>
              <a:rPr lang="cs-CZ" sz="1400" dirty="0" err="1" smtClean="0"/>
              <a:t>Batman</a:t>
            </a:r>
            <a:r>
              <a:rPr lang="cs-CZ" sz="1400" dirty="0" smtClean="0"/>
              <a:t>-</a:t>
            </a:r>
            <a:r>
              <a:rPr lang="cs-CZ" sz="1400" dirty="0" err="1" smtClean="0"/>
              <a:t>degu.jpg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19. 3. 2006, 21:21 [cit. 2013-01-06]. Dostupné z: </a:t>
            </a:r>
            <a:r>
              <a:rPr lang="cs-CZ" sz="1400" dirty="0" smtClean="0">
                <a:hlinkClick r:id="rId4"/>
              </a:rPr>
              <a:t>http://upload.wikimedia.org/wikipedia/commons/9/9c/Batman-degu.jpg</a:t>
            </a:r>
            <a:endParaRPr lang="cs-CZ" sz="1400" dirty="0" smtClean="0"/>
          </a:p>
          <a:p>
            <a:r>
              <a:rPr lang="cs-CZ" sz="1400" dirty="0" err="1" smtClean="0"/>
              <a:t>Nacktmull.jpg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4. 8. 2005, 11:41 [cit. 2013-01-06]. Dostupné z: </a:t>
            </a:r>
            <a:r>
              <a:rPr lang="cs-CZ" sz="1400" dirty="0" smtClean="0">
                <a:hlinkClick r:id="rId5"/>
              </a:rPr>
              <a:t>http://upload.wikimedia.org/wikipedia/commons/thumb/0/02/Nacktmull.jpg/800px-Nacktmull.jpg</a:t>
            </a:r>
            <a:endParaRPr lang="cs-CZ" sz="1400" dirty="0" smtClean="0"/>
          </a:p>
          <a:p>
            <a:r>
              <a:rPr lang="cs-CZ" sz="1400" dirty="0" err="1" smtClean="0"/>
              <a:t>Spalax</a:t>
            </a:r>
            <a:r>
              <a:rPr lang="cs-CZ" sz="1400" dirty="0" smtClean="0"/>
              <a:t> </a:t>
            </a:r>
            <a:r>
              <a:rPr lang="cs-CZ" sz="1400" dirty="0" err="1" smtClean="0"/>
              <a:t>microphthalmus</a:t>
            </a:r>
            <a:r>
              <a:rPr lang="cs-CZ" sz="1400" dirty="0" smtClean="0"/>
              <a:t> - 2.jpg.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22. 10. 2008, 13:00 [cit. 2013-01-06]. Dostupné z: </a:t>
            </a:r>
            <a:r>
              <a:rPr lang="cs-CZ" sz="1400" dirty="0" smtClean="0">
                <a:hlinkClick r:id="rId6"/>
              </a:rPr>
              <a:t>http://upload.wikimedia.org/wikipedia/commons/thumb/c/cb/Spalax_microphthalmus_-_2.jpg/800px-Spalax_microphthalmus_-_2.jpg</a:t>
            </a:r>
            <a:endParaRPr lang="cs-CZ" sz="1400" dirty="0" smtClean="0"/>
          </a:p>
          <a:p>
            <a:r>
              <a:rPr lang="cs-CZ" sz="1400" dirty="0" err="1" smtClean="0"/>
              <a:t>Lemming.jpg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2013-01-06]. Dostupné z: </a:t>
            </a:r>
            <a:r>
              <a:rPr lang="cs-CZ" sz="1400" dirty="0" smtClean="0">
                <a:hlinkClick r:id="rId7"/>
              </a:rPr>
              <a:t>http://upload.wikimedia.org/wikipedia/commons/thumb/5/50/Lemming.jpg/657px-Lemming.jpg</a:t>
            </a:r>
            <a:endParaRPr lang="cs-CZ" sz="1400" dirty="0" smtClean="0"/>
          </a:p>
          <a:p>
            <a:r>
              <a:rPr lang="cs-CZ" sz="1400" dirty="0" err="1" smtClean="0"/>
              <a:t>Botta</a:t>
            </a:r>
            <a:r>
              <a:rPr lang="cs-CZ" sz="1400" dirty="0" smtClean="0"/>
              <a:t>'s </a:t>
            </a:r>
            <a:r>
              <a:rPr lang="cs-CZ" sz="1400" dirty="0" err="1" smtClean="0"/>
              <a:t>Pocket</a:t>
            </a:r>
            <a:r>
              <a:rPr lang="cs-CZ" sz="1400" dirty="0" smtClean="0"/>
              <a:t> </a:t>
            </a:r>
            <a:r>
              <a:rPr lang="cs-CZ" sz="1400" dirty="0" err="1" smtClean="0"/>
              <a:t>Gopher</a:t>
            </a:r>
            <a:r>
              <a:rPr lang="cs-CZ" sz="1400" dirty="0" smtClean="0"/>
              <a:t> (</a:t>
            </a:r>
            <a:r>
              <a:rPr lang="cs-CZ" sz="1400" dirty="0" err="1" smtClean="0"/>
              <a:t>Thomomys</a:t>
            </a:r>
            <a:r>
              <a:rPr lang="cs-CZ" sz="1400" dirty="0" smtClean="0"/>
              <a:t> </a:t>
            </a:r>
            <a:r>
              <a:rPr lang="cs-CZ" sz="1400" dirty="0" err="1" smtClean="0"/>
              <a:t>bottae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11. 11. 2009, 06:38 [cit. 2013-01-06]. Dostupné z: </a:t>
            </a:r>
            <a:r>
              <a:rPr lang="cs-CZ" sz="1400" dirty="0" smtClean="0">
                <a:hlinkClick r:id="rId8"/>
              </a:rPr>
              <a:t>http://upload.wikimedia.org/wikipedia/commons/thumb/0/0f/Botta%27s_Pocket_Gopher_%28Thomomys_bottae%29.jpg/721px-Botta%27s_Pocket_Gopher_%28Thomomys_bottae%29.jpg</a:t>
            </a:r>
            <a:endParaRPr lang="cs-CZ" sz="1400" dirty="0" smtClean="0"/>
          </a:p>
          <a:p>
            <a:endParaRPr lang="cs-CZ" sz="1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0"/>
            <a:ext cx="7467600" cy="785794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Zdroje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642918"/>
            <a:ext cx="8858280" cy="6215082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Hystrix.leucura.jpg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5. 2006, 18:22 [cit. 2013-01-13]. Dostupné z: </a:t>
            </a:r>
            <a:r>
              <a:rPr lang="cs-CZ" sz="1400" dirty="0" smtClean="0">
                <a:hlinkClick r:id="rId2"/>
              </a:rPr>
              <a:t>http://upload.wikimedia.org/wikipedia/commons/thumb/3/39/Hystrix.leucura.jpg/696px-Hystrix.leucura.jpg</a:t>
            </a:r>
            <a:endParaRPr lang="cs-CZ" sz="1400" dirty="0" smtClean="0"/>
          </a:p>
          <a:p>
            <a:r>
              <a:rPr lang="cs-CZ" sz="1400" dirty="0" err="1" smtClean="0"/>
              <a:t>Siebenschlaefer</a:t>
            </a:r>
            <a:r>
              <a:rPr lang="cs-CZ" sz="1400" dirty="0" smtClean="0"/>
              <a:t> </a:t>
            </a:r>
            <a:r>
              <a:rPr lang="cs-CZ" sz="1400" dirty="0" err="1" smtClean="0"/>
              <a:t>glis</a:t>
            </a:r>
            <a:r>
              <a:rPr lang="cs-CZ" sz="1400" dirty="0" smtClean="0"/>
              <a:t> </a:t>
            </a:r>
            <a:r>
              <a:rPr lang="cs-CZ" sz="1400" dirty="0" err="1" smtClean="0"/>
              <a:t>glis.jpg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19. 2. 2006, 19:31 [cit. 2013-01-13]. Dostupné z: </a:t>
            </a:r>
            <a:r>
              <a:rPr lang="cs-CZ" sz="1400" dirty="0" smtClean="0">
                <a:hlinkClick r:id="rId3"/>
              </a:rPr>
              <a:t>http://upload.wikimedia.org/wikipedia/commons/0/0b/Siebenschlaefer_glis_glis.jpg</a:t>
            </a:r>
            <a:endParaRPr lang="cs-CZ" sz="1400" dirty="0" smtClean="0"/>
          </a:p>
          <a:p>
            <a:endParaRPr lang="cs-CZ" sz="1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</a:t>
            </a:r>
            <a:r>
              <a:rPr lang="cs-CZ" dirty="0" smtClean="0"/>
              <a:t>k seznámení žáků se zástupci řádu hlodavci, kteří nejsou tak známí, ale svým vzhledem určitě zajímaví.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 vědomosti žáků a pomocí názorným ukázek.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928670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Tarbík egyptský</a:t>
            </a:r>
            <a:endParaRPr lang="cs-CZ" sz="4400" b="1" dirty="0"/>
          </a:p>
        </p:txBody>
      </p:sp>
      <p:pic>
        <p:nvPicPr>
          <p:cNvPr id="45058" name="Picture 2" descr="Soubor:Lesser Egyptian Jerboa (Jaculus jaculus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7620000" cy="508635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214942" y="642918"/>
            <a:ext cx="3929058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u="sng" dirty="0" smtClean="0"/>
              <a:t>Výskyt:</a:t>
            </a:r>
          </a:p>
          <a:p>
            <a:r>
              <a:rPr lang="cs-CZ" sz="2800" dirty="0" smtClean="0"/>
              <a:t>Evropa, Asie, Severní Amerika, Afrika</a:t>
            </a:r>
          </a:p>
          <a:p>
            <a:pPr>
              <a:buFont typeface="Wingdings" pitchFamily="2" charset="2"/>
              <a:buChar char="q"/>
            </a:pPr>
            <a:r>
              <a:rPr lang="cs-CZ" sz="2800" u="sng" dirty="0" smtClean="0"/>
              <a:t>Potrava:</a:t>
            </a:r>
          </a:p>
          <a:p>
            <a:r>
              <a:rPr lang="cs-CZ" sz="2800" dirty="0"/>
              <a:t>č</a:t>
            </a:r>
            <a:r>
              <a:rPr lang="cs-CZ" sz="2800" dirty="0" smtClean="0"/>
              <a:t>ásti rostlin, někdy se živí i hmyzem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/>
              <a:t> </a:t>
            </a:r>
            <a:r>
              <a:rPr lang="cs-CZ" sz="2800" dirty="0" smtClean="0"/>
              <a:t>především noční živočichové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/>
              <a:t> </a:t>
            </a:r>
            <a:r>
              <a:rPr lang="cs-CZ" sz="2800" dirty="0" smtClean="0"/>
              <a:t>mají dlouhý ocas a prodloužené zadní končetiny</a:t>
            </a:r>
            <a:endParaRPr lang="cs-CZ" sz="28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928670"/>
          </a:xfrm>
        </p:spPr>
        <p:txBody>
          <a:bodyPr>
            <a:normAutofit/>
          </a:bodyPr>
          <a:lstStyle/>
          <a:p>
            <a:r>
              <a:rPr lang="cs-CZ" sz="4400" b="1" dirty="0" err="1" smtClean="0"/>
              <a:t>Gundi</a:t>
            </a:r>
            <a:r>
              <a:rPr lang="cs-CZ" sz="4400" b="1" dirty="0" smtClean="0"/>
              <a:t> saharský</a:t>
            </a:r>
            <a:endParaRPr lang="cs-CZ" sz="4400" b="1" dirty="0"/>
          </a:p>
        </p:txBody>
      </p:sp>
      <p:pic>
        <p:nvPicPr>
          <p:cNvPr id="29698" name="Picture 2" descr="Soubor:Gundi Ctenodactylus-A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00108"/>
            <a:ext cx="7620000" cy="504825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1357298"/>
            <a:ext cx="3929058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u="sng" dirty="0" smtClean="0"/>
              <a:t>Výskyt:</a:t>
            </a:r>
          </a:p>
          <a:p>
            <a:r>
              <a:rPr lang="cs-CZ" sz="2800" dirty="0"/>
              <a:t>s</a:t>
            </a:r>
            <a:r>
              <a:rPr lang="cs-CZ" sz="2800" dirty="0" smtClean="0"/>
              <a:t>kalní oblasti v pouštích severní Afriky</a:t>
            </a:r>
          </a:p>
          <a:p>
            <a:pPr>
              <a:buFont typeface="Wingdings" pitchFamily="2" charset="2"/>
              <a:buChar char="q"/>
            </a:pPr>
            <a:r>
              <a:rPr lang="cs-CZ" sz="2800" u="sng" dirty="0" smtClean="0"/>
              <a:t>Potrava:</a:t>
            </a:r>
          </a:p>
          <a:p>
            <a:r>
              <a:rPr lang="cs-CZ" sz="2800" dirty="0"/>
              <a:t>r</a:t>
            </a:r>
            <a:r>
              <a:rPr lang="cs-CZ" sz="2800" dirty="0" smtClean="0"/>
              <a:t>ostlinná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/>
              <a:t> </a:t>
            </a:r>
            <a:r>
              <a:rPr lang="cs-CZ" sz="2800" dirty="0" smtClean="0"/>
              <a:t>denní zvířata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/>
              <a:t> </a:t>
            </a:r>
            <a:r>
              <a:rPr lang="cs-CZ" sz="2800" dirty="0" smtClean="0"/>
              <a:t>vzhledem připomínají morčata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928670"/>
          </a:xfrm>
        </p:spPr>
        <p:txBody>
          <a:bodyPr>
            <a:normAutofit/>
          </a:bodyPr>
          <a:lstStyle/>
          <a:p>
            <a:r>
              <a:rPr lang="cs-CZ" sz="4400" b="1" dirty="0" err="1" smtClean="0"/>
              <a:t>Osmák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degu</a:t>
            </a:r>
            <a:endParaRPr lang="cs-CZ" sz="4400" b="1" dirty="0"/>
          </a:p>
        </p:txBody>
      </p:sp>
      <p:pic>
        <p:nvPicPr>
          <p:cNvPr id="47106" name="Picture 2" descr="Soubor:Batman-deg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5661752" cy="4857784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786314" y="714356"/>
            <a:ext cx="3929058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u="sng" dirty="0" smtClean="0"/>
              <a:t>Výskyt:</a:t>
            </a:r>
          </a:p>
          <a:p>
            <a:r>
              <a:rPr lang="cs-CZ" sz="2800" dirty="0" smtClean="0"/>
              <a:t>Chile</a:t>
            </a:r>
          </a:p>
          <a:p>
            <a:pPr>
              <a:buFont typeface="Wingdings" pitchFamily="2" charset="2"/>
              <a:buChar char="q"/>
            </a:pPr>
            <a:r>
              <a:rPr lang="cs-CZ" sz="2800" u="sng" dirty="0" smtClean="0"/>
              <a:t>Potrava:</a:t>
            </a:r>
          </a:p>
          <a:p>
            <a:r>
              <a:rPr lang="cs-CZ" sz="2800" dirty="0"/>
              <a:t>r</a:t>
            </a:r>
            <a:r>
              <a:rPr lang="cs-CZ" sz="2800" dirty="0" smtClean="0"/>
              <a:t>ostlinná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/>
              <a:t> </a:t>
            </a:r>
            <a:r>
              <a:rPr lang="cs-CZ" sz="2800" dirty="0" smtClean="0"/>
              <a:t>chován jako domácí mazlíček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/>
              <a:t> </a:t>
            </a:r>
            <a:r>
              <a:rPr lang="cs-CZ" sz="2800" dirty="0" smtClean="0"/>
              <a:t>problematicky tráví cukry a tuky a proto je využíván k výzkumu cukrovky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Soubor:Nacktm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28670"/>
            <a:ext cx="7620000" cy="5686425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928670"/>
          </a:xfrm>
        </p:spPr>
        <p:txBody>
          <a:bodyPr>
            <a:normAutofit/>
          </a:bodyPr>
          <a:lstStyle/>
          <a:p>
            <a:r>
              <a:rPr lang="cs-CZ" sz="4400" b="1" dirty="0" err="1" smtClean="0"/>
              <a:t>Rypoš</a:t>
            </a:r>
            <a:r>
              <a:rPr lang="cs-CZ" sz="4400" b="1" dirty="0" smtClean="0"/>
              <a:t> lysý</a:t>
            </a:r>
            <a:endParaRPr lang="cs-CZ" sz="4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571612"/>
            <a:ext cx="3929058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u="sng" dirty="0" smtClean="0"/>
              <a:t>Výskyt:</a:t>
            </a:r>
          </a:p>
          <a:p>
            <a:r>
              <a:rPr lang="cs-CZ" sz="2800" dirty="0" smtClean="0"/>
              <a:t>Východní Afrika</a:t>
            </a:r>
          </a:p>
          <a:p>
            <a:pPr>
              <a:buFont typeface="Wingdings" pitchFamily="2" charset="2"/>
              <a:buChar char="q"/>
            </a:pPr>
            <a:r>
              <a:rPr lang="cs-CZ" sz="2800" u="sng" dirty="0" smtClean="0"/>
              <a:t>Potrava:</a:t>
            </a:r>
          </a:p>
          <a:p>
            <a:r>
              <a:rPr lang="cs-CZ" sz="2800" dirty="0"/>
              <a:t>v</a:t>
            </a:r>
            <a:r>
              <a:rPr lang="cs-CZ" sz="2800" dirty="0" smtClean="0"/>
              <a:t>elké hlízy, i vlastní výkaly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/>
              <a:t> </a:t>
            </a:r>
            <a:r>
              <a:rPr lang="cs-CZ" sz="2800" dirty="0" smtClean="0"/>
              <a:t>nemají receptory bolesti na kůži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oubor:Spalax microphthalmus -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7620000" cy="5715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928670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Slepec obecný</a:t>
            </a:r>
            <a:endParaRPr lang="cs-CZ" sz="4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571612"/>
            <a:ext cx="3929058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u="sng" dirty="0" smtClean="0"/>
              <a:t>Výskyt:</a:t>
            </a:r>
          </a:p>
          <a:p>
            <a:r>
              <a:rPr lang="cs-CZ" sz="2800" dirty="0" smtClean="0"/>
              <a:t>Blízký východ, severní Afrika, východní Evropa</a:t>
            </a:r>
          </a:p>
          <a:p>
            <a:pPr>
              <a:buFont typeface="Wingdings" pitchFamily="2" charset="2"/>
              <a:buChar char="q"/>
            </a:pPr>
            <a:r>
              <a:rPr lang="cs-CZ" sz="2800" u="sng" dirty="0" smtClean="0"/>
              <a:t>Potrava:</a:t>
            </a:r>
          </a:p>
          <a:p>
            <a:r>
              <a:rPr lang="cs-CZ" sz="2800" dirty="0"/>
              <a:t>p</a:t>
            </a:r>
            <a:r>
              <a:rPr lang="cs-CZ" sz="2800" dirty="0" smtClean="0"/>
              <a:t>odzemní části rostlin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/>
              <a:t> </a:t>
            </a:r>
            <a:r>
              <a:rPr lang="cs-CZ" sz="2800" dirty="0" smtClean="0"/>
              <a:t>podobní krtkům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/>
              <a:t> </a:t>
            </a:r>
            <a:r>
              <a:rPr lang="cs-CZ" sz="2800" dirty="0" smtClean="0"/>
              <a:t>nemají žádné viditelné oči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Soubor:Lemm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6257925" cy="5715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928670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Lumík sibiřský</a:t>
            </a:r>
            <a:endParaRPr lang="cs-CZ" sz="4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929190" y="1785926"/>
            <a:ext cx="3929058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u="sng" dirty="0" smtClean="0"/>
              <a:t>Výskyt:</a:t>
            </a:r>
          </a:p>
          <a:p>
            <a:r>
              <a:rPr lang="cs-CZ" sz="2800" dirty="0" smtClean="0"/>
              <a:t>SV Evropa až po severní Asii, Aljaška, Kanada</a:t>
            </a:r>
          </a:p>
          <a:p>
            <a:pPr>
              <a:buFont typeface="Wingdings" pitchFamily="2" charset="2"/>
              <a:buChar char="q"/>
            </a:pPr>
            <a:r>
              <a:rPr lang="cs-CZ" sz="2800" u="sng" dirty="0" smtClean="0"/>
              <a:t>Potrava:</a:t>
            </a:r>
          </a:p>
          <a:p>
            <a:r>
              <a:rPr lang="cs-CZ" sz="2800" dirty="0"/>
              <a:t>b</a:t>
            </a:r>
            <a:r>
              <a:rPr lang="cs-CZ" sz="2800" dirty="0" smtClean="0"/>
              <a:t>ylinky, větvičky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Soubor:Botta's Pocket Gopher (Thomomys bottae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6867525" cy="5715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928670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Pytlonoš horský</a:t>
            </a:r>
            <a:endParaRPr lang="cs-CZ" sz="4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00628" y="785794"/>
            <a:ext cx="3929058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u="sng" dirty="0" smtClean="0"/>
              <a:t>Výskyt:</a:t>
            </a:r>
          </a:p>
          <a:p>
            <a:r>
              <a:rPr lang="cs-CZ" sz="2800" dirty="0"/>
              <a:t>s</a:t>
            </a:r>
            <a:r>
              <a:rPr lang="cs-CZ" sz="2800" dirty="0" smtClean="0"/>
              <a:t>everní a střední Amerika</a:t>
            </a:r>
          </a:p>
          <a:p>
            <a:pPr>
              <a:buFont typeface="Wingdings" pitchFamily="2" charset="2"/>
              <a:buChar char="q"/>
            </a:pPr>
            <a:r>
              <a:rPr lang="cs-CZ" sz="2800" u="sng" dirty="0" smtClean="0"/>
              <a:t>Potrava:</a:t>
            </a:r>
          </a:p>
          <a:p>
            <a:r>
              <a:rPr lang="cs-CZ" sz="2800" dirty="0"/>
              <a:t>h</a:t>
            </a:r>
            <a:r>
              <a:rPr lang="cs-CZ" sz="2800" dirty="0" smtClean="0"/>
              <a:t>lízy, kořínky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/>
              <a:t> </a:t>
            </a:r>
            <a:r>
              <a:rPr lang="cs-CZ" sz="2800" dirty="0" smtClean="0"/>
              <a:t>vzhledem připomínají sysly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294</TotalTime>
  <Words>442</Words>
  <Application>Microsoft Office PowerPoint</Application>
  <PresentationFormat>Předvádění na obrazovce (4:3)</PresentationFormat>
  <Paragraphs>97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Motiv sady Office</vt:lpstr>
      <vt:lpstr>Arkýř</vt:lpstr>
      <vt:lpstr>Savci – řád hlodavci  (méně známé druhy)</vt:lpstr>
      <vt:lpstr>Anotace:</vt:lpstr>
      <vt:lpstr>Tarbík egyptský</vt:lpstr>
      <vt:lpstr>Gundi saharský</vt:lpstr>
      <vt:lpstr>Osmák degu</vt:lpstr>
      <vt:lpstr>Rypoš lysý</vt:lpstr>
      <vt:lpstr>Slepec obecný</vt:lpstr>
      <vt:lpstr>Lumík sibiřský</vt:lpstr>
      <vt:lpstr>Pytlonoš horský</vt:lpstr>
      <vt:lpstr>Plch velký</vt:lpstr>
      <vt:lpstr>Dikobraz srstnatonosý</vt:lpstr>
      <vt:lpstr>Poznáš dané hlodavce?(stačí rodové jméno)</vt:lpstr>
      <vt:lpstr>Snímek 13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 Čechová</cp:lastModifiedBy>
  <cp:revision>46</cp:revision>
  <dcterms:created xsi:type="dcterms:W3CDTF">2013-01-06T14:10:54Z</dcterms:created>
  <dcterms:modified xsi:type="dcterms:W3CDTF">2014-10-06T15:41:59Z</dcterms:modified>
</cp:coreProperties>
</file>