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1" r:id="rId6"/>
    <p:sldId id="265" r:id="rId7"/>
    <p:sldId id="266" r:id="rId8"/>
    <p:sldId id="263" r:id="rId9"/>
    <p:sldId id="262" r:id="rId10"/>
    <p:sldId id="264" r:id="rId11"/>
    <p:sldId id="270" r:id="rId12"/>
    <p:sldId id="271" r:id="rId13"/>
    <p:sldId id="268" r:id="rId14"/>
    <p:sldId id="269" r:id="rId15"/>
    <p:sldId id="272" r:id="rId16"/>
    <p:sldId id="273" r:id="rId17"/>
    <p:sldId id="275" r:id="rId18"/>
    <p:sldId id="274" r:id="rId19"/>
    <p:sldId id="276" r:id="rId20"/>
    <p:sldId id="260" r:id="rId21"/>
    <p:sldId id="267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2D08"/>
    <a:srgbClr val="CC3399"/>
    <a:srgbClr val="29E709"/>
    <a:srgbClr val="0080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3E16-41B5-4532-954B-EC841A2F4637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3E16-41B5-4532-954B-EC841A2F4637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3E16-41B5-4532-954B-EC841A2F4637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3E16-41B5-4532-954B-EC841A2F4637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3E16-41B5-4532-954B-EC841A2F4637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3E16-41B5-4532-954B-EC841A2F4637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3E16-41B5-4532-954B-EC841A2F4637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3E16-41B5-4532-954B-EC841A2F4637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3E16-41B5-4532-954B-EC841A2F4637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3E16-41B5-4532-954B-EC841A2F4637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3E16-41B5-4532-954B-EC841A2F4637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3E16-41B5-4532-954B-EC841A2F4637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3E16-41B5-4532-954B-EC841A2F4637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3E16-41B5-4532-954B-EC841A2F4637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3E16-41B5-4532-954B-EC841A2F4637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3E16-41B5-4532-954B-EC841A2F4637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3E16-41B5-4532-954B-EC841A2F4637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3E16-41B5-4532-954B-EC841A2F4637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3E16-41B5-4532-954B-EC841A2F4637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3E16-41B5-4532-954B-EC841A2F4637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3E16-41B5-4532-954B-EC841A2F4637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3E16-41B5-4532-954B-EC841A2F4637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43E16-41B5-4532-954B-EC841A2F4637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9D43E16-41B5-4532-954B-EC841A2F4637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5647A64-FD3B-4CE9-A726-DCBE41633BB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upload.wikimedia.org/wikipedia/commons/4/44/Hedgehog-en.jpg" TargetMode="External"/><Relationship Id="rId7" Type="http://schemas.openxmlformats.org/officeDocument/2006/relationships/hyperlink" Target="http://upload.wikimedia.org/wikipedia/commons/thumb/1/19/Continents_vide_couleurs.png/800px-Continents_vide_couleurs.png" TargetMode="External"/><Relationship Id="rId2" Type="http://schemas.openxmlformats.org/officeDocument/2006/relationships/hyperlink" Target="http://upload.wikimedia.org/wikipedia/commons/thumb/6/6b/American_Beaver.jpg/597px-American_Beave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3/37/Oryctolagus_cuniculus_Tasmania_2.jpg/479px-Oryctolagus_cuniculus_Tasmania_2.jpg" TargetMode="External"/><Relationship Id="rId5" Type="http://schemas.openxmlformats.org/officeDocument/2006/relationships/hyperlink" Target="http://upload.wikimedia.org/wikipedia/commons/thumb/5/50/Sylvilagus_bachmani_01035t.JPG/796px-Sylvilagus_bachmani_01035t.JPG" TargetMode="External"/><Relationship Id="rId4" Type="http://schemas.openxmlformats.org/officeDocument/2006/relationships/hyperlink" Target="http://upload.wikimedia.org/wikipedia/commons/e/e1/Myresluger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upload.wikimedia.org/wikipedia/commons/thumb/8/8a/Domestic_rabbits_skins.jpg/450px-Domestic_rabbits_skins.jpg" TargetMode="External"/><Relationship Id="rId7" Type="http://schemas.openxmlformats.org/officeDocument/2006/relationships/hyperlink" Target="http://upload.wikimedia.org/wikipedia/commons/2/2d/Feldhase.jpg" TargetMode="External"/><Relationship Id="rId2" Type="http://schemas.openxmlformats.org/officeDocument/2006/relationships/hyperlink" Target="http://upload.wikimedia.org/wikipedia/commons/thumb/0/00/Rabbit_roast,_Christmas_dinner.JPG/800px-Rabbit_roast,_Christmas_dinne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e/e0/%C4%8Cesk%C3%BD_%C4%8Derven%C3%BD_samica.jpg/800px-%C4%8Cesk%C3%BD_%C4%8Derven%C3%BD_samica.jpg" TargetMode="External"/><Relationship Id="rId5" Type="http://schemas.openxmlformats.org/officeDocument/2006/relationships/hyperlink" Target="http://upload.wikimedia.org/wikipedia/commons/thumb/7/7f/Kr%C3%A1l%C3%ADk_novoz%C3%A9landsk%C3%BD_b%C3%ADl%C3%BD.jpg/800px-Kr%C3%A1l%C3%ADk_novoz%C3%A9landsk%C3%BD_b%C3%ADl%C3%BD.jpg" TargetMode="External"/><Relationship Id="rId4" Type="http://schemas.openxmlformats.org/officeDocument/2006/relationships/hyperlink" Target="http://upload.wikimedia.org/wikipedia/commons/thumb/f/f1/Kaninchen3.jpg/800px-Kaninchen3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Savci – řád: zajíci 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857488" y="4000504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Př</a:t>
            </a:r>
            <a:r>
              <a:rPr lang="cs-CZ" sz="3200" dirty="0" smtClean="0"/>
              <a:t>_080_Savci_zajíci</a:t>
            </a:r>
            <a:endParaRPr lang="cs-CZ" sz="32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8596" y="428604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Králík domácí</a:t>
            </a:r>
            <a:endParaRPr lang="cs-CZ" sz="3600" b="1" dirty="0"/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50070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85720" y="1357298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800" dirty="0" smtClean="0"/>
              <a:t> často trpí různými nakažlivými chorobami (králičí mor, myxomatóza ,…)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85720" y="2500306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800" dirty="0" smtClean="0"/>
              <a:t> je taky významné laboratorní zvíře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85720" y="3429000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800" dirty="0" smtClean="0"/>
              <a:t> rychle se množí, v jednom vrhu bývá několikrát do roka 6 – 11 mláďat</a:t>
            </a:r>
            <a:endParaRPr lang="cs-CZ" sz="28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8596" y="428604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Králík domácí</a:t>
            </a:r>
            <a:endParaRPr lang="cs-CZ" sz="3600" b="1" dirty="0"/>
          </a:p>
        </p:txBody>
      </p:sp>
      <p:pic>
        <p:nvPicPr>
          <p:cNvPr id="39938" name="Picture 2" descr="Soubor:Kaninchen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6643734" cy="4982801"/>
          </a:xfrm>
          <a:prstGeom prst="rect">
            <a:avLst/>
          </a:prstGeom>
          <a:noFill/>
        </p:spPr>
      </p:pic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643578"/>
            <a:ext cx="3657600" cy="796925"/>
          </a:xfrm>
          <a:prstGeom prst="rect">
            <a:avLst/>
          </a:prstGeom>
          <a:noFill/>
        </p:spPr>
      </p:pic>
      <p:pic>
        <p:nvPicPr>
          <p:cNvPr id="39940" name="Picture 4" descr="Soubor:Králík novozélandský bíl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14289"/>
            <a:ext cx="2833707" cy="2125281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6215074" y="2071678"/>
            <a:ext cx="228601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Kalifornský</a:t>
            </a:r>
            <a:endParaRPr lang="cs-CZ" sz="2800" dirty="0"/>
          </a:p>
        </p:txBody>
      </p:sp>
      <p:pic>
        <p:nvPicPr>
          <p:cNvPr id="39942" name="Picture 6" descr="Soubor:Český červený samic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87438" y="2786058"/>
            <a:ext cx="3256562" cy="2185968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6000760" y="4857760"/>
            <a:ext cx="300039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Český červený</a:t>
            </a:r>
            <a:endParaRPr lang="cs-CZ" sz="2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28596" y="428604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Králík divoký</a:t>
            </a:r>
            <a:endParaRPr lang="cs-CZ" sz="36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5720" y="1357298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800" dirty="0" smtClean="0"/>
              <a:t> u nás vysázen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85720" y="1928802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800" dirty="0" smtClean="0"/>
              <a:t> žije v koloniích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85720" y="2500306"/>
            <a:ext cx="4000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800" dirty="0" smtClean="0"/>
              <a:t> mláďata jsou holá a slepá po narození, začínají vidět po 10 dnech</a:t>
            </a:r>
            <a:endParaRPr lang="cs-CZ" sz="2800" dirty="0"/>
          </a:p>
        </p:txBody>
      </p:sp>
      <p:pic>
        <p:nvPicPr>
          <p:cNvPr id="37890" name="Picture 2" descr="Soubor:Oryctolagus cuniculus Tasmania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500042"/>
            <a:ext cx="4562475" cy="5705476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857892"/>
            <a:ext cx="3657600" cy="796925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285720" y="4286256"/>
            <a:ext cx="41434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800" dirty="0" smtClean="0"/>
              <a:t> řadí se k hrabavým</a:t>
            </a:r>
          </a:p>
          <a:p>
            <a:r>
              <a:rPr lang="cs-CZ" sz="2800" dirty="0" smtClean="0"/>
              <a:t>zvířatům,má silné </a:t>
            </a:r>
          </a:p>
          <a:p>
            <a:r>
              <a:rPr lang="cs-CZ" sz="2800" dirty="0"/>
              <a:t>p</a:t>
            </a:r>
            <a:r>
              <a:rPr lang="cs-CZ" sz="2800" dirty="0" smtClean="0"/>
              <a:t>řední končetiny (vyhrabává si nory)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428596" y="428604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Zajíc polní</a:t>
            </a:r>
            <a:endParaRPr lang="cs-CZ" sz="3600" b="1" dirty="0"/>
          </a:p>
        </p:txBody>
      </p:sp>
      <p:pic>
        <p:nvPicPr>
          <p:cNvPr id="36866" name="Picture 2" descr="Soubor:Feldha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5143500" cy="342900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85720" y="4572008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800" dirty="0" smtClean="0"/>
              <a:t> na polích a loukách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85720" y="5072074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800" dirty="0" smtClean="0"/>
              <a:t> větší než králík, má delší ušní boltce s černými skvrnami na jejich koncích</a:t>
            </a:r>
            <a:endParaRPr lang="cs-CZ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572132" y="1142984"/>
            <a:ext cx="3571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800" dirty="0"/>
              <a:t>j</a:t>
            </a:r>
            <a:r>
              <a:rPr lang="cs-CZ" sz="2800" dirty="0" smtClean="0"/>
              <a:t>eho pelech tvoří</a:t>
            </a:r>
          </a:p>
          <a:p>
            <a:pPr marL="342900" indent="-342900"/>
            <a:r>
              <a:rPr lang="cs-CZ" sz="2800" dirty="0" smtClean="0"/>
              <a:t>mělká prohlubeň</a:t>
            </a:r>
            <a:endParaRPr lang="cs-CZ" sz="2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572132" y="2143116"/>
            <a:ext cx="35718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800" dirty="0"/>
              <a:t>m</a:t>
            </a:r>
            <a:r>
              <a:rPr lang="cs-CZ" sz="2800" dirty="0" smtClean="0"/>
              <a:t>láďata jsou po</a:t>
            </a:r>
          </a:p>
          <a:p>
            <a:pPr marL="342900" indent="-342900"/>
            <a:r>
              <a:rPr lang="cs-CZ" sz="2800" dirty="0" smtClean="0"/>
              <a:t>narození osrstěná</a:t>
            </a:r>
          </a:p>
          <a:p>
            <a:pPr marL="342900" indent="-342900"/>
            <a:r>
              <a:rPr lang="cs-CZ" sz="2800" dirty="0" smtClean="0"/>
              <a:t>a vidoucí</a:t>
            </a:r>
            <a:endParaRPr lang="cs-CZ" sz="2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572132" y="3571876"/>
            <a:ext cx="3571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800" dirty="0"/>
              <a:t>v</a:t>
            </a:r>
            <a:r>
              <a:rPr lang="cs-CZ" sz="2800" dirty="0" smtClean="0"/>
              <a:t>ýznamná lovná</a:t>
            </a:r>
          </a:p>
          <a:p>
            <a:pPr marL="342900" indent="-342900"/>
            <a:r>
              <a:rPr lang="cs-CZ" sz="2800" dirty="0" smtClean="0"/>
              <a:t>zvěř</a:t>
            </a:r>
            <a:endParaRPr lang="cs-CZ" sz="2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20" y="1214422"/>
            <a:ext cx="857256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Pokus se definovat pojem </a:t>
            </a:r>
            <a:r>
              <a:rPr lang="cs-CZ" sz="2800" i="1" dirty="0" err="1" smtClean="0"/>
              <a:t>cekotrofie</a:t>
            </a:r>
            <a:r>
              <a:rPr lang="cs-CZ" sz="2800" i="1" dirty="0" smtClean="0"/>
              <a:t>.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5720" y="2428868"/>
            <a:ext cx="857256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Jakými hlavními znaky se liší králík od zajíce</a:t>
            </a:r>
            <a:r>
              <a:rPr lang="cs-CZ" sz="2800" i="1" dirty="0"/>
              <a:t>?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85720" y="3500438"/>
            <a:ext cx="857256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Jak se liší narozená mláďata králíka divokého od mláďat zajíce</a:t>
            </a:r>
            <a:r>
              <a:rPr lang="cs-CZ" sz="2800" i="1" dirty="0"/>
              <a:t>?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85720" y="5072074"/>
            <a:ext cx="857256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Co víš o chrupu zajíců?</a:t>
            </a:r>
            <a:endParaRPr lang="cs-CZ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57158" y="285728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smtClean="0"/>
              <a:t>Opakování:</a:t>
            </a:r>
            <a:endParaRPr lang="cs-CZ" sz="4000" b="1" u="sng" dirty="0"/>
          </a:p>
        </p:txBody>
      </p:sp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  <p:sp>
        <p:nvSpPr>
          <p:cNvPr id="11" name="Tlačítko akce: Informace 10">
            <a:hlinkClick r:id="" action="ppaction://hlinkshowjump?jump=nextslide" highlightClick="1"/>
          </p:cNvPr>
          <p:cNvSpPr/>
          <p:nvPr/>
        </p:nvSpPr>
        <p:spPr>
          <a:xfrm>
            <a:off x="8572528" y="1214422"/>
            <a:ext cx="571472" cy="57150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lačítko akce: Informace 11">
            <a:hlinkClick r:id="rId3" action="ppaction://hlinksldjump" highlightClick="1"/>
          </p:cNvPr>
          <p:cNvSpPr/>
          <p:nvPr/>
        </p:nvSpPr>
        <p:spPr>
          <a:xfrm>
            <a:off x="8572528" y="2428868"/>
            <a:ext cx="571472" cy="57150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lačítko akce: Informace 12">
            <a:hlinkClick r:id="rId4" action="ppaction://hlinksldjump" highlightClick="1"/>
          </p:cNvPr>
          <p:cNvSpPr/>
          <p:nvPr/>
        </p:nvSpPr>
        <p:spPr>
          <a:xfrm>
            <a:off x="8572528" y="3500438"/>
            <a:ext cx="571472" cy="57150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lačítko akce: Informace 13">
            <a:hlinkClick r:id="rId5" action="ppaction://hlinksldjump" highlightClick="1"/>
          </p:cNvPr>
          <p:cNvSpPr/>
          <p:nvPr/>
        </p:nvSpPr>
        <p:spPr>
          <a:xfrm>
            <a:off x="8572528" y="5072074"/>
            <a:ext cx="571472" cy="57150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57214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85720" y="571480"/>
            <a:ext cx="857256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Pokus se definovat pojem </a:t>
            </a:r>
            <a:r>
              <a:rPr lang="cs-CZ" sz="3600" b="1" i="1" dirty="0" err="1" smtClean="0"/>
              <a:t>cekotrofie</a:t>
            </a:r>
            <a:r>
              <a:rPr lang="cs-CZ" sz="3600" i="1" dirty="0" smtClean="0"/>
              <a:t>.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5720" y="2428868"/>
            <a:ext cx="8572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= požírání a opětovné trávení vlastních kašovitých výkalů</a:t>
            </a:r>
            <a:endParaRPr lang="cs-CZ" sz="3200" dirty="0"/>
          </a:p>
        </p:txBody>
      </p:sp>
      <p:sp>
        <p:nvSpPr>
          <p:cNvPr id="5" name="Tlačítko akce: Návrat 4">
            <a:hlinkClick r:id="" action="ppaction://hlinkshowjump?jump=lastslideviewed" highlightClick="1"/>
          </p:cNvPr>
          <p:cNvSpPr/>
          <p:nvPr/>
        </p:nvSpPr>
        <p:spPr>
          <a:xfrm>
            <a:off x="7286644" y="5643578"/>
            <a:ext cx="1285884" cy="6429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57214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85720" y="857232"/>
            <a:ext cx="8572560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Jakými hlavními znaky se liší králík od zajíce</a:t>
            </a:r>
            <a:r>
              <a:rPr lang="cs-CZ" sz="3200" i="1" dirty="0"/>
              <a:t>?</a:t>
            </a:r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5720" y="2285992"/>
            <a:ext cx="8572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- králík má na rozdíl od zajíce kratší přední končetiny a taky kratší uši</a:t>
            </a:r>
            <a:endParaRPr lang="cs-CZ" sz="3200" dirty="0"/>
          </a:p>
        </p:txBody>
      </p:sp>
      <p:sp>
        <p:nvSpPr>
          <p:cNvPr id="5" name="Tlačítko akce: Návrat 4">
            <a:hlinkClick r:id="" action="ppaction://hlinkshowjump?jump=lastslideviewed" highlightClick="1"/>
          </p:cNvPr>
          <p:cNvSpPr/>
          <p:nvPr/>
        </p:nvSpPr>
        <p:spPr>
          <a:xfrm>
            <a:off x="7286644" y="5643578"/>
            <a:ext cx="1285884" cy="6429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572140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85720" y="1857364"/>
            <a:ext cx="8572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smtClean="0"/>
              <a:t>Zajíc polní: </a:t>
            </a:r>
          </a:p>
          <a:p>
            <a:pPr>
              <a:buFont typeface="Wingdings" pitchFamily="2" charset="2"/>
              <a:buChar char="§"/>
            </a:pPr>
            <a:r>
              <a:rPr lang="cs-CZ" sz="3200" dirty="0" smtClean="0"/>
              <a:t> </a:t>
            </a:r>
            <a:r>
              <a:rPr lang="cs-CZ" sz="3200" dirty="0" smtClean="0"/>
              <a:t>mláďata se rodí osrstěná, dobře vyvinutá, vidí</a:t>
            </a:r>
          </a:p>
          <a:p>
            <a:endParaRPr lang="cs-CZ" sz="3200" dirty="0" smtClean="0"/>
          </a:p>
          <a:p>
            <a:r>
              <a:rPr lang="cs-CZ" sz="3200" u="sng" dirty="0" smtClean="0"/>
              <a:t>Králík divoký: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/>
              <a:t> </a:t>
            </a:r>
            <a:r>
              <a:rPr lang="cs-CZ" sz="3200" dirty="0" smtClean="0"/>
              <a:t>mláďata se rodí slepá a holá</a:t>
            </a:r>
            <a:endParaRPr lang="cs-CZ" sz="3200" dirty="0"/>
          </a:p>
        </p:txBody>
      </p:sp>
      <p:sp>
        <p:nvSpPr>
          <p:cNvPr id="5" name="Tlačítko akce: Návrat 4">
            <a:hlinkClick r:id="" action="ppaction://hlinkshowjump?jump=lastslideviewed" highlightClick="1"/>
          </p:cNvPr>
          <p:cNvSpPr/>
          <p:nvPr/>
        </p:nvSpPr>
        <p:spPr>
          <a:xfrm>
            <a:off x="7286644" y="5643578"/>
            <a:ext cx="1285884" cy="6429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285720" y="642918"/>
            <a:ext cx="857256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Jak se liší narozená mláďata králíka divokého od mláďat zajíce</a:t>
            </a:r>
            <a:r>
              <a:rPr lang="cs-CZ" sz="3200" i="1" dirty="0"/>
              <a:t>?</a:t>
            </a:r>
            <a:endParaRPr lang="cs-CZ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57214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85720" y="714356"/>
            <a:ext cx="857256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Co víš o chrupu zajíců?</a:t>
            </a:r>
            <a:endParaRPr lang="cs-CZ" sz="3600" dirty="0"/>
          </a:p>
        </p:txBody>
      </p:sp>
      <p:sp>
        <p:nvSpPr>
          <p:cNvPr id="4" name="Tlačítko akce: Návrat 3">
            <a:hlinkClick r:id="" action="ppaction://hlinkshowjump?jump=lastslideviewed" highlightClick="1"/>
          </p:cNvPr>
          <p:cNvSpPr/>
          <p:nvPr/>
        </p:nvSpPr>
        <p:spPr>
          <a:xfrm>
            <a:off x="7286644" y="5643578"/>
            <a:ext cx="1285884" cy="6429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85720" y="1928802"/>
            <a:ext cx="85725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3200" dirty="0" smtClean="0"/>
              <a:t>dobře vyvinuté řezáky (v horní čelisti dva páry), které jsou po celém povrchu pokryté sklovinou</a:t>
            </a:r>
          </a:p>
          <a:p>
            <a:pPr>
              <a:buFontTx/>
              <a:buChar char="-"/>
            </a:pPr>
            <a:r>
              <a:rPr lang="cs-CZ" sz="3200" dirty="0" smtClean="0"/>
              <a:t> </a:t>
            </a:r>
            <a:r>
              <a:rPr lang="cs-CZ" sz="3200" dirty="0" smtClean="0"/>
              <a:t>mají hlodavé zuby</a:t>
            </a:r>
            <a:endParaRPr lang="cs-CZ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7148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rmAutofit/>
          </a:bodyPr>
          <a:lstStyle/>
          <a:p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American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Beaver.jpg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. In: </a:t>
            </a:r>
            <a:r>
              <a:rPr lang="cs-CZ" sz="1400" i="1" dirty="0" err="1">
                <a:latin typeface="Times New Roman" pitchFamily="18" charset="0"/>
                <a:cs typeface="Times New Roman" pitchFamily="18" charset="0"/>
              </a:rPr>
              <a:t>Wikipedia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400" i="1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 free </a:t>
            </a:r>
            <a:r>
              <a:rPr lang="cs-CZ" sz="1400" i="1" dirty="0" err="1">
                <a:latin typeface="Times New Roman" pitchFamily="18" charset="0"/>
                <a:cs typeface="Times New Roman" pitchFamily="18" charset="0"/>
              </a:rPr>
              <a:t>encyclopedia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 [online]. San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Francisco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(CA):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Wikimedia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Foundation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2001-, 30. 4. 2008, 01:28 [cit. 2013-02-10]. Dostupné z: 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upload.wikimedia.org/wikipedia/commons/thumb/6/6b/American_Beaver.jpg/597px-American_Beaver.jpg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err="1"/>
              <a:t>Hedgehog</a:t>
            </a:r>
            <a:r>
              <a:rPr lang="cs-CZ" sz="1400" dirty="0"/>
              <a:t>-</a:t>
            </a:r>
            <a:r>
              <a:rPr lang="cs-CZ" sz="1400" dirty="0" err="1"/>
              <a:t>en.jpg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23. 11. 2004, 07:05 [cit. 2013-02-10]. Dostupné z: </a:t>
            </a:r>
            <a:r>
              <a:rPr lang="cs-CZ" sz="1400" dirty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upload.wikimedia.org/wikipedia/commons/4/44/Hedgehog-en.jpg</a:t>
            </a:r>
            <a:endParaRPr lang="cs-CZ" sz="1400" dirty="0" smtClean="0"/>
          </a:p>
          <a:p>
            <a:r>
              <a:rPr lang="cs-CZ" sz="1400" dirty="0" err="1"/>
              <a:t>Myresluger.jpg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5. 4. 2010, 23:49 [cit. 2013-02-10]. Dostupné z: </a:t>
            </a: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upload.wikimedia.org/wikipedia/commons/e/e1/Myresluger.jpg</a:t>
            </a:r>
            <a:endParaRPr lang="cs-CZ" sz="1400" dirty="0" smtClean="0"/>
          </a:p>
          <a:p>
            <a:r>
              <a:rPr lang="cs-CZ" sz="1400" dirty="0" err="1"/>
              <a:t>Sylvilagus</a:t>
            </a:r>
            <a:r>
              <a:rPr lang="cs-CZ" sz="1400" dirty="0"/>
              <a:t> </a:t>
            </a:r>
            <a:r>
              <a:rPr lang="cs-CZ" sz="1400" dirty="0" err="1"/>
              <a:t>bachmani</a:t>
            </a:r>
            <a:r>
              <a:rPr lang="cs-CZ" sz="1400" dirty="0"/>
              <a:t> 01035t.JPG.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2013-02-10]. Dostupné z: </a:t>
            </a:r>
            <a:r>
              <a:rPr lang="cs-CZ" sz="1400" dirty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upload.wikimedia.org/wikipedia/commons/thumb/5/50/Sylvilagus_bachmani_01035t.JPG/796px-Sylvilagus_bachmani_01035t.JPG</a:t>
            </a:r>
            <a:endParaRPr lang="cs-CZ" sz="1400" dirty="0" smtClean="0"/>
          </a:p>
          <a:p>
            <a:r>
              <a:rPr lang="cs-CZ" sz="1400" i="1" dirty="0" smtClean="0"/>
              <a:t>Přírodopis 2 pro 7. ročník základní školy a nižší ročníky víceletých gymnázií</a:t>
            </a:r>
            <a:r>
              <a:rPr lang="cs-CZ" sz="1400" dirty="0" smtClean="0"/>
              <a:t>. Bělehradská 47, 120 00 Praha 2: SPN, 1999. ISBN 80-7235-069-2.</a:t>
            </a:r>
          </a:p>
          <a:p>
            <a:r>
              <a:rPr lang="cs-CZ" sz="1400" dirty="0" err="1"/>
              <a:t>Oryctolagus</a:t>
            </a:r>
            <a:r>
              <a:rPr lang="cs-CZ" sz="1400" dirty="0"/>
              <a:t> </a:t>
            </a:r>
            <a:r>
              <a:rPr lang="cs-CZ" sz="1400" dirty="0" err="1"/>
              <a:t>cuniculus</a:t>
            </a:r>
            <a:r>
              <a:rPr lang="cs-CZ" sz="1400" dirty="0"/>
              <a:t> </a:t>
            </a:r>
            <a:r>
              <a:rPr lang="cs-CZ" sz="1400" dirty="0" err="1"/>
              <a:t>Tasmania</a:t>
            </a:r>
            <a:r>
              <a:rPr lang="cs-CZ" sz="1400" dirty="0"/>
              <a:t> 2.jpg.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28. 10. 2009, 06:15 [cit. 2013-02-10]. Dostupné z: </a:t>
            </a:r>
            <a:r>
              <a:rPr lang="cs-CZ" sz="1400" dirty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upload.wikimedia.org/wikipedia/commons/thumb/3/37/Oryctolagus_cuniculus_Tasmania_2.jpg/479px-Oryctolagus_cuniculus_Tasmania_2.jpg</a:t>
            </a:r>
            <a:endParaRPr lang="cs-CZ" sz="1400" dirty="0" smtClean="0"/>
          </a:p>
          <a:p>
            <a:r>
              <a:rPr lang="cs-CZ" sz="1400" dirty="0" err="1"/>
              <a:t>Continents</a:t>
            </a:r>
            <a:r>
              <a:rPr lang="cs-CZ" sz="1400" dirty="0"/>
              <a:t> vide </a:t>
            </a:r>
            <a:r>
              <a:rPr lang="cs-CZ" sz="1400" dirty="0" err="1"/>
              <a:t>couleurs.png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10. 7. 2011, 12:19 [cit. 2013-02-10]. Dostupné z: </a:t>
            </a:r>
            <a:r>
              <a:rPr lang="cs-CZ" sz="1400" dirty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upload.wikimedia.org/wikipedia/commons/thumb/1/19/Continents_vide_couleurs.png/800px-Continents_vide_couleurs.png</a:t>
            </a:r>
            <a:endParaRPr lang="cs-CZ" sz="1400" dirty="0" smtClean="0"/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</a:t>
            </a:r>
            <a:r>
              <a:rPr lang="cs-CZ" dirty="0" smtClean="0"/>
              <a:t>k seznámení žáků s dalším řádem savců – řád zajíci. Materiál se snaží o porovnání jednotlivých druhů.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 vědomosti žáků a pomocí názorným ukázek se snaží žákům přiblížit přírodu kolem sebe.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1435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rmAutofit/>
          </a:bodyPr>
          <a:lstStyle/>
          <a:p>
            <a:r>
              <a:rPr lang="cs-CZ" sz="1400" dirty="0" err="1"/>
              <a:t>Rabbit</a:t>
            </a:r>
            <a:r>
              <a:rPr lang="cs-CZ" sz="1400" dirty="0"/>
              <a:t> </a:t>
            </a:r>
            <a:r>
              <a:rPr lang="cs-CZ" sz="1400" dirty="0" err="1"/>
              <a:t>roast</a:t>
            </a:r>
            <a:r>
              <a:rPr lang="cs-CZ" sz="1400" dirty="0"/>
              <a:t>, </a:t>
            </a:r>
            <a:r>
              <a:rPr lang="cs-CZ" sz="1400" dirty="0" err="1"/>
              <a:t>Christmas</a:t>
            </a:r>
            <a:r>
              <a:rPr lang="cs-CZ" sz="1400" dirty="0"/>
              <a:t> </a:t>
            </a:r>
            <a:r>
              <a:rPr lang="cs-CZ" sz="1400" dirty="0" err="1"/>
              <a:t>dinner.JPG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10. 8. 2012, 15:02 [cit. 2013-02-10]. Dostupné z: </a:t>
            </a:r>
            <a:r>
              <a:rPr lang="cs-CZ" sz="1400" dirty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upload.wikimedia.org/wikipedia/commons/thumb/0/00/Rabbit_roast%2C_Christmas_dinner.JPG/800px-Rabbit_roast%2C_Christmas_dinner.JPG</a:t>
            </a:r>
            <a:endParaRPr lang="cs-CZ" sz="1400" dirty="0" smtClean="0"/>
          </a:p>
          <a:p>
            <a:r>
              <a:rPr lang="cs-CZ" sz="1400" dirty="0" err="1"/>
              <a:t>Domestic</a:t>
            </a:r>
            <a:r>
              <a:rPr lang="cs-CZ" sz="1400" dirty="0"/>
              <a:t> </a:t>
            </a:r>
            <a:r>
              <a:rPr lang="cs-CZ" sz="1400" dirty="0" err="1"/>
              <a:t>rabbits</a:t>
            </a:r>
            <a:r>
              <a:rPr lang="cs-CZ" sz="1400" dirty="0"/>
              <a:t> </a:t>
            </a:r>
            <a:r>
              <a:rPr lang="cs-CZ" sz="1400" dirty="0" err="1"/>
              <a:t>skins.jpg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8. 4. 2007, 22:17 [cit. 2013-02-10]. Dostupné z: </a:t>
            </a:r>
            <a:r>
              <a:rPr lang="cs-CZ" sz="1400" dirty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upload.wikimedia.org/wikipedia/commons/thumb/8/8a/Domestic_rabbits_skins.jpg/450px-Domestic_rabbits_skins.jpg</a:t>
            </a:r>
            <a:endParaRPr lang="cs-CZ" sz="1400" dirty="0" smtClean="0"/>
          </a:p>
          <a:p>
            <a:r>
              <a:rPr lang="cs-CZ" sz="1400" dirty="0"/>
              <a:t>Kaninchen3.jpg.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5. 1. 2006, 08:31 [cit. 2013-02-10]. Dostupné z: </a:t>
            </a: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upload.wikimedia.org/wikipedia/commons/thumb/f/f1/Kaninchen3.jpg/800px-Kaninchen3.jpg</a:t>
            </a:r>
            <a:endParaRPr lang="cs-CZ" sz="1400" dirty="0" smtClean="0"/>
          </a:p>
          <a:p>
            <a:r>
              <a:rPr lang="cs-CZ" sz="1400" dirty="0"/>
              <a:t>Králík novozélandský bílý.</a:t>
            </a:r>
            <a:r>
              <a:rPr lang="cs-CZ" sz="1400" dirty="0" err="1"/>
              <a:t>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15. 4. 2008, 08:08 [cit. 2013-02-10]. Dostupné z: </a:t>
            </a:r>
            <a:r>
              <a:rPr lang="cs-CZ" sz="1400" dirty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upload.wikimedia.org/wikipedia/commons/thumb/7/7f/Kr%C3%A1l%C3%ADk_novoz%C3%A9landsk%C3%BD_b%C3%ADl%C3%BD.jpg/800px-Kr%C3%A1l%C3%ADk_novoz%C3%A9landsk%C3%BD_b%C3%ADl%C3%BD.jpg</a:t>
            </a:r>
            <a:endParaRPr lang="cs-CZ" sz="1400" dirty="0" smtClean="0"/>
          </a:p>
          <a:p>
            <a:r>
              <a:rPr lang="cs-CZ" sz="1400" dirty="0"/>
              <a:t>Český červený </a:t>
            </a:r>
            <a:r>
              <a:rPr lang="cs-CZ" sz="1400" dirty="0" err="1"/>
              <a:t>samica.jpg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27. 3. 2010, 09:07 [cit. 2013-02-10]. Dostupné z: </a:t>
            </a:r>
            <a:r>
              <a:rPr lang="cs-CZ" sz="1400" dirty="0">
                <a:hlinkClick r:id="rId6"/>
              </a:rPr>
              <a:t>http://upload.wikimedia.org/wikipedia/commons/thumb/e/e0/%C4%8Cesk%C3%BD_%C4%8Derven%C3%BD_samica.jpg/800px-%C4%8Cesk%C3%BD_%</a:t>
            </a:r>
            <a:r>
              <a:rPr lang="cs-CZ" sz="1400" dirty="0" smtClean="0">
                <a:hlinkClick r:id="rId6"/>
              </a:rPr>
              <a:t>C4%8Derven%C3%BD_samica.jpg</a:t>
            </a:r>
            <a:endParaRPr lang="cs-CZ" sz="1400" dirty="0" smtClean="0"/>
          </a:p>
          <a:p>
            <a:r>
              <a:rPr lang="cs-CZ" sz="1400" dirty="0" err="1"/>
              <a:t>Feldhase.jpg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13. 8. 2005, 18:58 [cit. 2013-02-10]. Dostupné z: </a:t>
            </a:r>
            <a:r>
              <a:rPr lang="cs-CZ" sz="1400" dirty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upload.wikimedia.org/wikipedia/commons/2/2d/Feldhase.jpg</a:t>
            </a:r>
            <a:endParaRPr lang="cs-CZ" sz="1400" dirty="0" smtClean="0"/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Soubor:Myresluger.jpg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4786314" y="3714752"/>
            <a:ext cx="4039833" cy="2643206"/>
          </a:xfrm>
          <a:prstGeom prst="rect">
            <a:avLst/>
          </a:prstGeom>
          <a:noFill/>
        </p:spPr>
      </p:pic>
      <p:pic>
        <p:nvPicPr>
          <p:cNvPr id="16388" name="Picture 4" descr="Soubor:Hedgehog-en.jpg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/>
          <a:stretch>
            <a:fillRect/>
          </a:stretch>
        </p:blipFill>
        <p:spPr bwMode="auto">
          <a:xfrm>
            <a:off x="4357686" y="357165"/>
            <a:ext cx="4429156" cy="3534809"/>
          </a:xfrm>
          <a:prstGeom prst="rect">
            <a:avLst/>
          </a:prstGeom>
          <a:noFill/>
        </p:spPr>
      </p:pic>
      <p:pic>
        <p:nvPicPr>
          <p:cNvPr id="16386" name="Picture 2" descr="Soubor:American Beaver.jp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357158" y="1214422"/>
            <a:ext cx="4857784" cy="4874059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550070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85720" y="428604"/>
            <a:ext cx="8858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u="sng" dirty="0" smtClean="0"/>
              <a:t>Kterému řádu savců se zajíci nejvíce podobají?</a:t>
            </a:r>
            <a:endParaRPr lang="cs-CZ" sz="40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357158" y="2500306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a) </a:t>
            </a:r>
            <a:r>
              <a:rPr lang="cs-CZ" sz="3200" i="1" dirty="0" smtClean="0"/>
              <a:t>hmyzožravci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57158" y="3286124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b</a:t>
            </a:r>
            <a:r>
              <a:rPr lang="cs-CZ" sz="3200" dirty="0" smtClean="0"/>
              <a:t>) </a:t>
            </a:r>
            <a:r>
              <a:rPr lang="cs-CZ" sz="3200" i="1" dirty="0" smtClean="0"/>
              <a:t>hlodavci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57158" y="4143380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c</a:t>
            </a:r>
            <a:r>
              <a:rPr lang="cs-CZ" sz="3200" dirty="0" smtClean="0"/>
              <a:t>) </a:t>
            </a:r>
            <a:r>
              <a:rPr lang="cs-CZ" sz="3200" i="1" dirty="0" smtClean="0"/>
              <a:t>chudozubí</a:t>
            </a:r>
            <a:endParaRPr lang="cs-CZ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50070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85720" y="428604"/>
            <a:ext cx="8858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u="sng" dirty="0" smtClean="0"/>
              <a:t>S hlodavci mají společné především:</a:t>
            </a:r>
            <a:endParaRPr lang="cs-CZ" sz="40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5720" y="1857364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a) </a:t>
            </a:r>
            <a:r>
              <a:rPr lang="cs-CZ" sz="3600" dirty="0" err="1" smtClean="0"/>
              <a:t>býložravost</a:t>
            </a:r>
            <a:endParaRPr lang="cs-CZ" sz="3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85720" y="2786058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b</a:t>
            </a:r>
            <a:r>
              <a:rPr lang="cs-CZ" sz="3600" dirty="0" smtClean="0"/>
              <a:t>) stavbu těla</a:t>
            </a:r>
            <a:endParaRPr lang="cs-CZ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85720" y="3643314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c</a:t>
            </a:r>
            <a:r>
              <a:rPr lang="cs-CZ" sz="3600" dirty="0" smtClean="0"/>
              <a:t>) barvu těla</a:t>
            </a:r>
            <a:endParaRPr lang="cs-CZ" sz="3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85720" y="4500570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d) způsob života</a:t>
            </a:r>
            <a:endParaRPr lang="cs-CZ" sz="3600" dirty="0"/>
          </a:p>
        </p:txBody>
      </p:sp>
      <p:pic>
        <p:nvPicPr>
          <p:cNvPr id="2050" name="Picture 2" descr="Soubor:Sylvilagus bachmani 01035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857364"/>
            <a:ext cx="4359622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oubor:Oryctolagus cuniculus Tasmania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3500462" cy="4377405"/>
          </a:xfrm>
          <a:prstGeom prst="rect">
            <a:avLst/>
          </a:prstGeom>
          <a:noFill/>
        </p:spPr>
      </p:pic>
      <p:sp>
        <p:nvSpPr>
          <p:cNvPr id="2" name="TextovéPole 1"/>
          <p:cNvSpPr txBox="1"/>
          <p:nvPr/>
        </p:nvSpPr>
        <p:spPr>
          <a:xfrm>
            <a:off x="285720" y="428604"/>
            <a:ext cx="8858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u="sng" dirty="0" smtClean="0"/>
              <a:t>Zajíci patří mezi středně velké:</a:t>
            </a:r>
            <a:endParaRPr lang="cs-CZ" sz="40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4000496" y="2285992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a) všežravce</a:t>
            </a:r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000496" y="3214686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b</a:t>
            </a:r>
            <a:r>
              <a:rPr lang="cs-CZ" sz="4000" dirty="0" smtClean="0"/>
              <a:t>) býložravce</a:t>
            </a:r>
            <a:endParaRPr lang="cs-CZ" sz="4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000496" y="4071942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c</a:t>
            </a:r>
            <a:r>
              <a:rPr lang="cs-CZ" sz="4000" dirty="0" smtClean="0"/>
              <a:t>) masožravce</a:t>
            </a:r>
            <a:endParaRPr lang="cs-CZ" sz="4000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50070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357166"/>
            <a:ext cx="8786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u="sng" dirty="0" smtClean="0"/>
              <a:t>Zajíci se vyskytují na všech kontinentech kromě jednoho, kterého?</a:t>
            </a:r>
            <a:endParaRPr lang="cs-CZ" sz="3200" b="1" u="sng" dirty="0"/>
          </a:p>
        </p:txBody>
      </p:sp>
      <p:pic>
        <p:nvPicPr>
          <p:cNvPr id="34818" name="Picture 2" descr="Soubor:Continents vide couleur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7620000" cy="3867150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5857892"/>
            <a:ext cx="3657600" cy="7969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28596" y="5286388"/>
            <a:ext cx="2428892" cy="5232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Antarktida</a:t>
            </a:r>
            <a:endParaRPr lang="cs-CZ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928802"/>
            <a:ext cx="3571868" cy="523220"/>
          </a:xfrm>
          <a:prstGeom prst="rect">
            <a:avLst/>
          </a:prstGeom>
          <a:solidFill>
            <a:srgbClr val="29E709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Severní Amerika</a:t>
            </a:r>
            <a:endParaRPr lang="cs-CZ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3643314"/>
            <a:ext cx="2928926" cy="523220"/>
          </a:xfrm>
          <a:prstGeom prst="rect">
            <a:avLst/>
          </a:prstGeom>
          <a:solidFill>
            <a:srgbClr val="008000"/>
          </a:solidFill>
          <a:ln>
            <a:solidFill>
              <a:srgbClr val="29E70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Jižní Amerika</a:t>
            </a:r>
            <a:endParaRPr lang="cs-CZ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643306" y="4500570"/>
            <a:ext cx="1428760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Afrika</a:t>
            </a:r>
            <a:endParaRPr lang="cs-CZ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143636" y="4786322"/>
            <a:ext cx="2071702" cy="523220"/>
          </a:xfrm>
          <a:prstGeom prst="rect">
            <a:avLst/>
          </a:prstGeom>
          <a:solidFill>
            <a:srgbClr val="CC3399"/>
          </a:solidFill>
          <a:ln>
            <a:solidFill>
              <a:srgbClr val="7030A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Austrálie</a:t>
            </a:r>
            <a:endParaRPr lang="cs-CZ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786578" y="2214554"/>
            <a:ext cx="1071570" cy="523220"/>
          </a:xfrm>
          <a:prstGeom prst="rect">
            <a:avLst/>
          </a:prstGeom>
          <a:solidFill>
            <a:srgbClr val="E82D08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Asie</a:t>
            </a:r>
            <a:endParaRPr lang="cs-CZ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143240" y="2571744"/>
            <a:ext cx="1633550" cy="523220"/>
          </a:xfrm>
          <a:prstGeom prst="rect">
            <a:avLst/>
          </a:prstGeom>
          <a:solidFill>
            <a:srgbClr val="E82D08"/>
          </a:solidFill>
          <a:ln>
            <a:solidFill>
              <a:srgbClr val="E82D0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Evropa</a:t>
            </a:r>
            <a:endParaRPr lang="cs-CZ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14282" y="357166"/>
            <a:ext cx="8643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u="sng" dirty="0" smtClean="0"/>
              <a:t>Pokus se správně přiřadit jednotlivé části lebky do obrázku. </a:t>
            </a:r>
            <a:endParaRPr lang="cs-CZ" sz="3200" b="1" u="sng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5559231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5857884" y="1857364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mozkovna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857884" y="2357430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řezáky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857884" y="2857496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stoličky</a:t>
            </a:r>
            <a:endParaRPr lang="cs-CZ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857884" y="3357562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h</a:t>
            </a:r>
            <a:r>
              <a:rPr lang="cs-CZ" sz="3200" dirty="0" smtClean="0"/>
              <a:t>orní čelist</a:t>
            </a:r>
            <a:endParaRPr lang="cs-CZ" sz="3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857884" y="3857628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dolní čelist</a:t>
            </a:r>
            <a:endParaRPr lang="cs-CZ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929322" y="4357694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z</a:t>
            </a:r>
            <a:r>
              <a:rPr lang="cs-CZ" sz="3200" dirty="0" smtClean="0"/>
              <a:t>uby třenové</a:t>
            </a:r>
            <a:endParaRPr lang="cs-CZ" sz="3200" dirty="0"/>
          </a:p>
        </p:txBody>
      </p:sp>
      <p:sp>
        <p:nvSpPr>
          <p:cNvPr id="12" name="Zaoblený obdélník 11"/>
          <p:cNvSpPr/>
          <p:nvPr/>
        </p:nvSpPr>
        <p:spPr>
          <a:xfrm>
            <a:off x="3071802" y="1643050"/>
            <a:ext cx="128588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aoblený obdélník 12"/>
          <p:cNvSpPr/>
          <p:nvPr/>
        </p:nvSpPr>
        <p:spPr>
          <a:xfrm>
            <a:off x="928662" y="1857364"/>
            <a:ext cx="128588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oblený obdélník 13"/>
          <p:cNvSpPr/>
          <p:nvPr/>
        </p:nvSpPr>
        <p:spPr>
          <a:xfrm>
            <a:off x="428596" y="2786058"/>
            <a:ext cx="128588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 14"/>
          <p:cNvSpPr/>
          <p:nvPr/>
        </p:nvSpPr>
        <p:spPr>
          <a:xfrm>
            <a:off x="4071934" y="4786322"/>
            <a:ext cx="128588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aoblený obdélník 15"/>
          <p:cNvSpPr/>
          <p:nvPr/>
        </p:nvSpPr>
        <p:spPr>
          <a:xfrm>
            <a:off x="2571736" y="5072074"/>
            <a:ext cx="128588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aoblený obdélník 16"/>
          <p:cNvSpPr/>
          <p:nvPr/>
        </p:nvSpPr>
        <p:spPr>
          <a:xfrm>
            <a:off x="1214414" y="5072074"/>
            <a:ext cx="128588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xit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8" presetClass="exit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8" presetClass="exit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8" presetClass="exit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8" presetClass="exit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8" presetClass="exit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572140"/>
            <a:ext cx="3657600" cy="79692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85720" y="3214686"/>
            <a:ext cx="86439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</a:t>
            </a:r>
            <a:r>
              <a:rPr lang="cs-CZ" sz="3200" b="1" i="1" u="sng" dirty="0" err="1" smtClean="0"/>
              <a:t>cekotrofie</a:t>
            </a:r>
            <a:r>
              <a:rPr lang="cs-CZ" sz="3200" dirty="0" smtClean="0"/>
              <a:t>: požírání a opětovné trávení vlastních kašovitých výkalů,jehož konečným produktem jsou typické tvrdé bobky 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57158" y="500042"/>
            <a:ext cx="8215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u="sng" dirty="0" smtClean="0"/>
              <a:t>Metabolismus zajíců se vyznačuje jednou zvláštností:</a:t>
            </a:r>
            <a:endParaRPr lang="cs-CZ" sz="3200" b="1" u="sng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43174" y="1714488"/>
            <a:ext cx="364333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4000" dirty="0" smtClean="0"/>
              <a:t>CEKOTROFIE</a:t>
            </a:r>
            <a:endParaRPr lang="cs-CZ" sz="4000" dirty="0"/>
          </a:p>
        </p:txBody>
      </p:sp>
      <p:sp>
        <p:nvSpPr>
          <p:cNvPr id="9" name="Obláček 8"/>
          <p:cNvSpPr/>
          <p:nvPr/>
        </p:nvSpPr>
        <p:spPr>
          <a:xfrm>
            <a:off x="3428992" y="3000372"/>
            <a:ext cx="5357850" cy="2286016"/>
          </a:xfrm>
          <a:prstGeom prst="cloudCallout">
            <a:avLst>
              <a:gd name="adj1" fmla="val -63623"/>
              <a:gd name="adj2" fmla="val -603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tx1"/>
                </a:solidFill>
              </a:rPr>
              <a:t>Dokážete daný pojem vysvětlit?</a:t>
            </a:r>
            <a:endParaRPr lang="cs-CZ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28596" y="428604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Králík domácí</a:t>
            </a:r>
            <a:endParaRPr lang="cs-CZ" sz="36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5720" y="1214422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800" dirty="0" smtClean="0"/>
              <a:t> často chovaným domácím zvířetem</a:t>
            </a:r>
            <a:endParaRPr lang="cs-CZ" sz="2800" dirty="0"/>
          </a:p>
        </p:txBody>
      </p:sp>
      <p:sp>
        <p:nvSpPr>
          <p:cNvPr id="5" name="Obláček 4"/>
          <p:cNvSpPr/>
          <p:nvPr/>
        </p:nvSpPr>
        <p:spPr>
          <a:xfrm>
            <a:off x="2857456" y="1928802"/>
            <a:ext cx="6286544" cy="1428760"/>
          </a:xfrm>
          <a:prstGeom prst="cloudCallout">
            <a:avLst>
              <a:gd name="adj1" fmla="val -39235"/>
              <a:gd name="adj2" fmla="val -65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Pro co především je chován v domácnostech?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85720" y="1928802"/>
            <a:ext cx="8501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800" dirty="0" smtClean="0"/>
              <a:t> chován především pro maso (jehož obsah cholesterolu je nejmenší ze všech doma chovaných zvířat) a pro kůži</a:t>
            </a:r>
            <a:endParaRPr lang="cs-CZ" sz="2800" dirty="0"/>
          </a:p>
        </p:txBody>
      </p:sp>
      <p:pic>
        <p:nvPicPr>
          <p:cNvPr id="33794" name="Picture 2" descr="Soubor:Rabbit roast, Christmas dinn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357562"/>
            <a:ext cx="3929090" cy="2946818"/>
          </a:xfrm>
          <a:prstGeom prst="rect">
            <a:avLst/>
          </a:prstGeom>
          <a:noFill/>
        </p:spPr>
      </p:pic>
      <p:pic>
        <p:nvPicPr>
          <p:cNvPr id="33796" name="Picture 4" descr="Soubor:Domestic rabbits ski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000372"/>
            <a:ext cx="2286016" cy="3048021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5643578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pí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Talent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3.xml><?xml version="1.0" encoding="utf-8"?>
<a:themeOverride xmlns:a="http://schemas.openxmlformats.org/drawingml/2006/main">
  <a:clrScheme name="Vrchol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1788</TotalTime>
  <Words>564</Words>
  <Application>Microsoft Office PowerPoint</Application>
  <PresentationFormat>Předvádění na obrazovce (4:3)</PresentationFormat>
  <Paragraphs>106</Paragraphs>
  <Slides>20</Slides>
  <Notes>0</Notes>
  <HiddenSlides>4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2" baseType="lpstr">
      <vt:lpstr>Motiv sady Office</vt:lpstr>
      <vt:lpstr>Aspekt</vt:lpstr>
      <vt:lpstr>Savci – řád: zajíci 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Zdroje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Eliška</dc:creator>
  <cp:lastModifiedBy>Eliška Čechová</cp:lastModifiedBy>
  <cp:revision>80</cp:revision>
  <dcterms:created xsi:type="dcterms:W3CDTF">2013-02-10T13:05:57Z</dcterms:created>
  <dcterms:modified xsi:type="dcterms:W3CDTF">2014-10-06T13:41:22Z</dcterms:modified>
</cp:coreProperties>
</file>