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1" r:id="rId5"/>
    <p:sldId id="267" r:id="rId6"/>
    <p:sldId id="272" r:id="rId7"/>
    <p:sldId id="269" r:id="rId8"/>
    <p:sldId id="268" r:id="rId9"/>
    <p:sldId id="270" r:id="rId10"/>
    <p:sldId id="273" r:id="rId11"/>
    <p:sldId id="274" r:id="rId12"/>
    <p:sldId id="275" r:id="rId13"/>
    <p:sldId id="276" r:id="rId14"/>
    <p:sldId id="277" r:id="rId15"/>
    <p:sldId id="265" r:id="rId16"/>
    <p:sldId id="266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A90-0D8D-4D1C-B8DB-E74D67DF4BC4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A90-0D8D-4D1C-B8DB-E74D67DF4BC4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A90-0D8D-4D1C-B8DB-E74D67DF4BC4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A90-0D8D-4D1C-B8DB-E74D67DF4BC4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A90-0D8D-4D1C-B8DB-E74D67DF4BC4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A90-0D8D-4D1C-B8DB-E74D67DF4BC4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A90-0D8D-4D1C-B8DB-E74D67DF4BC4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A90-0D8D-4D1C-B8DB-E74D67DF4BC4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A90-0D8D-4D1C-B8DB-E74D67DF4BC4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A90-0D8D-4D1C-B8DB-E74D67DF4BC4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A90-0D8D-4D1C-B8DB-E74D67DF4BC4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61A90-0D8D-4D1C-B8DB-E74D67DF4BC4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3/32/Loxodonta_africana_-_crossing.jpg/800px-Loxodonta_africana_-_crossing.jpg" TargetMode="External"/><Relationship Id="rId3" Type="http://schemas.openxmlformats.org/officeDocument/2006/relationships/hyperlink" Target="http://www.clker.com/cliparts/e/4/9/2/1194986553401764106olifant_mo_01.svg.med.png" TargetMode="External"/><Relationship Id="rId7" Type="http://schemas.openxmlformats.org/officeDocument/2006/relationships/hyperlink" Target="http://upload.wikimedia.org/wikipedia/commons/thumb/2/2a/Sumatra_elephant_Ragunan_Zoo_3.JPG/800px-Sumatra_elephant_Ragunan_Zoo_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5/59/Serengeti_Elefantenbulle.jpg/800px-Serengeti_Elefantenbulle.jpg" TargetMode="External"/><Relationship Id="rId5" Type="http://schemas.openxmlformats.org/officeDocument/2006/relationships/hyperlink" Target="http://upload.wikimedia.org/wikipedia/commons/thumb/d/dc/Elephant_near_ndutu.jpg/450px-Elephant_near_ndutu.jpg" TargetMode="External"/><Relationship Id="rId4" Type="http://schemas.openxmlformats.org/officeDocument/2006/relationships/hyperlink" Target="http://upload.wikimedia.org/wikipedia/commons/a/ac/IndianElephant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5/5b/Serengeti_Elefantenherde1.jpg/800px-Serengeti_Elefantenherde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1/11/Elephant_indian_.JPG/794px-Elephant_indian_.JPG" TargetMode="External"/><Relationship Id="rId5" Type="http://schemas.openxmlformats.org/officeDocument/2006/relationships/hyperlink" Target="http://upload.wikimedia.org/wikipedia/commons/thumb/5/50/Pinnawala_01.jpg/800px-Pinnawala_01.jpg" TargetMode="External"/><Relationship Id="rId4" Type="http://schemas.openxmlformats.org/officeDocument/2006/relationships/hyperlink" Target="http://upload.wikimedia.org/wikipedia/commons/thumb/2/22/Afrikanischer_Elefant,_Miami.jpg/800px-Afrikanischer_Elefant,_Miami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řád: chobotnatci 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28794" y="4000504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_092_Savci_řád chobotnatci</a:t>
            </a:r>
            <a:endParaRPr lang="cs-CZ" sz="3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oubor: Serengeti Elefantenher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620000" cy="5076826"/>
          </a:xfrm>
          <a:prstGeom prst="rect">
            <a:avLst/>
          </a:prstGeom>
          <a:noFill/>
        </p:spPr>
      </p:pic>
      <p:pic>
        <p:nvPicPr>
          <p:cNvPr id="8194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1500197" cy="106014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lgerian" pitchFamily="82" charset="0"/>
              </a:rPr>
              <a:t>Chobotnatci</a:t>
            </a:r>
            <a:endParaRPr lang="cs-CZ" sz="5400" dirty="0">
              <a:latin typeface="Algerian" pitchFamily="82" charset="0"/>
            </a:endParaRPr>
          </a:p>
        </p:txBody>
      </p:sp>
      <p:pic>
        <p:nvPicPr>
          <p:cNvPr id="5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1500197" cy="1060140"/>
          </a:xfrm>
          <a:prstGeom prst="rect">
            <a:avLst/>
          </a:prstGeom>
          <a:noFill/>
        </p:spPr>
      </p:pic>
      <p:pic>
        <p:nvPicPr>
          <p:cNvPr id="27652" name="Picture 4" descr="Soubor: Afrikanischer Elefant, Mia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392993"/>
            <a:ext cx="7643866" cy="5465007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786454"/>
            <a:ext cx="3657600" cy="796925"/>
          </a:xfrm>
          <a:prstGeom prst="rect">
            <a:avLst/>
          </a:prstGeom>
          <a:noFill/>
        </p:spPr>
      </p:pic>
      <p:pic>
        <p:nvPicPr>
          <p:cNvPr id="8194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1500197" cy="106014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lgerian" pitchFamily="82" charset="0"/>
              </a:rPr>
              <a:t>Chobotnatci</a:t>
            </a:r>
            <a:endParaRPr lang="cs-CZ" sz="5400" dirty="0">
              <a:latin typeface="Algerian" pitchFamily="82" charset="0"/>
            </a:endParaRPr>
          </a:p>
        </p:txBody>
      </p:sp>
      <p:pic>
        <p:nvPicPr>
          <p:cNvPr id="5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1500197" cy="1060140"/>
          </a:xfrm>
          <a:prstGeom prst="rect">
            <a:avLst/>
          </a:prstGeom>
          <a:noFill/>
        </p:spPr>
      </p:pic>
      <p:pic>
        <p:nvPicPr>
          <p:cNvPr id="31746" name="Picture 2" descr="File:IndianElepha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4858" y="1714488"/>
            <a:ext cx="4659142" cy="328614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42844" y="1714488"/>
            <a:ext cx="39290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SLON INDICKÝ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2357430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 dorůstá výšky 3 m</a:t>
            </a:r>
          </a:p>
          <a:p>
            <a:pPr>
              <a:buFont typeface="Wingdings" pitchFamily="2" charset="2"/>
              <a:buChar char="§"/>
            </a:pP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 má menší ušní boltce</a:t>
            </a:r>
          </a:p>
          <a:p>
            <a:pPr>
              <a:buFont typeface="Wingdings" pitchFamily="2" charset="2"/>
              <a:buChar char="§"/>
            </a:pP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 kly mají pouze samci</a:t>
            </a:r>
          </a:p>
          <a:p>
            <a:pPr>
              <a:buFont typeface="Wingdings" pitchFamily="2" charset="2"/>
              <a:buChar char="§"/>
            </a:pP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 využíváni jako </a:t>
            </a:r>
          </a:p>
          <a:p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  pracovní zvířata</a:t>
            </a:r>
          </a:p>
          <a:p>
            <a:pPr>
              <a:buFont typeface="Wingdings" pitchFamily="2" charset="2"/>
              <a:buChar char="§"/>
            </a:pP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 výskyt: jižní Asie</a:t>
            </a:r>
            <a:endParaRPr lang="cs-CZ" sz="32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lifant K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14290"/>
            <a:ext cx="1500197" cy="106014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lgerian" pitchFamily="82" charset="0"/>
              </a:rPr>
              <a:t>Chobotnatci</a:t>
            </a:r>
            <a:endParaRPr lang="cs-CZ" sz="5400" dirty="0">
              <a:latin typeface="Algerian" pitchFamily="82" charset="0"/>
            </a:endParaRPr>
          </a:p>
        </p:txBody>
      </p:sp>
      <p:pic>
        <p:nvPicPr>
          <p:cNvPr id="5" name="Picture 2" descr="Olifant K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1500197" cy="1060140"/>
          </a:xfrm>
          <a:prstGeom prst="rect">
            <a:avLst/>
          </a:prstGeom>
          <a:noFill/>
        </p:spPr>
      </p:pic>
      <p:pic>
        <p:nvPicPr>
          <p:cNvPr id="30722" name="Picture 2" descr="Soubor: 01.jpg Pinnaw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7620000" cy="5000625"/>
          </a:xfrm>
          <a:prstGeom prst="rect">
            <a:avLst/>
          </a:prstGeom>
          <a:noFill/>
        </p:spPr>
      </p:pic>
      <p:pic>
        <p:nvPicPr>
          <p:cNvPr id="30724" name="Picture 4" descr="Soubor:. Slon indický 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351696"/>
            <a:ext cx="7715304" cy="50777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lifant K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643578"/>
            <a:ext cx="1500197" cy="1060140"/>
          </a:xfrm>
          <a:prstGeom prst="rect">
            <a:avLst/>
          </a:prstGeom>
          <a:noFill/>
        </p:spPr>
      </p:pic>
      <p:pic>
        <p:nvPicPr>
          <p:cNvPr id="3" name="Picture 2" descr="Olifant K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572140"/>
            <a:ext cx="1500197" cy="1060140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Vyber správnou odpověď.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92867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Slon indický </a:t>
            </a:r>
            <a:r>
              <a:rPr lang="cs-CZ" sz="3600" b="1" i="1" dirty="0" smtClean="0">
                <a:latin typeface="Times New Roman" pitchFamily="18" charset="0"/>
                <a:cs typeface="Times New Roman" pitchFamily="18" charset="0"/>
              </a:rPr>
              <a:t>je / není 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menší než slon africký. 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192880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Slon africký </a:t>
            </a:r>
            <a:r>
              <a:rPr lang="cs-CZ" sz="3600" b="1" i="1" dirty="0" smtClean="0">
                <a:latin typeface="Times New Roman" pitchFamily="18" charset="0"/>
                <a:cs typeface="Times New Roman" pitchFamily="18" charset="0"/>
              </a:rPr>
              <a:t>má / nemá 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výrazně menší uši než slon indický.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357187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U slona indického samicím obvykle </a:t>
            </a:r>
            <a:r>
              <a:rPr lang="cs-CZ" sz="3600" b="1" i="1" dirty="0" smtClean="0">
                <a:latin typeface="Times New Roman" pitchFamily="18" charset="0"/>
                <a:cs typeface="Times New Roman" pitchFamily="18" charset="0"/>
              </a:rPr>
              <a:t>narůstají / nenarůstají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kly. 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3143240" y="1285860"/>
            <a:ext cx="85725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2428860" y="2285992"/>
            <a:ext cx="64294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6715140" y="3929066"/>
            <a:ext cx="178595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lifant K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643578"/>
            <a:ext cx="1500197" cy="1060140"/>
          </a:xfrm>
          <a:prstGeom prst="rect">
            <a:avLst/>
          </a:prstGeom>
          <a:noFill/>
        </p:spPr>
      </p:pic>
      <p:pic>
        <p:nvPicPr>
          <p:cNvPr id="3" name="Picture 2" descr="Olifant K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572140"/>
            <a:ext cx="1500197" cy="1060140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Vyber správnou odpověď.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92867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Slon africký </a:t>
            </a:r>
            <a:r>
              <a:rPr lang="cs-CZ" sz="3600" b="1" i="1" dirty="0" smtClean="0">
                <a:latin typeface="Times New Roman" pitchFamily="18" charset="0"/>
                <a:cs typeface="Times New Roman" pitchFamily="18" charset="0"/>
              </a:rPr>
              <a:t>je / není 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největší suchozemský savec.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235743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Slon africký se zdržuje v </a:t>
            </a:r>
            <a:r>
              <a:rPr lang="cs-CZ" sz="3600" b="1" i="1" dirty="0" smtClean="0">
                <a:latin typeface="Times New Roman" pitchFamily="18" charset="0"/>
                <a:cs typeface="Times New Roman" pitchFamily="18" charset="0"/>
              </a:rPr>
              <a:t>menších / větších 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skupinách než slon indický.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39290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Slon vyprodukuje denně až </a:t>
            </a:r>
            <a:r>
              <a:rPr lang="cs-CZ" sz="3600" b="1" i="1" dirty="0" smtClean="0">
                <a:latin typeface="Times New Roman" pitchFamily="18" charset="0"/>
                <a:cs typeface="Times New Roman" pitchFamily="18" charset="0"/>
              </a:rPr>
              <a:t>180 kg / 250 kg 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trusu.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Přímá spojovací čára 8"/>
          <p:cNvCxnSpPr/>
          <p:nvPr/>
        </p:nvCxnSpPr>
        <p:spPr>
          <a:xfrm>
            <a:off x="3143240" y="1285860"/>
            <a:ext cx="71438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4714876" y="2714620"/>
            <a:ext cx="157163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6786578" y="4286256"/>
            <a:ext cx="128588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r>
              <a:rPr lang="cs-CZ" sz="1400" dirty="0" smtClean="0"/>
              <a:t>Olifant klipart.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úterý 13. listopadu-07 12:42:33 PST [cit. 2013-05-21]. Dostupné z: </a:t>
            </a:r>
            <a:r>
              <a:rPr lang="cs-CZ" sz="1400" dirty="0" smtClean="0">
                <a:hlinkClick r:id="rId3"/>
              </a:rPr>
              <a:t>http://www.</a:t>
            </a:r>
            <a:r>
              <a:rPr lang="cs-CZ" sz="1400" dirty="0" err="1" smtClean="0">
                <a:hlinkClick r:id="rId3"/>
              </a:rPr>
              <a:t>clker.com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cliparts</a:t>
            </a:r>
            <a:r>
              <a:rPr lang="cs-CZ" sz="1400" dirty="0" smtClean="0">
                <a:hlinkClick r:id="rId3"/>
              </a:rPr>
              <a:t>/e/4/9/2/1194986553401764106olifant_</a:t>
            </a:r>
            <a:r>
              <a:rPr lang="cs-CZ" sz="1400" dirty="0" err="1" smtClean="0">
                <a:hlinkClick r:id="rId3"/>
              </a:rPr>
              <a:t>mo</a:t>
            </a:r>
            <a:r>
              <a:rPr lang="cs-CZ" sz="1400" dirty="0" smtClean="0">
                <a:hlinkClick r:id="rId3"/>
              </a:rPr>
              <a:t>_01.svg.med.png</a:t>
            </a:r>
            <a:endParaRPr lang="cs-CZ" sz="1400" dirty="0" smtClean="0"/>
          </a:p>
          <a:p>
            <a:r>
              <a:rPr lang="cs-CZ" sz="1400" dirty="0" err="1" smtClean="0"/>
              <a:t>IndianElephant.jpg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07:11, 18 říjen 2009 [cit. 2013-05-21]. Dostupné z: </a:t>
            </a:r>
            <a:r>
              <a:rPr lang="cs-CZ" sz="1400" dirty="0" smtClean="0">
                <a:hlinkClick r:id="rId4"/>
              </a:rPr>
              <a:t>http://upload.wikimedia.org/wikipedia/commons/a/ac/IndianElephant.jpg</a:t>
            </a:r>
            <a:endParaRPr lang="cs-CZ" sz="1400" dirty="0" smtClean="0"/>
          </a:p>
          <a:p>
            <a:r>
              <a:rPr lang="cs-CZ" sz="1400" dirty="0" smtClean="0"/>
              <a:t>Slon u </a:t>
            </a:r>
            <a:r>
              <a:rPr lang="cs-CZ" sz="1400" dirty="0" err="1" smtClean="0"/>
              <a:t>ndutu.jpg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20:39, 22 června 2007 [cit. 2013-05-21]. Dostupné z: </a:t>
            </a:r>
            <a:r>
              <a:rPr lang="cs-CZ" sz="1400" dirty="0" smtClean="0">
                <a:hlinkClick r:id="rId5"/>
              </a:rPr>
              <a:t>http://upload.wikimedia.org/wikipedia/commons/thumb/d/dc/Elephant_near_ndutu.jpg/450px-Elephant_near_ndutu.jpg</a:t>
            </a:r>
            <a:endParaRPr lang="cs-CZ" sz="1400" dirty="0" smtClean="0"/>
          </a:p>
          <a:p>
            <a:r>
              <a:rPr lang="cs-CZ" sz="1400" dirty="0" err="1" smtClean="0"/>
              <a:t>Serengeti</a:t>
            </a:r>
            <a:r>
              <a:rPr lang="cs-CZ" sz="1400" dirty="0" smtClean="0"/>
              <a:t> </a:t>
            </a:r>
            <a:r>
              <a:rPr lang="cs-CZ" sz="1400" dirty="0" err="1" smtClean="0"/>
              <a:t>Elefantenbulle.jpg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00:30 28. října 2010 [cit. 2013-05-21]. Dostupné z: </a:t>
            </a:r>
            <a:r>
              <a:rPr lang="cs-CZ" sz="1400" dirty="0" smtClean="0">
                <a:hlinkClick r:id="rId6"/>
              </a:rPr>
              <a:t>http://upload.wikimedia.org/wikipedia/commons/thumb/5/59/Serengeti_Elefantenbulle.jpg/800px-Serengeti_Elefantenbulle.jpg</a:t>
            </a:r>
            <a:endParaRPr lang="cs-CZ" sz="1400" dirty="0" smtClean="0"/>
          </a:p>
          <a:p>
            <a:r>
              <a:rPr lang="cs-CZ" sz="1400" dirty="0" smtClean="0"/>
              <a:t>Sumatra slon </a:t>
            </a:r>
            <a:r>
              <a:rPr lang="cs-CZ" sz="1400" dirty="0" err="1" smtClean="0"/>
              <a:t>Ragunan</a:t>
            </a:r>
            <a:r>
              <a:rPr lang="cs-CZ" sz="1400" dirty="0" smtClean="0"/>
              <a:t> Zoo 3.JPG.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00:49, 10.01.2010 [cit. 2013-05-21]. Dostupné z: </a:t>
            </a:r>
            <a:r>
              <a:rPr lang="cs-CZ" sz="1400" dirty="0" smtClean="0">
                <a:hlinkClick r:id="rId7"/>
              </a:rPr>
              <a:t>http://upload.wikimedia.org/wikipedia/commons/thumb/2/2a/Sumatra_elephant_Ragunan_Zoo_3.JPG/800px-Sumatra_elephant_Ragunan_Zoo_3.JPG</a:t>
            </a:r>
            <a:endParaRPr lang="cs-CZ" sz="1400" dirty="0" smtClean="0"/>
          </a:p>
          <a:p>
            <a:r>
              <a:rPr lang="cs-CZ" sz="1400" dirty="0" err="1" smtClean="0"/>
              <a:t>Loxodonta</a:t>
            </a:r>
            <a:r>
              <a:rPr lang="cs-CZ" sz="1400" dirty="0" smtClean="0"/>
              <a:t> </a:t>
            </a:r>
            <a:r>
              <a:rPr lang="cs-CZ" sz="1400" dirty="0" err="1" smtClean="0"/>
              <a:t>africana</a:t>
            </a:r>
            <a:r>
              <a:rPr lang="cs-CZ" sz="1400" dirty="0" smtClean="0"/>
              <a:t> - </a:t>
            </a:r>
            <a:r>
              <a:rPr lang="cs-CZ" sz="1400" dirty="0" err="1" smtClean="0"/>
              <a:t>crossing.jpg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20:04, 07.08.2007 [cit. 2013-05-21]. Dostupné z: </a:t>
            </a:r>
            <a:r>
              <a:rPr lang="cs-CZ" sz="1400" dirty="0" smtClean="0">
                <a:hlinkClick r:id="rId8"/>
              </a:rPr>
              <a:t>http://upload.wikimedia.org/wikipedia/commons/thumb/3/32/Loxodonta_africana_-_crossing.jpg/800px-Loxodonta_africana_-_crossing.jpg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Serengeti</a:t>
            </a:r>
            <a:r>
              <a:rPr lang="cs-CZ" sz="1400" dirty="0" smtClean="0"/>
              <a:t> Elefantenherde1.jpg.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19:05, 20 srpen 2010 [cit. 2013-05-21]. Dostupné z: </a:t>
            </a:r>
            <a:r>
              <a:rPr lang="cs-CZ" sz="1400" dirty="0" smtClean="0">
                <a:hlinkClick r:id="rId3"/>
              </a:rPr>
              <a:t>http://upload.wikimedia.org/wikipedia/commons/thumb/5/5b/Serengeti_Elefantenherde1.jpg/800px-Serengeti_Elefantenherde1.jpg</a:t>
            </a:r>
            <a:endParaRPr lang="cs-CZ" sz="1400" dirty="0" smtClean="0"/>
          </a:p>
          <a:p>
            <a:r>
              <a:rPr lang="cs-CZ" sz="1400" dirty="0" err="1" smtClean="0"/>
              <a:t>Afrikanischer</a:t>
            </a:r>
            <a:r>
              <a:rPr lang="cs-CZ" sz="1400" dirty="0" smtClean="0"/>
              <a:t> Elefant, Miami.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23:43, 26 </a:t>
            </a:r>
            <a:r>
              <a:rPr lang="cs-CZ" sz="1400" dirty="0" err="1" smtClean="0"/>
              <a:t>February</a:t>
            </a:r>
            <a:r>
              <a:rPr lang="cs-CZ" sz="1400" dirty="0" smtClean="0"/>
              <a:t> 2005 [cit. 2013-05-21]. Dostupné z: </a:t>
            </a:r>
            <a:r>
              <a:rPr lang="cs-CZ" sz="1400" dirty="0" smtClean="0">
                <a:hlinkClick r:id="rId4"/>
              </a:rPr>
              <a:t>http://upload.wikimedia.org/wikipedia/commons/thumb/2/22/Afrikanischer_Elefant%2C_Miami.jpg/800px-Afrikanischer_Elefant%2C_Miami.jpg</a:t>
            </a:r>
            <a:endParaRPr lang="cs-CZ" sz="1400" dirty="0" smtClean="0"/>
          </a:p>
          <a:p>
            <a:r>
              <a:rPr lang="cs-CZ" sz="1400" dirty="0" err="1" smtClean="0"/>
              <a:t>Pinnawala</a:t>
            </a:r>
            <a:r>
              <a:rPr lang="cs-CZ" sz="1400" dirty="0" smtClean="0"/>
              <a:t> 01.jpg.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00:52, 07.06.2009 [cit. 2013-05-21]. Dostupné z: </a:t>
            </a:r>
            <a:r>
              <a:rPr lang="cs-CZ" sz="1400" dirty="0" smtClean="0">
                <a:hlinkClick r:id="rId5"/>
              </a:rPr>
              <a:t>http://upload.wikimedia.org/wikipedia/commons/thumb/5/50/Pinnawala_01.jpg/800px-Pinnawala_01.jpg</a:t>
            </a:r>
            <a:endParaRPr lang="cs-CZ" sz="1400" dirty="0" smtClean="0"/>
          </a:p>
          <a:p>
            <a:r>
              <a:rPr lang="cs-CZ" sz="1400" dirty="0" smtClean="0"/>
              <a:t>Slon indický 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07:24 17. března 2006 [cit. 2013-05-21]. Dostupné z: </a:t>
            </a:r>
            <a:r>
              <a:rPr lang="cs-CZ" sz="1400" dirty="0" smtClean="0">
                <a:hlinkClick r:id="rId6"/>
              </a:rPr>
              <a:t>http://upload.wikimedia.org/wikipedia/commons/thumb/1/11/Elephant_indian_.JPG/794px-Elephant_indian_.JPG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výkladu nového učiva a k seznámení žáků </a:t>
            </a:r>
          </a:p>
          <a:p>
            <a:r>
              <a:rPr lang="cs-CZ" dirty="0" smtClean="0"/>
              <a:t>s novým řádem: chobotnatci.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vědomosti a dovednosti žáků.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786454"/>
            <a:ext cx="3657600" cy="796925"/>
          </a:xfrm>
          <a:prstGeom prst="rect">
            <a:avLst/>
          </a:prstGeom>
          <a:noFill/>
        </p:spPr>
      </p:pic>
      <p:pic>
        <p:nvPicPr>
          <p:cNvPr id="8194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1500197" cy="106014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lgerian" pitchFamily="82" charset="0"/>
              </a:rPr>
              <a:t>Chobotnatci</a:t>
            </a:r>
            <a:endParaRPr lang="cs-CZ" sz="5400" dirty="0">
              <a:latin typeface="Algerian" pitchFamily="82" charset="0"/>
            </a:endParaRPr>
          </a:p>
        </p:txBody>
      </p:sp>
      <p:pic>
        <p:nvPicPr>
          <p:cNvPr id="5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1500197" cy="106014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15001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největší suchozemští savci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23574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v dospělosti váží 3 – 6 tun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31432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název je odvozen podle jejich</a:t>
            </a:r>
          </a:p>
          <a:p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  uchopovacího chobotu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450057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chobot vznikl prodloužením nosu </a:t>
            </a:r>
          </a:p>
          <a:p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  a spojením s horním pyskem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786454"/>
            <a:ext cx="3657600" cy="796925"/>
          </a:xfrm>
          <a:prstGeom prst="rect">
            <a:avLst/>
          </a:prstGeom>
          <a:noFill/>
        </p:spPr>
      </p:pic>
      <p:pic>
        <p:nvPicPr>
          <p:cNvPr id="8194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1500197" cy="106014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lgerian" pitchFamily="82" charset="0"/>
              </a:rPr>
              <a:t>Chobotnatci</a:t>
            </a:r>
            <a:endParaRPr lang="cs-CZ" sz="5400" dirty="0">
              <a:latin typeface="Algerian" pitchFamily="82" charset="0"/>
            </a:endParaRPr>
          </a:p>
        </p:txBody>
      </p:sp>
      <p:pic>
        <p:nvPicPr>
          <p:cNvPr id="5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1500197" cy="106014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1714488"/>
            <a:ext cx="914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Jaké je funkce chobotu?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00037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umožňuje uchopení drobných předmětů,</a:t>
            </a:r>
          </a:p>
          <a:p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  podává si jím potravu, nasává vodu </a:t>
            </a:r>
          </a:p>
          <a:p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  a vstřikuje si ji do úst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786454"/>
            <a:ext cx="3657600" cy="796925"/>
          </a:xfrm>
          <a:prstGeom prst="rect">
            <a:avLst/>
          </a:prstGeom>
          <a:noFill/>
        </p:spPr>
      </p:pic>
      <p:pic>
        <p:nvPicPr>
          <p:cNvPr id="8194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1500197" cy="106014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lgerian" pitchFamily="82" charset="0"/>
              </a:rPr>
              <a:t>Chobotnatci</a:t>
            </a:r>
            <a:endParaRPr lang="cs-CZ" sz="5400" dirty="0">
              <a:latin typeface="Algerian" pitchFamily="82" charset="0"/>
            </a:endParaRPr>
          </a:p>
        </p:txBody>
      </p:sp>
      <p:pic>
        <p:nvPicPr>
          <p:cNvPr id="5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1500197" cy="106014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15001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kly vznikly přeměnou dvou řezáků </a:t>
            </a:r>
          </a:p>
          <a:p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  v horní čelisti, po celý život dorůstají</a:t>
            </a:r>
          </a:p>
          <a:p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  (mohou mít až 3 m a 100 kg)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35756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býložravci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42148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ušní boltce slouží k ochlazování těla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50720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samice rodí jedno mládě 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786454"/>
            <a:ext cx="3657600" cy="796925"/>
          </a:xfrm>
          <a:prstGeom prst="rect">
            <a:avLst/>
          </a:prstGeom>
          <a:noFill/>
        </p:spPr>
      </p:pic>
      <p:pic>
        <p:nvPicPr>
          <p:cNvPr id="8194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1500197" cy="106014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lgerian" pitchFamily="82" charset="0"/>
              </a:rPr>
              <a:t>Chobotnatci</a:t>
            </a:r>
            <a:endParaRPr lang="cs-CZ" sz="5400" dirty="0">
              <a:latin typeface="Algerian" pitchFamily="82" charset="0"/>
            </a:endParaRPr>
          </a:p>
        </p:txBody>
      </p:sp>
      <p:pic>
        <p:nvPicPr>
          <p:cNvPr id="5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1500197" cy="106014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1714488"/>
            <a:ext cx="914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Pro co jsou často loveni pytláky?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0003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jsou to jejich kly, které jsou tvořeny</a:t>
            </a:r>
          </a:p>
          <a:p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cs-CZ" sz="3600" b="1" i="1" u="sng" dirty="0" smtClean="0">
                <a:latin typeface="Batang" pitchFamily="18" charset="-127"/>
                <a:ea typeface="Batang" pitchFamily="18" charset="-127"/>
              </a:rPr>
              <a:t>slonovinou</a:t>
            </a: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(jde o velmi cennou surovinu)</a:t>
            </a:r>
            <a:endParaRPr lang="cs-CZ" sz="32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929330"/>
            <a:ext cx="3657600" cy="796925"/>
          </a:xfrm>
          <a:prstGeom prst="rect">
            <a:avLst/>
          </a:prstGeom>
          <a:noFill/>
        </p:spPr>
      </p:pic>
      <p:pic>
        <p:nvPicPr>
          <p:cNvPr id="8194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1500197" cy="106014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lgerian" pitchFamily="82" charset="0"/>
              </a:rPr>
              <a:t>Chobotnatci</a:t>
            </a:r>
            <a:endParaRPr lang="cs-CZ" sz="5400" dirty="0">
              <a:latin typeface="Algerian" pitchFamily="82" charset="0"/>
            </a:endParaRPr>
          </a:p>
        </p:txBody>
      </p:sp>
      <p:pic>
        <p:nvPicPr>
          <p:cNvPr id="5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1500197" cy="106014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150017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v současné době existují dva na Zemi</a:t>
            </a:r>
          </a:p>
          <a:p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  žijící druhy slonů: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7158" y="2857496"/>
            <a:ext cx="39290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SLON AFRICKÝ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72000" y="2857496"/>
            <a:ext cx="39290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SLON INDICKÝ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4578" name="Picture 2" descr="Soubor: Serengeti Elefantenbul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876"/>
            <a:ext cx="3431168" cy="2286016"/>
          </a:xfrm>
          <a:prstGeom prst="rect">
            <a:avLst/>
          </a:prstGeom>
          <a:noFill/>
        </p:spPr>
      </p:pic>
      <p:pic>
        <p:nvPicPr>
          <p:cNvPr id="24580" name="Picture 4" descr="Soubor: Sumatra slon Ragunan Zoo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571876"/>
            <a:ext cx="3048021" cy="228601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857892"/>
            <a:ext cx="3657600" cy="796925"/>
          </a:xfrm>
          <a:prstGeom prst="rect">
            <a:avLst/>
          </a:prstGeom>
          <a:noFill/>
        </p:spPr>
      </p:pic>
      <p:pic>
        <p:nvPicPr>
          <p:cNvPr id="8194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1500197" cy="106014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lgerian" pitchFamily="82" charset="0"/>
              </a:rPr>
              <a:t>Chobotnatci</a:t>
            </a:r>
            <a:endParaRPr lang="cs-CZ" sz="5400" dirty="0">
              <a:latin typeface="Algerian" pitchFamily="82" charset="0"/>
            </a:endParaRPr>
          </a:p>
        </p:txBody>
      </p:sp>
      <p:pic>
        <p:nvPicPr>
          <p:cNvPr id="5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1500197" cy="1060140"/>
          </a:xfrm>
          <a:prstGeom prst="rect">
            <a:avLst/>
          </a:prstGeom>
          <a:noFill/>
        </p:spPr>
      </p:pic>
      <p:pic>
        <p:nvPicPr>
          <p:cNvPr id="25602" name="Picture 2" descr="Soubor: IndianElepha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34" y="1857364"/>
            <a:ext cx="5857866" cy="3905244"/>
          </a:xfrm>
          <a:prstGeom prst="rect">
            <a:avLst/>
          </a:prstGeom>
          <a:noFill/>
        </p:spPr>
      </p:pic>
      <p:pic>
        <p:nvPicPr>
          <p:cNvPr id="25604" name="Picture 4" descr="Soubor: Slon u ndut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71612"/>
            <a:ext cx="3964791" cy="528638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0" y="1285860"/>
            <a:ext cx="9144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Kterým nápadným znakem se liší slon indický od slona afrického?</a:t>
            </a:r>
            <a:endParaRPr lang="cs-CZ" sz="32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786454"/>
            <a:ext cx="3657600" cy="796925"/>
          </a:xfrm>
          <a:prstGeom prst="rect">
            <a:avLst/>
          </a:prstGeom>
          <a:noFill/>
        </p:spPr>
      </p:pic>
      <p:pic>
        <p:nvPicPr>
          <p:cNvPr id="8194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1500197" cy="106014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lgerian" pitchFamily="82" charset="0"/>
              </a:rPr>
              <a:t>Chobotnatci</a:t>
            </a:r>
            <a:endParaRPr lang="cs-CZ" sz="5400" dirty="0">
              <a:latin typeface="Algerian" pitchFamily="82" charset="0"/>
            </a:endParaRPr>
          </a:p>
        </p:txBody>
      </p:sp>
      <p:pic>
        <p:nvPicPr>
          <p:cNvPr id="5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1500197" cy="1060140"/>
          </a:xfrm>
          <a:prstGeom prst="rect">
            <a:avLst/>
          </a:prstGeom>
          <a:noFill/>
        </p:spPr>
      </p:pic>
      <p:pic>
        <p:nvPicPr>
          <p:cNvPr id="23554" name="Picture 2" descr="Soubor: Loxodonta africana - cross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500174"/>
            <a:ext cx="4643438" cy="3571883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0" y="235743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 je větší</a:t>
            </a:r>
          </a:p>
          <a:p>
            <a:pPr>
              <a:buFont typeface="Wingdings" pitchFamily="2" charset="2"/>
              <a:buChar char="§"/>
            </a:pP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 má velké ušní boltce</a:t>
            </a:r>
          </a:p>
          <a:p>
            <a:pPr>
              <a:buFont typeface="Wingdings" pitchFamily="2" charset="2"/>
              <a:buChar char="§"/>
            </a:pP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 dorůstá výšky až 4 m</a:t>
            </a:r>
          </a:p>
          <a:p>
            <a:pPr>
              <a:buFont typeface="Wingdings" pitchFamily="2" charset="2"/>
              <a:buChar char="§"/>
            </a:pP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 výskyt v celé Africe</a:t>
            </a:r>
          </a:p>
          <a:p>
            <a:pPr>
              <a:buFont typeface="Wingdings" pitchFamily="2" charset="2"/>
              <a:buChar char="§"/>
            </a:pP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 hmotnost 6-7 tun</a:t>
            </a:r>
            <a:endParaRPr lang="cs-CZ" sz="32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85720" y="1500174"/>
            <a:ext cx="39290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SLON AFRICKÝ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428</Words>
  <Application>Microsoft Office PowerPoint</Application>
  <PresentationFormat>Předvádění na obrazovce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Savci – řád: chobotnatci 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 Čechová</cp:lastModifiedBy>
  <cp:revision>44</cp:revision>
  <dcterms:created xsi:type="dcterms:W3CDTF">2013-04-06T06:25:29Z</dcterms:created>
  <dcterms:modified xsi:type="dcterms:W3CDTF">2014-10-29T07:55:23Z</dcterms:modified>
</cp:coreProperties>
</file>