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82" r:id="rId23"/>
    <p:sldId id="283" r:id="rId24"/>
    <p:sldId id="284" r:id="rId25"/>
    <p:sldId id="264" r:id="rId26"/>
    <p:sldId id="274" r:id="rId27"/>
    <p:sldId id="281" r:id="rId28"/>
    <p:sldId id="279" r:id="rId29"/>
    <p:sldId id="280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6B2949C-9725-46E6-8B35-6F1B5E9433F5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6B2949C-9725-46E6-8B35-6F1B5E9433F5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6B2949C-9725-46E6-8B35-6F1B5E9433F5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B2949C-9725-46E6-8B35-6F1B5E9433F5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6B2949C-9725-46E6-8B35-6F1B5E9433F5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B2949C-9725-46E6-8B35-6F1B5E9433F5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6B2949C-9725-46E6-8B35-6F1B5E9433F5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6B2949C-9725-46E6-8B35-6F1B5E9433F5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949C-9725-46E6-8B35-6F1B5E9433F5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6B2949C-9725-46E6-8B35-6F1B5E9433F5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27.xml"/><Relationship Id="rId7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0/01/TapirAtSDZ.jpg/800px-TapirAtSDZ.jpg" TargetMode="External"/><Relationship Id="rId3" Type="http://schemas.openxmlformats.org/officeDocument/2006/relationships/hyperlink" Target="http://upload.wikimedia.org/wikipedia/commons/thumb/7/71/Zebra_1424.jpg/800px-Zebra_1424.jpg" TargetMode="External"/><Relationship Id="rId7" Type="http://schemas.openxmlformats.org/officeDocument/2006/relationships/hyperlink" Target="http://upload.wikimedia.org/wikipedia/commons/thumb/8/8f/Mountain_Tapir.jpg/800px-Mountain_Tapir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thumb/3/36/Rhinoceros_in_South_Africa_adjusted.jpg/780px-Rhinoceros_in_South_Africa_adjusted.jpg" TargetMode="External"/><Relationship Id="rId5" Type="http://schemas.openxmlformats.org/officeDocument/2006/relationships/hyperlink" Target="http://upload.wikimedia.org/wikipedia/commons/8/83/Przewalskis-horse-036437.jpg" TargetMode="External"/><Relationship Id="rId10" Type="http://schemas.openxmlformats.org/officeDocument/2006/relationships/hyperlink" Target="http://upload.wikimedia.org/wikipedia/commons/thumb/5/57/Bairds_Tapir.jpg/800px-Bairds_Tapir.jpg" TargetMode="External"/><Relationship Id="rId4" Type="http://schemas.openxmlformats.org/officeDocument/2006/relationships/hyperlink" Target="http://upload.wikimedia.org/wikipedia/commons/b/bf/Chile_Donkey.jpg" TargetMode="External"/><Relationship Id="rId9" Type="http://schemas.openxmlformats.org/officeDocument/2006/relationships/hyperlink" Target="http://upload.wikimedia.org/wikipedia/commons/thumb/5/51/Brazilian_tapir_zoo.JPG/800px-Brazilian_tapir_zoo.JP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a/a1/Malayan_Tapir_Sitting.jpg/800px-Malayan_Tapir_Sitting.jpg" TargetMode="External"/><Relationship Id="rId3" Type="http://schemas.openxmlformats.org/officeDocument/2006/relationships/hyperlink" Target="http://upload.wikimedia.org/wikipedia/commons/1/1b/Indian_rhinoceros.png" TargetMode="External"/><Relationship Id="rId7" Type="http://schemas.openxmlformats.org/officeDocument/2006/relationships/hyperlink" Target="http://upload.wikimedia.org/wikipedia/commons/thumb/9/96/Old_hinny_in_Oklahoma.jpg/748px-Old_hinny_in_Oklahoma.jpg" TargetMode="External"/><Relationship Id="rId2" Type="http://schemas.openxmlformats.org/officeDocument/2006/relationships/hyperlink" Target="http://upload.wikimedia.org/wikipedia/commons/thumb/b/b3/Ostafrikanisches_Spitzmaulnashorn.JPG/800px-Ostafrikanisches_Spitzmaulnashorn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4/48/Maultier_grau.jpg" TargetMode="External"/><Relationship Id="rId5" Type="http://schemas.openxmlformats.org/officeDocument/2006/relationships/hyperlink" Target="http://upload.wikimedia.org/wikipedia/commons/e/e5/Somali_Wild_Ass.JPG" TargetMode="External"/><Relationship Id="rId4" Type="http://schemas.openxmlformats.org/officeDocument/2006/relationships/hyperlink" Target="http://upload.wikimedia.org/wikipedia/commons/thumb/a/ac/Przewalskipferd_cologne.jpg/800px-Przewalskipferd_cologne.jpg" TargetMode="External"/><Relationship Id="rId9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2/6/5/0/1195433607792649830Machovka_horse.svg.med.png" TargetMode="External"/><Relationship Id="rId2" Type="http://schemas.openxmlformats.org/officeDocument/2006/relationships/hyperlink" Target="http://upload.wikimedia.org/wikipedia/commons/thumb/2/2e/Tapirus_bairdii_-Franklin_Park_Zoo,_Massachusetts,_USA-8a.jpg/800px-Tapirus_bairdii_-Franklin_Park_Zoo,_Massachusetts,_USA-8a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hyperlink" Target="http://www.clker.com/cliparts/0/8/d/2/1237098546824050827StudioFibonacci_Cartoon_zebra.svg.med.pn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řád: lichokopytníci  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28794" y="4000504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Př</a:t>
            </a:r>
            <a:r>
              <a:rPr lang="cs-CZ" sz="3200" dirty="0" smtClean="0"/>
              <a:t>_093_Savci_řád lichokopytníci</a:t>
            </a:r>
            <a:endParaRPr lang="cs-CZ" sz="32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u="sng" dirty="0" smtClean="0">
                <a:latin typeface="Century Gothic" pitchFamily="34" charset="0"/>
                <a:cs typeface="Times New Roman" pitchFamily="18" charset="0"/>
              </a:rPr>
              <a:t>Charakteristické znaky</a:t>
            </a:r>
            <a:endParaRPr lang="cs-CZ" sz="4800" b="1" u="sng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071546"/>
            <a:ext cx="91440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Prsty na nohou jsou zakončeny </a:t>
            </a:r>
            <a:r>
              <a:rPr lang="cs-CZ" sz="3200" b="1" i="1" dirty="0" smtClean="0"/>
              <a:t>kopytem.</a:t>
            </a:r>
            <a:endParaRPr lang="cs-CZ" sz="32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000240"/>
            <a:ext cx="60722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u="sng" dirty="0" smtClean="0">
                <a:latin typeface="Century Gothic" pitchFamily="34" charset="0"/>
                <a:cs typeface="Times New Roman" pitchFamily="18" charset="0"/>
              </a:rPr>
              <a:t>Lichokopytníci - čeledi</a:t>
            </a:r>
            <a:endParaRPr lang="cs-CZ" sz="4800" b="1" u="sng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357298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entury Gothic" pitchFamily="34" charset="0"/>
              </a:rPr>
              <a:t>KOŇOVITÍ</a:t>
            </a:r>
            <a:endParaRPr lang="cs-CZ" sz="4000" b="1" dirty="0">
              <a:latin typeface="Century Gothic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2500306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entury Gothic" pitchFamily="34" charset="0"/>
              </a:rPr>
              <a:t>NOSOROŽCOVITÍ</a:t>
            </a:r>
            <a:endParaRPr lang="cs-CZ" sz="4000" b="1" dirty="0">
              <a:latin typeface="Century Gothic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3643314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entury Gothic" pitchFamily="34" charset="0"/>
              </a:rPr>
              <a:t>TAPÍROVITÍ</a:t>
            </a:r>
            <a:endParaRPr lang="cs-CZ" sz="4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u="sng" dirty="0" smtClean="0">
                <a:latin typeface="Century Gothic" pitchFamily="34" charset="0"/>
                <a:cs typeface="Times New Roman" pitchFamily="18" charset="0"/>
              </a:rPr>
              <a:t>Lichokopytníci</a:t>
            </a:r>
            <a:endParaRPr lang="cs-CZ" sz="4800" b="1" u="sng" dirty="0">
              <a:latin typeface="Century Gothic" pitchFamily="34" charset="0"/>
              <a:cs typeface="Times New Roman" pitchFamily="18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14282" y="1000108"/>
          <a:ext cx="4214810" cy="585216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214810"/>
              </a:tblGrid>
              <a:tr h="114300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Obecná charakteristika</a:t>
                      </a:r>
                      <a:endParaRPr lang="cs-CZ" sz="2400" dirty="0"/>
                    </a:p>
                  </a:txBody>
                  <a:tcPr anchor="ctr"/>
                </a:tc>
              </a:tr>
              <a:tr h="114300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Nejpočetnější lichokopytník.</a:t>
                      </a:r>
                      <a:endParaRPr lang="cs-CZ" sz="2400" dirty="0"/>
                    </a:p>
                  </a:txBody>
                  <a:tcPr anchor="ctr"/>
                </a:tc>
              </a:tr>
              <a:tr h="114300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Mimořádně</a:t>
                      </a:r>
                      <a:r>
                        <a:rPr lang="cs-CZ" sz="2400" baseline="0" dirty="0" smtClean="0"/>
                        <a:t> těžcí. Lysá zrohovatělá kůže až 6 cm tlustá.</a:t>
                      </a:r>
                      <a:endParaRPr lang="cs-CZ" sz="2400" dirty="0"/>
                    </a:p>
                  </a:txBody>
                  <a:tcPr anchor="ctr"/>
                </a:tc>
              </a:tr>
              <a:tr h="114300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Dlouhé uši, žije ve stádech. Nenáročné</a:t>
                      </a:r>
                      <a:r>
                        <a:rPr lang="cs-CZ" sz="2400" baseline="0" dirty="0" smtClean="0"/>
                        <a:t> zvíře schopné nést i velmi těžký náklad.</a:t>
                      </a:r>
                      <a:endParaRPr lang="cs-CZ" sz="2400" dirty="0"/>
                    </a:p>
                  </a:txBody>
                  <a:tcPr anchor="ctr"/>
                </a:tc>
              </a:tr>
              <a:tr h="114300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V Evropě je lidé začali</a:t>
                      </a:r>
                      <a:r>
                        <a:rPr lang="cs-CZ" sz="2400" baseline="0" dirty="0" smtClean="0"/>
                        <a:t> využívat asi v 6. stol. před naším letopočtem.</a:t>
                      </a:r>
                      <a:endParaRPr lang="cs-CZ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5286380" y="1214422"/>
          <a:ext cx="3333752" cy="564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2"/>
              </a:tblGrid>
              <a:tr h="1128716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Zvíře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1128716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/>
                        <a:t>Osel</a:t>
                      </a:r>
                      <a:endParaRPr lang="cs-CZ" sz="4000" b="1" dirty="0"/>
                    </a:p>
                  </a:txBody>
                  <a:tcPr anchor="ctr"/>
                </a:tc>
              </a:tr>
              <a:tr h="1128716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/>
                        <a:t>Nosorožec</a:t>
                      </a:r>
                      <a:endParaRPr lang="cs-CZ" sz="4000" b="1" dirty="0"/>
                    </a:p>
                  </a:txBody>
                  <a:tcPr anchor="ctr"/>
                </a:tc>
              </a:tr>
              <a:tr h="1128716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/>
                        <a:t>Zebra</a:t>
                      </a:r>
                      <a:endParaRPr lang="cs-CZ" sz="4000" b="1" dirty="0"/>
                    </a:p>
                  </a:txBody>
                  <a:tcPr anchor="ctr"/>
                </a:tc>
              </a:tr>
              <a:tr h="1128716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/>
                        <a:t>Kůň</a:t>
                      </a:r>
                      <a:endParaRPr lang="cs-CZ" sz="4000" b="1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0" name="Přímá spojovací šipka 9"/>
          <p:cNvCxnSpPr/>
          <p:nvPr/>
        </p:nvCxnSpPr>
        <p:spPr>
          <a:xfrm rot="16200000" flipH="1">
            <a:off x="3679025" y="3036091"/>
            <a:ext cx="2643206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V="1">
            <a:off x="4071934" y="4143380"/>
            <a:ext cx="1500198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rot="5400000" flipH="1" flipV="1">
            <a:off x="4071934" y="3143248"/>
            <a:ext cx="2143140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4214810" y="5857892"/>
            <a:ext cx="171451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Obláček 16"/>
          <p:cNvSpPr/>
          <p:nvPr/>
        </p:nvSpPr>
        <p:spPr>
          <a:xfrm>
            <a:off x="428596" y="1142984"/>
            <a:ext cx="8215370" cy="3429024"/>
          </a:xfrm>
          <a:prstGeom prst="cloudCallout">
            <a:avLst>
              <a:gd name="adj1" fmla="val -34931"/>
              <a:gd name="adj2" fmla="val 9371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Pokus se k daným charakteristikám přiřadit správný druh zvířete.</a:t>
            </a:r>
            <a:endParaRPr lang="cs-CZ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357166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entury Gothic" pitchFamily="34" charset="0"/>
              </a:rPr>
              <a:t>TAPÍROVITÍ</a:t>
            </a:r>
            <a:endParaRPr lang="cs-CZ" sz="4000" b="1" dirty="0">
              <a:latin typeface="Century Gothic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35729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/>
              <a:t> výskyt: Střední a Jižní Amerika a v Asii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20716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/>
              <a:t> zavalité tělo, přizpůsobeno rychlému pohybu hustým podrostem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32146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/>
              <a:t> chobotovitý horní pysk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85762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/>
              <a:t> dnes téměř vyhubeni – lidé ničí jejich přirozené prostředí (tropický les)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50006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/>
              <a:t> patří k ohroženým druhům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oubor:TapirAtSD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81174"/>
            <a:ext cx="7620000" cy="507682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entury Gothic" pitchFamily="34" charset="0"/>
              </a:rPr>
              <a:t>TAPÍROVITÍ</a:t>
            </a:r>
            <a:endParaRPr lang="cs-CZ" sz="4000" b="1" dirty="0">
              <a:latin typeface="Century Gothic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0715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/>
              <a:t> v dnešní době žijí už pouze 4 druhy tapírů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85720" y="2000240"/>
            <a:ext cx="35004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Tapír </a:t>
            </a:r>
            <a:r>
              <a:rPr lang="cs-CZ" sz="3200" dirty="0" err="1" smtClean="0"/>
              <a:t>čabrakový</a:t>
            </a:r>
            <a:endParaRPr lang="cs-CZ" sz="3200" dirty="0"/>
          </a:p>
        </p:txBody>
      </p:sp>
      <p:pic>
        <p:nvPicPr>
          <p:cNvPr id="39940" name="Picture 4" descr="Soubor:Mountain Tap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714489"/>
            <a:ext cx="7620000" cy="5143512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85720" y="2000240"/>
            <a:ext cx="35004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Tapír horský</a:t>
            </a:r>
            <a:endParaRPr lang="cs-CZ" sz="3200" dirty="0"/>
          </a:p>
        </p:txBody>
      </p:sp>
      <p:pic>
        <p:nvPicPr>
          <p:cNvPr id="39942" name="Picture 6" descr="Soubor:Brazilian tapir zo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714487"/>
            <a:ext cx="7643834" cy="5143512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285720" y="2000240"/>
            <a:ext cx="392909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Tapír jihoamerický</a:t>
            </a:r>
            <a:endParaRPr lang="cs-CZ" sz="3200" dirty="0"/>
          </a:p>
        </p:txBody>
      </p:sp>
      <p:pic>
        <p:nvPicPr>
          <p:cNvPr id="39944" name="Picture 8" descr="Soubor:Bairds Tapi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1714488"/>
            <a:ext cx="7858148" cy="5143512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929330"/>
            <a:ext cx="3657600" cy="796925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285720" y="2000240"/>
            <a:ext cx="428628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Tapír středoamerický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929330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entury Gothic" pitchFamily="34" charset="0"/>
              </a:rPr>
              <a:t>NOSOROŽCOVITÍ</a:t>
            </a:r>
            <a:endParaRPr lang="cs-CZ" sz="4000" b="1" dirty="0">
              <a:latin typeface="Century Gothic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2144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výskyt: Afrika, jihovýchodní Asie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9288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silná zrohovatělá kůže, hmotnost až 3,6 t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5717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na nose mají silný roh nebo rohy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2146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mají špatný zrak, řídí se především sluchem a čichem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435769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potravu tvoří především tráva, výhonky kořenů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535782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ohrožený druh (loven často pro rohy)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oubor:Rhinoceros in South Africa adjus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3000"/>
            <a:ext cx="7429500" cy="5715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entury Gothic" pitchFamily="34" charset="0"/>
              </a:rPr>
              <a:t>NOSOROŽCOVITÍ</a:t>
            </a:r>
            <a:endParaRPr lang="cs-CZ" sz="4000" b="1" dirty="0">
              <a:latin typeface="Century Gothic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4282" y="1357298"/>
            <a:ext cx="435771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Nosorožec tuponosý</a:t>
            </a:r>
            <a:endParaRPr lang="cs-CZ" sz="3200" dirty="0"/>
          </a:p>
        </p:txBody>
      </p:sp>
      <p:pic>
        <p:nvPicPr>
          <p:cNvPr id="37892" name="Picture 4" descr="Soubor:Ostafrikanisches Spitzmaulnasho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142984"/>
            <a:ext cx="7715272" cy="5715016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14282" y="1357298"/>
            <a:ext cx="435771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Nosorožec dvourohý</a:t>
            </a:r>
            <a:endParaRPr lang="cs-CZ" sz="3200" dirty="0"/>
          </a:p>
        </p:txBody>
      </p:sp>
      <p:pic>
        <p:nvPicPr>
          <p:cNvPr id="37894" name="Picture 6" descr="Soubor:Indian rhinocero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0764" y="1357298"/>
            <a:ext cx="7793236" cy="5500702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214282" y="1357298"/>
            <a:ext cx="435771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Nosorožec indický</a:t>
            </a:r>
            <a:endParaRPr lang="cs-CZ" sz="3200" dirty="0"/>
          </a:p>
        </p:txBody>
      </p:sp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entury Gothic" pitchFamily="34" charset="0"/>
              </a:rPr>
              <a:t>KOŇOVITÍ</a:t>
            </a:r>
            <a:endParaRPr lang="cs-CZ" sz="4000" b="1" dirty="0">
              <a:latin typeface="Century Gothic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1429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rychle se pohybující zvířata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78592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vysoké štíhlé nohy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42886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žijí ve stádech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07181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mají zachovaný pouze jediný prst a to třetí, který je chráněn rohovitým kopytem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421481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jde většinou o divoké jedince, kteří nejdou zkrotit (člověku se podařilo domestikovat pouze 2 druhy: osel domácí, kůň domácí)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oubor:Przewalskipferd colog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7620000" cy="5715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entury Gothic" pitchFamily="34" charset="0"/>
              </a:rPr>
              <a:t>KOŇOVITÍ</a:t>
            </a:r>
            <a:endParaRPr lang="cs-CZ" sz="4000" b="1" dirty="0">
              <a:latin typeface="Century Gothic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714876" y="1285860"/>
            <a:ext cx="414340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Kůň Převalského</a:t>
            </a:r>
            <a:endParaRPr lang="cs-CZ" sz="3200" dirty="0"/>
          </a:p>
        </p:txBody>
      </p:sp>
      <p:sp>
        <p:nvSpPr>
          <p:cNvPr id="7" name="Tlačítko akce: Informace 6">
            <a:hlinkClick r:id="rId3" action="ppaction://hlinksldjump" highlightClick="1"/>
          </p:cNvPr>
          <p:cNvSpPr/>
          <p:nvPr/>
        </p:nvSpPr>
        <p:spPr>
          <a:xfrm>
            <a:off x="7215206" y="5786454"/>
            <a:ext cx="1785950" cy="857256"/>
          </a:xfrm>
          <a:prstGeom prst="actionButtonInformati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3012" name="Picture 4" descr="Soubor:Zebra 14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142984"/>
            <a:ext cx="7620000" cy="5715016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857752" y="1428736"/>
            <a:ext cx="414340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Zebra stepní</a:t>
            </a:r>
            <a:endParaRPr lang="cs-CZ" sz="3200" dirty="0"/>
          </a:p>
        </p:txBody>
      </p:sp>
      <p:pic>
        <p:nvPicPr>
          <p:cNvPr id="43014" name="Picture 6" descr="Soubor:Somali Wild A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142984"/>
            <a:ext cx="7643834" cy="5715016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4987464" y="1581136"/>
            <a:ext cx="416609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Osel africký</a:t>
            </a:r>
            <a:endParaRPr lang="cs-CZ" sz="3200" dirty="0"/>
          </a:p>
        </p:txBody>
      </p:sp>
      <p:pic>
        <p:nvPicPr>
          <p:cNvPr id="43016" name="Picture 8" descr="Soubor:Chile Donke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7" y="1142984"/>
            <a:ext cx="7715273" cy="5715016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1571604" y="1214422"/>
            <a:ext cx="416609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Osel domácí</a:t>
            </a:r>
            <a:endParaRPr lang="cs-CZ" sz="3200" dirty="0"/>
          </a:p>
        </p:txBody>
      </p:sp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857892"/>
            <a:ext cx="3657600" cy="796925"/>
          </a:xfrm>
          <a:prstGeom prst="rect">
            <a:avLst/>
          </a:prstGeom>
          <a:noFill/>
        </p:spPr>
      </p:pic>
      <p:sp>
        <p:nvSpPr>
          <p:cNvPr id="15" name="Tlačítko akce: Informace 14">
            <a:hlinkClick r:id="rId8" action="ppaction://hlinksldjump" highlightClick="1"/>
          </p:cNvPr>
          <p:cNvSpPr/>
          <p:nvPr/>
        </p:nvSpPr>
        <p:spPr>
          <a:xfrm>
            <a:off x="7000892" y="1357298"/>
            <a:ext cx="1857388" cy="928694"/>
          </a:xfrm>
          <a:prstGeom prst="actionButtonInformati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6061075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entury Gothic" pitchFamily="34" charset="0"/>
              </a:rPr>
              <a:t>Dokážeš správně přiřadit?</a:t>
            </a:r>
            <a:endParaRPr lang="cs-CZ" sz="4000" b="1" dirty="0">
              <a:latin typeface="Century Gothic" pitchFamily="34" charset="0"/>
            </a:endParaRPr>
          </a:p>
        </p:txBody>
      </p:sp>
      <p:pic>
        <p:nvPicPr>
          <p:cNvPr id="47106" name="Picture 2" descr="Soubor:Malayan Tapir Sit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3143272" cy="2326021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214282" y="5000636"/>
            <a:ext cx="2857520" cy="78581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Tapír </a:t>
            </a:r>
            <a:r>
              <a:rPr lang="cs-CZ" sz="2400" b="1" dirty="0" err="1" smtClean="0"/>
              <a:t>čabrakový</a:t>
            </a:r>
            <a:endParaRPr lang="cs-CZ" sz="24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3214678" y="5000636"/>
            <a:ext cx="2857520" cy="7858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Tapír středoamerický</a:t>
            </a:r>
            <a:endParaRPr lang="cs-CZ" sz="24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6286480" y="5000636"/>
            <a:ext cx="2857520" cy="78581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Tapír horský</a:t>
            </a:r>
            <a:endParaRPr lang="cs-CZ" sz="2400" b="1" dirty="0"/>
          </a:p>
        </p:txBody>
      </p:sp>
      <p:pic>
        <p:nvPicPr>
          <p:cNvPr id="47108" name="Picture 4" descr="Soubor:Tapirus bairdii -Franklin Park Zoo, Massachusetts, USA-8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142984"/>
            <a:ext cx="3574872" cy="2462193"/>
          </a:xfrm>
          <a:prstGeom prst="rect">
            <a:avLst/>
          </a:prstGeom>
          <a:noFill/>
        </p:spPr>
      </p:pic>
      <p:pic>
        <p:nvPicPr>
          <p:cNvPr id="47110" name="Picture 6" descr="Soubor:Mountain Tapi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786058"/>
            <a:ext cx="3241543" cy="2009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seznámení žáků s dalším řádem savců – řád lichokopytníci.  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vědomosti a dovednosti žáků.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entury Gothic" pitchFamily="34" charset="0"/>
              </a:rPr>
              <a:t>Dokážeš správně přiřadit?</a:t>
            </a:r>
            <a:endParaRPr lang="cs-CZ" sz="4000" b="1" dirty="0">
              <a:latin typeface="Century Gothic" pitchFamily="34" charset="0"/>
            </a:endParaRPr>
          </a:p>
        </p:txBody>
      </p:sp>
      <p:pic>
        <p:nvPicPr>
          <p:cNvPr id="46082" name="Picture 2" descr="Rhinoceros in South Africa adjus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142984"/>
            <a:ext cx="3028954" cy="2324546"/>
          </a:xfrm>
          <a:prstGeom prst="rect">
            <a:avLst/>
          </a:prstGeom>
          <a:noFill/>
        </p:spPr>
      </p:pic>
      <p:pic>
        <p:nvPicPr>
          <p:cNvPr id="46084" name="Picture 4" descr="Soubor:Diceros bicornis Dvur zoo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3856776" cy="2357454"/>
          </a:xfrm>
          <a:prstGeom prst="rect">
            <a:avLst/>
          </a:prstGeom>
          <a:noFill/>
        </p:spPr>
      </p:pic>
      <p:pic>
        <p:nvPicPr>
          <p:cNvPr id="46086" name="Picture 6" descr="Soubor:Indian Rhinocer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5"/>
            <a:ext cx="3786214" cy="2839703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6061075"/>
            <a:ext cx="3657600" cy="796925"/>
          </a:xfrm>
          <a:prstGeom prst="rect">
            <a:avLst/>
          </a:prstGeom>
          <a:noFill/>
        </p:spPr>
      </p:pic>
      <p:sp>
        <p:nvSpPr>
          <p:cNvPr id="8" name="Zaoblený obdélník 7"/>
          <p:cNvSpPr/>
          <p:nvPr/>
        </p:nvSpPr>
        <p:spPr>
          <a:xfrm>
            <a:off x="4357686" y="3857628"/>
            <a:ext cx="4214842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Nosorožec indický</a:t>
            </a:r>
            <a:endParaRPr lang="cs-CZ" sz="2400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4357686" y="4857760"/>
            <a:ext cx="4214842" cy="7858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Nosorožec dvourohý</a:t>
            </a:r>
            <a:endParaRPr lang="cs-CZ" sz="2400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4357686" y="5857892"/>
            <a:ext cx="4214842" cy="78581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Nosorožec tuponosý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entury Gothic" pitchFamily="34" charset="0"/>
              </a:rPr>
              <a:t>Urči správně druh.</a:t>
            </a:r>
            <a:endParaRPr lang="cs-CZ" sz="4000" b="1" dirty="0">
              <a:latin typeface="Century Gothic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214422"/>
            <a:ext cx="914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Obývá amazonský prales.</a:t>
            </a:r>
            <a:endParaRPr lang="cs-CZ" sz="2800" b="1" dirty="0"/>
          </a:p>
        </p:txBody>
      </p:sp>
      <p:sp>
        <p:nvSpPr>
          <p:cNvPr id="5" name="Elipsa 4"/>
          <p:cNvSpPr/>
          <p:nvPr/>
        </p:nvSpPr>
        <p:spPr>
          <a:xfrm>
            <a:off x="214282" y="2000240"/>
            <a:ext cx="4143404" cy="85725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Tapír </a:t>
            </a:r>
            <a:r>
              <a:rPr lang="cs-CZ" sz="2400" dirty="0" err="1" smtClean="0"/>
              <a:t>čabrakový</a:t>
            </a:r>
            <a:endParaRPr lang="cs-CZ" sz="2400" dirty="0"/>
          </a:p>
        </p:txBody>
      </p:sp>
      <p:sp>
        <p:nvSpPr>
          <p:cNvPr id="6" name="Elipsa 5"/>
          <p:cNvSpPr/>
          <p:nvPr/>
        </p:nvSpPr>
        <p:spPr>
          <a:xfrm>
            <a:off x="4572000" y="2000240"/>
            <a:ext cx="4143404" cy="85725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Tapír jihoamerický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3643314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Většinou žije v menších stádech.</a:t>
            </a:r>
            <a:endParaRPr lang="cs-CZ" sz="2800" b="1" dirty="0"/>
          </a:p>
        </p:txBody>
      </p:sp>
      <p:sp>
        <p:nvSpPr>
          <p:cNvPr id="8" name="Elipsa 7"/>
          <p:cNvSpPr/>
          <p:nvPr/>
        </p:nvSpPr>
        <p:spPr>
          <a:xfrm>
            <a:off x="214282" y="4500570"/>
            <a:ext cx="4143404" cy="85725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Tapír </a:t>
            </a:r>
            <a:r>
              <a:rPr lang="cs-CZ" sz="2400" dirty="0" err="1" smtClean="0"/>
              <a:t>čabrakový</a:t>
            </a:r>
            <a:endParaRPr lang="cs-CZ" sz="2400" dirty="0"/>
          </a:p>
        </p:txBody>
      </p:sp>
      <p:sp>
        <p:nvSpPr>
          <p:cNvPr id="9" name="Elipsa 8"/>
          <p:cNvSpPr/>
          <p:nvPr/>
        </p:nvSpPr>
        <p:spPr>
          <a:xfrm>
            <a:off x="4572000" y="4500570"/>
            <a:ext cx="4143404" cy="85725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Tapír jihoamerický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4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9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entury Gothic" pitchFamily="34" charset="0"/>
              </a:rPr>
              <a:t>Urči správně druh.</a:t>
            </a:r>
            <a:endParaRPr lang="cs-CZ" sz="4000" b="1" dirty="0">
              <a:latin typeface="Century Gothic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214422"/>
            <a:ext cx="914400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Hned po slonu je druhým největším suchozemským savcem.</a:t>
            </a:r>
            <a:endParaRPr lang="cs-CZ" sz="2800" b="1" dirty="0"/>
          </a:p>
        </p:txBody>
      </p:sp>
      <p:sp>
        <p:nvSpPr>
          <p:cNvPr id="5" name="Elipsa 4"/>
          <p:cNvSpPr/>
          <p:nvPr/>
        </p:nvSpPr>
        <p:spPr>
          <a:xfrm>
            <a:off x="214282" y="2357430"/>
            <a:ext cx="4143404" cy="85725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Nosorožec indický</a:t>
            </a:r>
            <a:endParaRPr lang="cs-CZ" sz="2400" dirty="0"/>
          </a:p>
        </p:txBody>
      </p:sp>
      <p:sp>
        <p:nvSpPr>
          <p:cNvPr id="6" name="Elipsa 5"/>
          <p:cNvSpPr/>
          <p:nvPr/>
        </p:nvSpPr>
        <p:spPr>
          <a:xfrm>
            <a:off x="4572000" y="2357430"/>
            <a:ext cx="4143404" cy="85725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Nosorožec tuponosý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3571876"/>
            <a:ext cx="91440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Který z uvedených nosorožců bývá nazýván též jako nosorožec černý?</a:t>
            </a:r>
            <a:endParaRPr lang="cs-CZ" sz="2800" b="1" dirty="0"/>
          </a:p>
        </p:txBody>
      </p:sp>
      <p:sp>
        <p:nvSpPr>
          <p:cNvPr id="8" name="Elipsa 7"/>
          <p:cNvSpPr/>
          <p:nvPr/>
        </p:nvSpPr>
        <p:spPr>
          <a:xfrm>
            <a:off x="214282" y="4714884"/>
            <a:ext cx="4143404" cy="85725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Nosorožec dvourohý</a:t>
            </a:r>
            <a:endParaRPr lang="cs-CZ" sz="2400" dirty="0"/>
          </a:p>
        </p:txBody>
      </p:sp>
      <p:sp>
        <p:nvSpPr>
          <p:cNvPr id="9" name="Elipsa 8"/>
          <p:cNvSpPr/>
          <p:nvPr/>
        </p:nvSpPr>
        <p:spPr>
          <a:xfrm>
            <a:off x="4572000" y="4714884"/>
            <a:ext cx="4143404" cy="85725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Nosorožec tuponosý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3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entury Gothic" pitchFamily="34" charset="0"/>
              </a:rPr>
              <a:t>Urči správně druh.</a:t>
            </a:r>
            <a:endParaRPr lang="cs-CZ" sz="4000" b="1" dirty="0">
              <a:latin typeface="Century Gothic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214422"/>
            <a:ext cx="914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Vytrvalejší běžec, dosahuje rychlosti až 65 km/n.</a:t>
            </a:r>
            <a:endParaRPr lang="cs-CZ" sz="2800" b="1" dirty="0"/>
          </a:p>
        </p:txBody>
      </p:sp>
      <p:sp>
        <p:nvSpPr>
          <p:cNvPr id="5" name="Elipsa 4"/>
          <p:cNvSpPr/>
          <p:nvPr/>
        </p:nvSpPr>
        <p:spPr>
          <a:xfrm>
            <a:off x="214282" y="2143116"/>
            <a:ext cx="4143404" cy="8572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Zebra</a:t>
            </a:r>
            <a:endParaRPr lang="cs-CZ" sz="2400" dirty="0"/>
          </a:p>
        </p:txBody>
      </p:sp>
      <p:sp>
        <p:nvSpPr>
          <p:cNvPr id="6" name="Elipsa 5"/>
          <p:cNvSpPr/>
          <p:nvPr/>
        </p:nvSpPr>
        <p:spPr>
          <a:xfrm>
            <a:off x="4572000" y="2143116"/>
            <a:ext cx="4143404" cy="8572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K</a:t>
            </a:r>
            <a:r>
              <a:rPr lang="cs-CZ" sz="2400" dirty="0" smtClean="0"/>
              <a:t>ůň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3571876"/>
            <a:ext cx="9144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Kříženec samce osla a se samicí koně.</a:t>
            </a:r>
            <a:endParaRPr lang="cs-CZ" sz="2800" b="1" dirty="0"/>
          </a:p>
        </p:txBody>
      </p:sp>
      <p:sp>
        <p:nvSpPr>
          <p:cNvPr id="8" name="Elipsa 7"/>
          <p:cNvSpPr/>
          <p:nvPr/>
        </p:nvSpPr>
        <p:spPr>
          <a:xfrm>
            <a:off x="214282" y="4500570"/>
            <a:ext cx="4143404" cy="8572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Mezek</a:t>
            </a:r>
            <a:endParaRPr lang="cs-CZ" sz="2400" dirty="0"/>
          </a:p>
        </p:txBody>
      </p:sp>
      <p:sp>
        <p:nvSpPr>
          <p:cNvPr id="9" name="Elipsa 8"/>
          <p:cNvSpPr/>
          <p:nvPr/>
        </p:nvSpPr>
        <p:spPr>
          <a:xfrm>
            <a:off x="4572000" y="4500570"/>
            <a:ext cx="4143404" cy="8572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Mula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3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6061075"/>
            <a:ext cx="3657600" cy="796925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867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Zdroje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r>
              <a:rPr lang="cs-CZ" sz="1200" dirty="0" smtClean="0"/>
              <a:t>Zebra 1424.jpg.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14. 7. 2008, 12:16 [cit. 2013-04-06]. Dostupné z: </a:t>
            </a:r>
            <a:r>
              <a:rPr lang="cs-CZ" sz="1200" dirty="0" smtClean="0">
                <a:hlinkClick r:id="rId3"/>
              </a:rPr>
              <a:t>http://upload.wikimedia.org/wikipedia/commons/thumb/7/71/Zebra_1424.jpg/800px-Zebra_1424.jpg</a:t>
            </a:r>
            <a:endParaRPr lang="cs-CZ" sz="1200" dirty="0" smtClean="0"/>
          </a:p>
          <a:p>
            <a:r>
              <a:rPr lang="cs-CZ" sz="1200" dirty="0" smtClean="0"/>
              <a:t>Chile </a:t>
            </a:r>
            <a:r>
              <a:rPr lang="cs-CZ" sz="1200" dirty="0" err="1" smtClean="0"/>
              <a:t>Donkey.jpg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4. 3. 2006, 15:49 [cit. 2013-04-06]. Dostupné z: </a:t>
            </a:r>
            <a:r>
              <a:rPr lang="cs-CZ" sz="1200" dirty="0" smtClean="0">
                <a:hlinkClick r:id="rId4"/>
              </a:rPr>
              <a:t>http://upload.wikimedia.org/wikipedia/commons/b/bf/Chile_Donkey.jpg</a:t>
            </a:r>
            <a:endParaRPr lang="cs-CZ" sz="1200" dirty="0" smtClean="0"/>
          </a:p>
          <a:p>
            <a:r>
              <a:rPr lang="cs-CZ" sz="1200" dirty="0" err="1" smtClean="0"/>
              <a:t>Przewalskis</a:t>
            </a:r>
            <a:r>
              <a:rPr lang="cs-CZ" sz="1200" dirty="0" smtClean="0"/>
              <a:t>-</a:t>
            </a:r>
            <a:r>
              <a:rPr lang="cs-CZ" sz="1200" dirty="0" err="1" smtClean="0"/>
              <a:t>horse</a:t>
            </a:r>
            <a:r>
              <a:rPr lang="cs-CZ" sz="1200" dirty="0" smtClean="0"/>
              <a:t>-036437.jpg.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26. 12. 2005, 16:03 [cit. 2013-04-06]. Dostupné z: </a:t>
            </a:r>
            <a:r>
              <a:rPr lang="cs-CZ" sz="1200" dirty="0" smtClean="0">
                <a:hlinkClick r:id="rId5"/>
              </a:rPr>
              <a:t>http://upload.wikimedia.org/wikipedia/commons/8/83/Przewalskis-horse-036437.jpg</a:t>
            </a:r>
            <a:endParaRPr lang="cs-CZ" sz="1200" dirty="0" smtClean="0"/>
          </a:p>
          <a:p>
            <a:r>
              <a:rPr lang="cs-CZ" sz="1200" dirty="0" smtClean="0"/>
              <a:t>Rhinoceros in </a:t>
            </a:r>
            <a:r>
              <a:rPr lang="cs-CZ" sz="1200" dirty="0" err="1" smtClean="0"/>
              <a:t>South</a:t>
            </a:r>
            <a:r>
              <a:rPr lang="cs-CZ" sz="1200" dirty="0" smtClean="0"/>
              <a:t> </a:t>
            </a:r>
            <a:r>
              <a:rPr lang="cs-CZ" sz="1200" dirty="0" err="1" smtClean="0"/>
              <a:t>Africa</a:t>
            </a:r>
            <a:r>
              <a:rPr lang="cs-CZ" sz="1200" dirty="0" smtClean="0"/>
              <a:t> </a:t>
            </a:r>
            <a:r>
              <a:rPr lang="cs-CZ" sz="1200" dirty="0" err="1" smtClean="0"/>
              <a:t>adjusted.jpg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2013-04-06]. Dostupné z: </a:t>
            </a:r>
            <a:r>
              <a:rPr lang="cs-CZ" sz="1200" dirty="0" smtClean="0">
                <a:hlinkClick r:id="rId6"/>
              </a:rPr>
              <a:t>http://upload.wikimedia.org/wikipedia/commons/thumb/3/36/Rhinoceros_in_South_Africa_adjusted.jpg/780px-Rhinoceros_in_South_Africa_adjusted.jpg</a:t>
            </a:r>
            <a:endParaRPr lang="cs-CZ" sz="1200" dirty="0" smtClean="0"/>
          </a:p>
          <a:p>
            <a:r>
              <a:rPr lang="cs-CZ" sz="1200" dirty="0" err="1" smtClean="0"/>
              <a:t>Mountain</a:t>
            </a:r>
            <a:r>
              <a:rPr lang="cs-CZ" sz="1200" dirty="0" smtClean="0"/>
              <a:t> </a:t>
            </a:r>
            <a:r>
              <a:rPr lang="cs-CZ" sz="1200" dirty="0" err="1" smtClean="0"/>
              <a:t>Tapir.jpg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1. 10. 2007, 15:15 [cit. 2013-04-06]. Dostupné z: </a:t>
            </a:r>
            <a:r>
              <a:rPr lang="cs-CZ" sz="1200" dirty="0" smtClean="0">
                <a:hlinkClick r:id="rId7"/>
              </a:rPr>
              <a:t>http://upload.wikimedia.org/wikipedia/commons/thumb/8/8f/Mountain_Tapir.jpg/800px-Mountain_Tapir.jpg</a:t>
            </a:r>
            <a:endParaRPr lang="cs-CZ" sz="1200" dirty="0" smtClean="0"/>
          </a:p>
          <a:p>
            <a:r>
              <a:rPr lang="cs-CZ" sz="1200" dirty="0" err="1" smtClean="0"/>
              <a:t>TapirAtSDZ.jpg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29. 11. 2006, 07:06 [cit. 2013-04-06]. Dostupné z: </a:t>
            </a:r>
            <a:r>
              <a:rPr lang="cs-CZ" sz="1200" dirty="0" smtClean="0">
                <a:hlinkClick r:id="rId8"/>
              </a:rPr>
              <a:t>http://upload.wikimedia.org/wikipedia/commons/thumb/0/01/TapirAtSDZ.jpg/800px-TapirAtSDZ.jpg</a:t>
            </a:r>
            <a:endParaRPr lang="cs-CZ" sz="1200" dirty="0" smtClean="0"/>
          </a:p>
          <a:p>
            <a:r>
              <a:rPr lang="cs-CZ" sz="1200" dirty="0" err="1" smtClean="0"/>
              <a:t>Brazilian</a:t>
            </a:r>
            <a:r>
              <a:rPr lang="cs-CZ" sz="1200" dirty="0" smtClean="0"/>
              <a:t> </a:t>
            </a:r>
            <a:r>
              <a:rPr lang="cs-CZ" sz="1200" dirty="0" err="1" smtClean="0"/>
              <a:t>tapir</a:t>
            </a:r>
            <a:r>
              <a:rPr lang="cs-CZ" sz="1200" dirty="0" smtClean="0"/>
              <a:t> zoo.JPG.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26. 9. 2006, 16:46 [cit. 2013-04-06]. Dostupné z: </a:t>
            </a:r>
            <a:r>
              <a:rPr lang="cs-CZ" sz="1200" dirty="0" smtClean="0">
                <a:hlinkClick r:id="rId9"/>
              </a:rPr>
              <a:t>http://upload.wikimedia.org/wikipedia/commons/thumb/5/51/Brazilian_tapir_zoo.JPG/800px-Brazilian_tapir_zoo.JPG</a:t>
            </a:r>
            <a:endParaRPr lang="cs-CZ" sz="1200" dirty="0" smtClean="0"/>
          </a:p>
          <a:p>
            <a:r>
              <a:rPr lang="cs-CZ" sz="1200" dirty="0" err="1" smtClean="0"/>
              <a:t>Bairds</a:t>
            </a:r>
            <a:r>
              <a:rPr lang="cs-CZ" sz="1200" dirty="0" smtClean="0"/>
              <a:t> </a:t>
            </a:r>
            <a:r>
              <a:rPr lang="cs-CZ" sz="1200" dirty="0" err="1" smtClean="0"/>
              <a:t>Tapir.jpg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21. 8. 2009, 18:10 [cit. 2013-04-06]. Dostupné z: </a:t>
            </a:r>
            <a:r>
              <a:rPr lang="cs-CZ" sz="1200" dirty="0" smtClean="0">
                <a:hlinkClick r:id="rId10"/>
              </a:rPr>
              <a:t>http://upload.wikimedia.org/wikipedia/commons/thumb/5/57/Bairds_Tapir.jpg/800px-Bairds_Tapir.jpg</a:t>
            </a:r>
            <a:endParaRPr lang="cs-CZ" sz="1200" dirty="0" smtClean="0"/>
          </a:p>
          <a:p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Zdroje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143644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Ostafrikanisches</a:t>
            </a:r>
            <a:r>
              <a:rPr lang="cs-CZ" sz="1400" dirty="0" smtClean="0"/>
              <a:t> </a:t>
            </a:r>
            <a:r>
              <a:rPr lang="cs-CZ" sz="1400" dirty="0" err="1" smtClean="0"/>
              <a:t>Spitzmaulnashorn.JPG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27. 9. 2006, 12:21 [cit. 2013-04-06]. Dostupné z: </a:t>
            </a:r>
            <a:r>
              <a:rPr lang="cs-CZ" sz="1400" dirty="0" smtClean="0">
                <a:hlinkClick r:id="rId2"/>
              </a:rPr>
              <a:t>http://upload.wikimedia.org/wikipedia/commons/thumb/b/b3/Ostafrikanisches_Spitzmaulnashorn.JPG/800px-Ostafrikanisches_Spitzmaulnashorn.JPG</a:t>
            </a:r>
            <a:endParaRPr lang="cs-CZ" sz="1400" dirty="0" smtClean="0"/>
          </a:p>
          <a:p>
            <a:r>
              <a:rPr lang="cs-CZ" sz="1400" dirty="0" smtClean="0"/>
              <a:t>Indian rhinoceros.</a:t>
            </a:r>
            <a:r>
              <a:rPr lang="cs-CZ" sz="1400" dirty="0" err="1" smtClean="0"/>
              <a:t>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7. 9. 2006, 12:18 [cit. 2013-04-06]. Dostupné z: </a:t>
            </a:r>
            <a:r>
              <a:rPr lang="cs-CZ" sz="1400" dirty="0" smtClean="0">
                <a:hlinkClick r:id="rId3"/>
              </a:rPr>
              <a:t>http://upload.wikimedia.org/wikipedia/commons/1/1b/Indian_rhinoceros.png</a:t>
            </a:r>
            <a:endParaRPr lang="cs-CZ" sz="1400" dirty="0" smtClean="0"/>
          </a:p>
          <a:p>
            <a:r>
              <a:rPr lang="cs-CZ" sz="1400" dirty="0" err="1" smtClean="0"/>
              <a:t>Przewalskipferd</a:t>
            </a:r>
            <a:r>
              <a:rPr lang="cs-CZ" sz="1400" dirty="0" smtClean="0"/>
              <a:t> </a:t>
            </a:r>
            <a:r>
              <a:rPr lang="cs-CZ" sz="1400" dirty="0" err="1" smtClean="0"/>
              <a:t>cologne.jpg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14. 6. 2006, 16:14 [cit. 2013-04-06]. Dostupné z: </a:t>
            </a:r>
            <a:r>
              <a:rPr lang="cs-CZ" sz="1400" dirty="0" smtClean="0">
                <a:hlinkClick r:id="rId4"/>
              </a:rPr>
              <a:t>http://upload.wikimedia.org/wikipedia/commons/thumb/a/ac/Przewalskipferd_cologne.jpg/800px-Przewalskipferd_cologne.jpg</a:t>
            </a:r>
            <a:endParaRPr lang="cs-CZ" sz="1400" dirty="0" smtClean="0"/>
          </a:p>
          <a:p>
            <a:r>
              <a:rPr lang="cs-CZ" sz="1400" dirty="0" err="1" smtClean="0"/>
              <a:t>Somali</a:t>
            </a:r>
            <a:r>
              <a:rPr lang="cs-CZ" sz="1400" dirty="0" smtClean="0"/>
              <a:t> </a:t>
            </a:r>
            <a:r>
              <a:rPr lang="cs-CZ" sz="1400" dirty="0" err="1" smtClean="0"/>
              <a:t>Wild</a:t>
            </a:r>
            <a:r>
              <a:rPr lang="cs-CZ" sz="1400" dirty="0" smtClean="0"/>
              <a:t> </a:t>
            </a:r>
            <a:r>
              <a:rPr lang="cs-CZ" sz="1400" dirty="0" err="1" smtClean="0"/>
              <a:t>Ass.JPG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26. 4. 2006, 00:08 [cit. 2013-04-06]. Dostupné z: </a:t>
            </a:r>
            <a:r>
              <a:rPr lang="cs-CZ" sz="1400" dirty="0" smtClean="0">
                <a:hlinkClick r:id="rId5"/>
              </a:rPr>
              <a:t>http://upload.wikimedia.org/wikipedia/commons/e/e5/Somali_Wild_Ass.JPG</a:t>
            </a:r>
            <a:endParaRPr lang="cs-CZ" sz="1400" dirty="0" smtClean="0"/>
          </a:p>
          <a:p>
            <a:r>
              <a:rPr lang="cs-CZ" sz="1400" dirty="0" err="1" smtClean="0"/>
              <a:t>Maultier</a:t>
            </a:r>
            <a:r>
              <a:rPr lang="cs-CZ" sz="1400" dirty="0" smtClean="0"/>
              <a:t> </a:t>
            </a:r>
            <a:r>
              <a:rPr lang="cs-CZ" sz="1400" dirty="0" err="1" smtClean="0"/>
              <a:t>grau.jpg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21. 11. 2004, 19:51 [cit. 2013-04-06]. Dostupné z: </a:t>
            </a:r>
            <a:r>
              <a:rPr lang="cs-CZ" sz="1400" dirty="0" smtClean="0">
                <a:hlinkClick r:id="rId6"/>
              </a:rPr>
              <a:t>http://upload.wikimedia.org/wikipedia/commons/4/48/Maultier_grau.jpg</a:t>
            </a:r>
            <a:endParaRPr lang="cs-CZ" sz="1400" dirty="0" smtClean="0"/>
          </a:p>
          <a:p>
            <a:r>
              <a:rPr lang="cs-CZ" sz="1400" dirty="0" err="1" smtClean="0"/>
              <a:t>Old</a:t>
            </a:r>
            <a:r>
              <a:rPr lang="cs-CZ" sz="1400" dirty="0" smtClean="0"/>
              <a:t> </a:t>
            </a:r>
            <a:r>
              <a:rPr lang="cs-CZ" sz="1400" dirty="0" err="1" smtClean="0"/>
              <a:t>hinny</a:t>
            </a:r>
            <a:r>
              <a:rPr lang="cs-CZ" sz="1400" dirty="0" smtClean="0"/>
              <a:t> in Oklahoma.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4. 1. 2008, 01:12 [cit. 2013-04-06]. Dostupné z: </a:t>
            </a:r>
            <a:r>
              <a:rPr lang="cs-CZ" sz="1400" dirty="0" smtClean="0">
                <a:hlinkClick r:id="rId7"/>
              </a:rPr>
              <a:t>http://upload.wikimedia.org/wikipedia/commons/thumb/9/96/Old_hinny_in_Oklahoma.jpg/748px-Old_hinny_in_Oklahoma.jpg</a:t>
            </a:r>
            <a:endParaRPr lang="cs-CZ" sz="1400" dirty="0" smtClean="0"/>
          </a:p>
          <a:p>
            <a:r>
              <a:rPr lang="cs-CZ" sz="1400" dirty="0" err="1" smtClean="0"/>
              <a:t>Malayan</a:t>
            </a:r>
            <a:r>
              <a:rPr lang="cs-CZ" sz="1400" dirty="0" smtClean="0"/>
              <a:t> </a:t>
            </a:r>
            <a:r>
              <a:rPr lang="cs-CZ" sz="1400" dirty="0" err="1" smtClean="0"/>
              <a:t>Tapir</a:t>
            </a:r>
            <a:r>
              <a:rPr lang="cs-CZ" sz="1400" dirty="0" smtClean="0"/>
              <a:t> </a:t>
            </a:r>
            <a:r>
              <a:rPr lang="cs-CZ" sz="1400" dirty="0" err="1" smtClean="0"/>
              <a:t>Sitting.jpg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19. 6. 2006, 22:37 [cit. 2013-04-06]. Dostupné z: </a:t>
            </a:r>
            <a:r>
              <a:rPr lang="cs-CZ" sz="1400" dirty="0" smtClean="0">
                <a:hlinkClick r:id="rId8"/>
              </a:rPr>
              <a:t>http://upload.wikimedia.org/wikipedia/commons/thumb/a/a1/Malayan_Tapir_Sitting.jpg/800px-Malayan_Tapir_Sitting.jpg</a:t>
            </a:r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Zdroje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286520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Tapirus</a:t>
            </a:r>
            <a:r>
              <a:rPr lang="cs-CZ" sz="1400" dirty="0" smtClean="0"/>
              <a:t> </a:t>
            </a:r>
            <a:r>
              <a:rPr lang="cs-CZ" sz="1400" dirty="0" err="1" smtClean="0"/>
              <a:t>bairdii</a:t>
            </a:r>
            <a:r>
              <a:rPr lang="cs-CZ" sz="1400" dirty="0" smtClean="0"/>
              <a:t> -</a:t>
            </a:r>
            <a:r>
              <a:rPr lang="cs-CZ" sz="1400" dirty="0" err="1" smtClean="0"/>
              <a:t>Franklin</a:t>
            </a:r>
            <a:r>
              <a:rPr lang="cs-CZ" sz="1400" dirty="0" smtClean="0"/>
              <a:t> Park Zoo, Massachusetts, USA-8a.jpg.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19. 7. 2010, 09:45 [cit. 2013-04-06]. Dostupné z: </a:t>
            </a:r>
            <a:r>
              <a:rPr lang="cs-CZ" sz="1400" dirty="0" smtClean="0">
                <a:hlinkClick r:id="rId2"/>
              </a:rPr>
              <a:t>http://upload.wikimedia.org/wikipedia/commons/thumb/2/2e/Tapirus_bairdii_-Franklin_Park_Zoo%2C_Massachusetts%2C_USA-8a.jpg/800px-Tapirus_bairdii_-Franklin_Park_Zoo%2C_Massachusetts%2C_USA-8a.jpg</a:t>
            </a:r>
            <a:endParaRPr lang="cs-CZ" sz="1400" dirty="0" smtClean="0"/>
          </a:p>
          <a:p>
            <a:r>
              <a:rPr lang="cs-CZ" sz="1400" dirty="0" smtClean="0"/>
              <a:t>Jízda na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 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18-Nov-07 16:53:28 PST [cit. 2013-04-06]. Dostupné z: </a:t>
            </a:r>
            <a:r>
              <a:rPr lang="cs-CZ" sz="1400" dirty="0" smtClean="0">
                <a:hlinkClick r:id="rId3"/>
              </a:rPr>
              <a:t>http://www.</a:t>
            </a:r>
            <a:r>
              <a:rPr lang="cs-CZ" sz="1400" dirty="0" err="1" smtClean="0">
                <a:hlinkClick r:id="rId3"/>
              </a:rPr>
              <a:t>clker.com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cliparts</a:t>
            </a:r>
            <a:r>
              <a:rPr lang="cs-CZ" sz="1400" dirty="0" smtClean="0">
                <a:hlinkClick r:id="rId3"/>
              </a:rPr>
              <a:t>/2/6/5/0/1195433607792649830Machovka_</a:t>
            </a:r>
            <a:r>
              <a:rPr lang="cs-CZ" sz="1400" dirty="0" err="1" smtClean="0">
                <a:hlinkClick r:id="rId3"/>
              </a:rPr>
              <a:t>horse.svg.med.png</a:t>
            </a:r>
            <a:endParaRPr lang="cs-CZ" sz="1400" dirty="0" smtClean="0"/>
          </a:p>
          <a:p>
            <a:r>
              <a:rPr lang="cs-CZ" sz="1400" dirty="0" err="1" smtClean="0"/>
              <a:t>Cartoon</a:t>
            </a:r>
            <a:r>
              <a:rPr lang="cs-CZ" sz="1400" dirty="0" smtClean="0"/>
              <a:t> Zebra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 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14-</a:t>
            </a:r>
            <a:r>
              <a:rPr lang="cs-CZ" sz="1400" dirty="0" err="1" smtClean="0"/>
              <a:t>Mar</a:t>
            </a:r>
            <a:r>
              <a:rPr lang="cs-CZ" sz="1400" dirty="0" smtClean="0"/>
              <a:t>-09 23:29:09 PDT [cit. 2013-04-06]. Dostupné z: </a:t>
            </a:r>
            <a:r>
              <a:rPr lang="cs-CZ" sz="1400" dirty="0" smtClean="0">
                <a:hlinkClick r:id="rId4"/>
              </a:rPr>
              <a:t>http://www.</a:t>
            </a:r>
            <a:r>
              <a:rPr lang="cs-CZ" sz="1400" dirty="0" err="1" smtClean="0">
                <a:hlinkClick r:id="rId4"/>
              </a:rPr>
              <a:t>clker.com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cliparts</a:t>
            </a:r>
            <a:r>
              <a:rPr lang="cs-CZ" sz="1400" dirty="0" smtClean="0">
                <a:hlinkClick r:id="rId4"/>
              </a:rPr>
              <a:t>/0/8/d/2/1237098546824050827StudioFibonacci_</a:t>
            </a:r>
            <a:r>
              <a:rPr lang="cs-CZ" sz="1400" dirty="0" err="1" smtClean="0">
                <a:hlinkClick r:id="rId4"/>
              </a:rPr>
              <a:t>Cartoon</a:t>
            </a:r>
            <a:r>
              <a:rPr lang="cs-CZ" sz="1400" dirty="0" smtClean="0">
                <a:hlinkClick r:id="rId4"/>
              </a:rPr>
              <a:t>_zebra.</a:t>
            </a:r>
            <a:r>
              <a:rPr lang="cs-CZ" sz="1400" dirty="0" err="1" smtClean="0">
                <a:hlinkClick r:id="rId4"/>
              </a:rPr>
              <a:t>svg.med.png</a:t>
            </a:r>
            <a:endParaRPr lang="cs-CZ" sz="1400" dirty="0" smtClean="0"/>
          </a:p>
          <a:p>
            <a:r>
              <a:rPr lang="cs-CZ" sz="1400" i="1" dirty="0" smtClean="0"/>
              <a:t>Přírodopis 8 pro základní školy a víceletá gymnázia</a:t>
            </a:r>
            <a:r>
              <a:rPr lang="cs-CZ" sz="1400" dirty="0" smtClean="0"/>
              <a:t>. Plzeň: </a:t>
            </a:r>
            <a:r>
              <a:rPr lang="cs-CZ" sz="1400" dirty="0" err="1" smtClean="0"/>
              <a:t>Fraus</a:t>
            </a:r>
            <a:r>
              <a:rPr lang="cs-CZ" sz="1400" dirty="0" smtClean="0"/>
              <a:t>, 2010. ISBN 80-7238-428-7.</a:t>
            </a:r>
          </a:p>
          <a:p>
            <a:r>
              <a:rPr lang="cs-CZ" sz="1400" i="1" dirty="0" smtClean="0"/>
              <a:t>Přírodopis 2 pro 7. ročník základní školy a nižší ročníky víceletých gymnázií</a:t>
            </a:r>
            <a:r>
              <a:rPr lang="cs-CZ" sz="1400" dirty="0" smtClean="0"/>
              <a:t>. Bělehradská 47, 120 00 Praha 2: SPN, 1999. ISBN 80-7235-069-2.</a:t>
            </a:r>
          </a:p>
          <a:p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Przewalskipferd colog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85728"/>
            <a:ext cx="3857620" cy="289321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71472" y="500042"/>
            <a:ext cx="414340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Kůň Převalského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157161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/>
              <a:t> žil v polopouštích</a:t>
            </a:r>
          </a:p>
          <a:p>
            <a:r>
              <a:rPr lang="cs-CZ" sz="3200" dirty="0" smtClean="0"/>
              <a:t>Mongolska a Číny</a:t>
            </a:r>
          </a:p>
          <a:p>
            <a:pPr>
              <a:buFont typeface="Wingdings" pitchFamily="2" charset="2"/>
              <a:buChar char="§"/>
            </a:pPr>
            <a:r>
              <a:rPr lang="cs-CZ" sz="3200" dirty="0" smtClean="0"/>
              <a:t> jediný žijící předek </a:t>
            </a:r>
          </a:p>
          <a:p>
            <a:r>
              <a:rPr lang="cs-CZ" sz="3200" dirty="0" smtClean="0"/>
              <a:t>zdomácnělého koně</a:t>
            </a:r>
          </a:p>
          <a:p>
            <a:pPr>
              <a:buFont typeface="Wingdings" pitchFamily="2" charset="2"/>
              <a:buChar char="§"/>
            </a:pPr>
            <a:r>
              <a:rPr lang="cs-CZ" sz="3200" dirty="0" smtClean="0"/>
              <a:t> dnes žije pouze v zajetí v zoologických zahradách</a:t>
            </a:r>
            <a:endParaRPr lang="cs-CZ" sz="3200" dirty="0"/>
          </a:p>
        </p:txBody>
      </p:sp>
      <p:sp>
        <p:nvSpPr>
          <p:cNvPr id="5" name="Tlačítko akce: Návrat 4">
            <a:hlinkClick r:id="" action="ppaction://hlinkshowjump?jump=lastslideviewed" highlightClick="1"/>
          </p:cNvPr>
          <p:cNvSpPr/>
          <p:nvPr/>
        </p:nvSpPr>
        <p:spPr>
          <a:xfrm>
            <a:off x="6929454" y="5429264"/>
            <a:ext cx="2071670" cy="114298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oubor:Maultier gr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362325" cy="4762500"/>
          </a:xfrm>
          <a:prstGeom prst="rect">
            <a:avLst/>
          </a:prstGeom>
          <a:noFill/>
        </p:spPr>
      </p:pic>
      <p:pic>
        <p:nvPicPr>
          <p:cNvPr id="49156" name="Picture 4" descr="Soubor:Old hinny in Oklaho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71678"/>
            <a:ext cx="4357686" cy="348964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357554" y="428604"/>
            <a:ext cx="578644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MULA</a:t>
            </a:r>
          </a:p>
          <a:p>
            <a:r>
              <a:rPr lang="cs-CZ" sz="3200" dirty="0" smtClean="0"/>
              <a:t>= oslí hřebec a koňská klisna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14282" y="5286388"/>
            <a:ext cx="578644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MEZEK</a:t>
            </a:r>
          </a:p>
          <a:p>
            <a:r>
              <a:rPr lang="cs-CZ" sz="3200" dirty="0" smtClean="0"/>
              <a:t>= koňský hřebec a oslí klisna</a:t>
            </a:r>
            <a:endParaRPr lang="cs-CZ" sz="3200" dirty="0"/>
          </a:p>
        </p:txBody>
      </p:sp>
      <p:sp>
        <p:nvSpPr>
          <p:cNvPr id="8" name="Tlačítko akce: Návrat 7">
            <a:hlinkClick r:id="" action="ppaction://hlinkshowjump?jump=lastslideviewed" highlightClick="1"/>
          </p:cNvPr>
          <p:cNvSpPr/>
          <p:nvPr/>
        </p:nvSpPr>
        <p:spPr>
          <a:xfrm>
            <a:off x="7286644" y="5715016"/>
            <a:ext cx="1857356" cy="114298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164" y="962663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u="sng" dirty="0" smtClean="0">
                <a:latin typeface="Century Gothic" pitchFamily="34" charset="0"/>
                <a:cs typeface="Times New Roman" pitchFamily="18" charset="0"/>
              </a:rPr>
              <a:t>Lichokopytníci</a:t>
            </a:r>
            <a:endParaRPr lang="cs-CZ" sz="4800" b="1" u="sng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071678"/>
            <a:ext cx="91440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Lichokopytníci jsou velmi známým řádem savců. Poznáš druhy patřící do tohoto řádu? </a:t>
            </a:r>
            <a:endParaRPr lang="cs-CZ" sz="3600" b="1" dirty="0"/>
          </a:p>
        </p:txBody>
      </p:sp>
      <p:pic>
        <p:nvPicPr>
          <p:cNvPr id="18434" name="Picture 2" descr="Jízda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714752"/>
            <a:ext cx="2771775" cy="2838450"/>
          </a:xfrm>
          <a:prstGeom prst="rect">
            <a:avLst/>
          </a:prstGeom>
          <a:noFill/>
        </p:spPr>
      </p:pic>
      <p:pic>
        <p:nvPicPr>
          <p:cNvPr id="18436" name="Picture 4" descr="Cartoon Zebra Clip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000500"/>
            <a:ext cx="24003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u="sng" dirty="0" smtClean="0">
                <a:latin typeface="Century Gothic" pitchFamily="34" charset="0"/>
                <a:cs typeface="Times New Roman" pitchFamily="18" charset="0"/>
              </a:rPr>
              <a:t>Lichokopytníci</a:t>
            </a:r>
            <a:endParaRPr lang="cs-CZ" sz="4800" b="1" u="sng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5122" name="Picture 2" descr="Soubor:Zebra 14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7620000" cy="5067301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42852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929190" y="5643578"/>
            <a:ext cx="378621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Zebra stepní</a:t>
            </a:r>
            <a:endParaRPr lang="cs-CZ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4285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u="sng" dirty="0" smtClean="0">
                <a:latin typeface="Century Gothic" pitchFamily="34" charset="0"/>
                <a:cs typeface="Times New Roman" pitchFamily="18" charset="0"/>
              </a:rPr>
              <a:t>Lichokopytníci</a:t>
            </a:r>
            <a:endParaRPr lang="cs-CZ" sz="4800" b="1" u="sng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4098" name="Picture 2" descr="Soubor:Chile Donk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827" y="1214422"/>
            <a:ext cx="6968905" cy="528641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57158" y="5929330"/>
            <a:ext cx="378621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Osel domácí</a:t>
            </a:r>
            <a:endParaRPr lang="cs-CZ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u="sng" dirty="0" smtClean="0">
                <a:latin typeface="Century Gothic" pitchFamily="34" charset="0"/>
                <a:cs typeface="Times New Roman" pitchFamily="18" charset="0"/>
              </a:rPr>
              <a:t>Lichokopytníci</a:t>
            </a:r>
            <a:endParaRPr lang="cs-CZ" sz="4800" b="1" u="sng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3074" name="Picture 2" descr="Soubor:Przewalskis-horse-0364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7709797" cy="514353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429124" y="5929330"/>
            <a:ext cx="435771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Kůň Převalského</a:t>
            </a:r>
            <a:endParaRPr lang="cs-CZ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4285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u="sng" dirty="0" smtClean="0">
                <a:latin typeface="Century Gothic" pitchFamily="34" charset="0"/>
                <a:cs typeface="Times New Roman" pitchFamily="18" charset="0"/>
              </a:rPr>
              <a:t>Lichokopytníci</a:t>
            </a:r>
            <a:endParaRPr lang="cs-CZ" sz="4800" b="1" u="sng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2050" name="Picture 2" descr="Soubor:Rhinoceros in South Africa adjust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143000"/>
            <a:ext cx="7215186" cy="555014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57158" y="6000768"/>
            <a:ext cx="535785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Nosorožec tuponosý</a:t>
            </a:r>
            <a:endParaRPr lang="cs-CZ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u="sng" dirty="0" smtClean="0">
                <a:latin typeface="Century Gothic" pitchFamily="34" charset="0"/>
                <a:cs typeface="Times New Roman" pitchFamily="18" charset="0"/>
              </a:rPr>
              <a:t>Lichokopytníci</a:t>
            </a:r>
            <a:endParaRPr lang="cs-CZ" sz="4800" b="1" u="sng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35842" name="Picture 2" descr="Soubor:Mountain Tap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7620000" cy="472440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071934" y="5786454"/>
            <a:ext cx="457203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Tapír horský</a:t>
            </a:r>
            <a:endParaRPr lang="cs-CZ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u="sng" dirty="0" smtClean="0">
                <a:latin typeface="Century Gothic" pitchFamily="34" charset="0"/>
                <a:cs typeface="Times New Roman" pitchFamily="18" charset="0"/>
              </a:rPr>
              <a:t>Charakteristické znaky</a:t>
            </a:r>
            <a:endParaRPr lang="cs-CZ" sz="4800" b="1" u="sng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285860"/>
            <a:ext cx="914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/>
              <a:t>Lichokopytníci jsou:</a:t>
            </a:r>
            <a:endParaRPr lang="cs-CZ" sz="3600" dirty="0"/>
          </a:p>
        </p:txBody>
      </p:sp>
      <p:sp>
        <p:nvSpPr>
          <p:cNvPr id="5" name="Elipsa 4"/>
          <p:cNvSpPr/>
          <p:nvPr/>
        </p:nvSpPr>
        <p:spPr>
          <a:xfrm>
            <a:off x="0" y="2071678"/>
            <a:ext cx="3214710" cy="10001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všežravci</a:t>
            </a:r>
            <a:endParaRPr lang="cs-CZ" sz="3200" b="1" dirty="0"/>
          </a:p>
        </p:txBody>
      </p:sp>
      <p:sp>
        <p:nvSpPr>
          <p:cNvPr id="6" name="Elipsa 5"/>
          <p:cNvSpPr/>
          <p:nvPr/>
        </p:nvSpPr>
        <p:spPr>
          <a:xfrm>
            <a:off x="5214942" y="2071678"/>
            <a:ext cx="3714776" cy="10001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masožravci</a:t>
            </a:r>
            <a:endParaRPr lang="cs-CZ" sz="3200" b="1" dirty="0"/>
          </a:p>
        </p:txBody>
      </p:sp>
      <p:sp>
        <p:nvSpPr>
          <p:cNvPr id="7" name="Elipsa 6"/>
          <p:cNvSpPr/>
          <p:nvPr/>
        </p:nvSpPr>
        <p:spPr>
          <a:xfrm>
            <a:off x="2643174" y="2928934"/>
            <a:ext cx="3214710" cy="10001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býložravci</a:t>
            </a:r>
            <a:endParaRPr lang="cs-CZ" sz="3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2714620"/>
            <a:ext cx="914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/>
              <a:t>Na nohách mají:</a:t>
            </a:r>
            <a:endParaRPr lang="cs-CZ" sz="3600" dirty="0"/>
          </a:p>
        </p:txBody>
      </p:sp>
      <p:sp>
        <p:nvSpPr>
          <p:cNvPr id="9" name="Elipsa 8"/>
          <p:cNvSpPr/>
          <p:nvPr/>
        </p:nvSpPr>
        <p:spPr>
          <a:xfrm>
            <a:off x="357158" y="3714752"/>
            <a:ext cx="4000528" cy="10001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1 nebo 3 prsty</a:t>
            </a:r>
            <a:endParaRPr lang="cs-CZ" sz="2800" dirty="0"/>
          </a:p>
        </p:txBody>
      </p:sp>
      <p:sp>
        <p:nvSpPr>
          <p:cNvPr id="10" name="Elipsa 9"/>
          <p:cNvSpPr/>
          <p:nvPr/>
        </p:nvSpPr>
        <p:spPr>
          <a:xfrm>
            <a:off x="4929190" y="3714752"/>
            <a:ext cx="4000528" cy="10001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3 nebo 4 prsty</a:t>
            </a:r>
            <a:endParaRPr lang="cs-CZ" sz="2800" dirty="0"/>
          </a:p>
        </p:txBody>
      </p:sp>
      <p:sp>
        <p:nvSpPr>
          <p:cNvPr id="11" name="Elipsa 10"/>
          <p:cNvSpPr/>
          <p:nvPr/>
        </p:nvSpPr>
        <p:spPr>
          <a:xfrm>
            <a:off x="2857488" y="4929198"/>
            <a:ext cx="4000528" cy="10001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1 nebo 5 prstů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0" y="4071942"/>
            <a:ext cx="914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/>
              <a:t>Lichokopytníci svoji potravu:</a:t>
            </a:r>
            <a:endParaRPr lang="cs-CZ" sz="3600" dirty="0"/>
          </a:p>
        </p:txBody>
      </p:sp>
      <p:sp>
        <p:nvSpPr>
          <p:cNvPr id="13" name="Elipsa 12"/>
          <p:cNvSpPr/>
          <p:nvPr/>
        </p:nvSpPr>
        <p:spPr>
          <a:xfrm>
            <a:off x="214282" y="4929198"/>
            <a:ext cx="3857652" cy="9286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přežvykují</a:t>
            </a:r>
            <a:endParaRPr lang="cs-CZ" sz="3200" b="1" dirty="0"/>
          </a:p>
        </p:txBody>
      </p:sp>
      <p:sp>
        <p:nvSpPr>
          <p:cNvPr id="14" name="Elipsa 13"/>
          <p:cNvSpPr/>
          <p:nvPr/>
        </p:nvSpPr>
        <p:spPr>
          <a:xfrm>
            <a:off x="4429124" y="4929198"/>
            <a:ext cx="3857652" cy="92869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nepřežvykují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3 -0.01018 C 0.17309 0.01734 0.26111 0.0074 0.26493 0.0074 C 0.27135 0.00555 0.28038 0.0037 0.28663 -0.00047 C 0.29791 -0.00787 0.28437 -0.00093 0.29531 -0.00625 C 0.30503 -0.01573 0.31614 -0.02937 0.32708 -0.03701 C 0.3375 -0.04441 0.35052 -0.05134 0.36041 -0.06036 C 0.37465 -0.07331 0.3875 -0.09043 0.39965 -0.10662 C 0.40295 -0.11101 0.40416 -0.11726 0.40694 -0.12211 C 0.40868 -0.12905 0.41128 -0.14339 0.41128 -0.14316 C 0.41076 -0.16004 0.41093 -0.17692 0.40972 -0.19357 C 0.40902 -0.2019 0.39687 -0.21716 0.39375 -0.2204 C 0.38993 -0.22433 0.38767 -0.23034 0.38368 -0.23405 C 0.37048 -0.24584 0.34722 -0.25116 0.33159 -0.25139 C 0.2934 -0.25185 0.25521 -0.25139 0.21701 -0.25139 " pathEditMode="relative" rAng="0" ptsTypes="fffffffffffff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58 -0.02705 C 0.1849 -0.0037 0.20174 0.00972 0.22466 0.01897 C 0.24427 0.03608 0.2658 0.04025 0.28854 0.04325 C 0.3224 0.05343 0.35347 0.05458 0.38837 0.0562 C 0.4007 0.05852 0.41372 0.06175 0.42622 0.0606 C 0.48594 0.05967 0.60573 0.0562 0.60573 0.05643 C 0.61997 0.05366 0.63386 0.05042 0.64809 0.04718 C 0.65261 0.04533 0.65712 0.04117 0.66198 0.03886 C 0.66962 0.03539 0.67674 0.03539 0.68403 0.02984 C 0.70469 0.01365 0.72049 -0.0148 0.73698 -0.03792 C 0.7382 -0.04255 0.74219 -0.04602 0.74219 -0.05111 C 0.74219 -0.08487 0.7382 -0.0999 0.73386 -0.12835 C 0.73212 -0.13899 0.73143 -0.15124 0.72778 -0.16119 C 0.72448 -0.16951 0.72014 -0.17483 0.71667 -0.18293 C 0.71285 -0.19264 0.70747 -0.20605 0.70122 -0.21369 C 0.68663 -0.23126 0.67014 -0.23566 0.65261 -0.24421 C 0.63854 -0.25161 0.62691 -0.25855 0.61216 -0.26133 C 0.60052 -0.2604 0.60191 -0.2611 0.59323 -0.2574 C 0.59011 -0.2567 0.58403 -0.25346 0.58403 -0.25323 C 0.58021 -0.24583 0.57761 -0.24074 0.57136 -0.2382 C 0.56354 -0.2271 0.56181 -0.21762 0.55278 -0.20675 C 0.54792 -0.20189 0.54202 -0.20004 0.53698 -0.19657 C 0.49757 -0.16535 0.45261 -0.17876 0.40903 -0.17876 " pathEditMode="relative" rAng="0" ptsTypes="ffffffffffffffffffffffA"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alent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616</Words>
  <Application>Microsoft Office PowerPoint</Application>
  <PresentationFormat>Předvádění na obrazovce (4:3)</PresentationFormat>
  <Paragraphs>151</Paragraphs>
  <Slides>28</Slides>
  <Notes>0</Notes>
  <HiddenSlides>2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0" baseType="lpstr">
      <vt:lpstr>Motiv sady Office</vt:lpstr>
      <vt:lpstr>1_Talent</vt:lpstr>
      <vt:lpstr>Savci – řád: lichokopytníci 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Zdroje</vt:lpstr>
      <vt:lpstr>Zdroje</vt:lpstr>
      <vt:lpstr>Zdroje</vt:lpstr>
      <vt:lpstr>Snímek 27</vt:lpstr>
      <vt:lpstr>Snímek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 Čechová</cp:lastModifiedBy>
  <cp:revision>103</cp:revision>
  <dcterms:created xsi:type="dcterms:W3CDTF">2013-04-06T06:27:13Z</dcterms:created>
  <dcterms:modified xsi:type="dcterms:W3CDTF">2014-10-29T07:35:01Z</dcterms:modified>
</cp:coreProperties>
</file>