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0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61" r:id="rId21"/>
    <p:sldId id="262" r:id="rId22"/>
    <p:sldId id="263" r:id="rId23"/>
    <p:sldId id="273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00C3D5-370B-47B4-815B-B43FE9BBEB9C}" type="datetimeFigureOut">
              <a:rPr lang="cs-CZ" smtClean="0"/>
              <a:pPr/>
              <a:t>29. 10. 2014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D660E76-10BE-465E-B522-0ABF8197444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upload.wikimedia.org/wikipedia/commons/thumb/d/d2/Dolphins_300.jpg/800px-Dolphins_300.jpg" TargetMode="External"/><Relationship Id="rId7" Type="http://schemas.openxmlformats.org/officeDocument/2006/relationships/hyperlink" Target="http://upload.wikimedia.org/wikipedia/commons/thumb/3/3d/Dan%C4%9Bk_2.jpg/800px-Dan%C4%9Bk_2.jpg" TargetMode="External"/><Relationship Id="rId2" Type="http://schemas.openxmlformats.org/officeDocument/2006/relationships/hyperlink" Target="http://upload.wikimedia.org/wikipedia/commons/thumb/3/32/Loxodonta_africana_-_crossing.jpg/800px-Loxodonta_africana_-_crossing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1/16/Bison_bonatus_Zoo_Praha_2011-1.jpg/800px-Bison_bonatus_Zoo_Praha_2011-1.jpg" TargetMode="External"/><Relationship Id="rId5" Type="http://schemas.openxmlformats.org/officeDocument/2006/relationships/hyperlink" Target="http://upload.wikimedia.org/wikipedia/commons/c/c8/Mufflon-03.jpg" TargetMode="External"/><Relationship Id="rId4" Type="http://schemas.openxmlformats.org/officeDocument/2006/relationships/hyperlink" Target="http://upload.wikimedia.org/wikipedia/commons/thumb/6/6c/Hippopotamus_amphibius_-_Homosassa_Springs_Wildlife_State_Park,_Florida_-_2010-01-13.jpg/800px-Hippopotamus_amphibius_-_Homosassa_Springs_Wildlife_State_Park,_Florida_-_2010-01-13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upload.wikimedia.org/wikipedia/commons/thumb/2/23/Male_Moose.jpg/800px-Male_Moose.jpg" TargetMode="External"/><Relationship Id="rId7" Type="http://schemas.openxmlformats.org/officeDocument/2006/relationships/hyperlink" Target="https://cs.wikipedia.org/wiki/Narval" TargetMode="External"/><Relationship Id="rId2" Type="http://schemas.openxmlformats.org/officeDocument/2006/relationships/hyperlink" Target="http://upload.wikimedia.org/wikipedia/commons/thumb/9/9e/New_Moon_Girl_(Little_Girl)_Spanish_Mustang_Mare.jpg/800px-New_Moon_Girl_(Little_Girl)_Spanish_Mustang_Mare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s.wikipedia.org/wiki/Hro%C5%A1%C3%ADk_liberijsk%C3%BD" TargetMode="External"/><Relationship Id="rId5" Type="http://schemas.openxmlformats.org/officeDocument/2006/relationships/hyperlink" Target="http://upload.wikimedia.org/wikipedia/commons/c/c4/Alpaka_33444.jpg" TargetMode="External"/><Relationship Id="rId4" Type="http://schemas.openxmlformats.org/officeDocument/2006/relationships/hyperlink" Target="http://upload.wikimedia.org/wikipedia/commons/thumb/5/53/Pronghorn_Antelope_USFWS.jpg/772px-Pronghorn_Antelope_USFWS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Lachtanovit%C3%A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s.wikipedia.org/wiki/Jak_divok%C3%BD" TargetMode="External"/><Relationship Id="rId4" Type="http://schemas.openxmlformats.org/officeDocument/2006/relationships/hyperlink" Target="https://cs.wikipedia.org/wiki/Tap%C3%ADr_%C4%8Dabrakov%C3%B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řád: KVÍZ 3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28794" y="400050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/>
              <a:t>Př</a:t>
            </a:r>
            <a:r>
              <a:rPr lang="cs-CZ" sz="3200" dirty="0" smtClean="0"/>
              <a:t>_097_Savci_kvíz 3</a:t>
            </a:r>
            <a:endParaRPr lang="cs-CZ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New Moon Girl (Little Girl) Spanish Mustang M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7147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kůň domácí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00562" y="214290"/>
            <a:ext cx="428628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kůň Převalského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Male Mo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4003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7147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los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00562" y="214290"/>
            <a:ext cx="428628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sob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bor: Vidloroh Antelope USF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00"/>
            <a:ext cx="9144000" cy="68732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4572000" y="1071546"/>
            <a:ext cx="442915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vidloroh americký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72000" y="214290"/>
            <a:ext cx="442915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onyx jihoafrický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Alpaka 33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7215206" cy="6871625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214942" y="214290"/>
            <a:ext cx="371477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lama alpaka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5214942" y="1071546"/>
            <a:ext cx="371477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lama krotká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7/78/Hexaprotodon.liberiensis-ZOO.Jihlava1.jpg/1024px-Hexaprotodon.liberiensis-ZOO.Jihlav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1786" y="0"/>
            <a:ext cx="9275786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357818" y="214290"/>
            <a:ext cx="357190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</a:t>
            </a:r>
            <a:r>
              <a:rPr lang="cs-CZ" sz="3200" b="1" i="1" dirty="0" err="1" smtClean="0"/>
              <a:t>hrošík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5357818" y="1071546"/>
            <a:ext cx="357190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</a:t>
            </a:r>
            <a:r>
              <a:rPr lang="cs-CZ" sz="3200" b="1" i="1" dirty="0" smtClean="0"/>
              <a:t>hroch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5/5c/Narwhals_breach.jpg/1024px-Narwhals_bre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1888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357818" y="1142984"/>
            <a:ext cx="357190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narval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5357818" y="285728"/>
            <a:ext cx="357190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</a:t>
            </a:r>
            <a:r>
              <a:rPr lang="cs-CZ" sz="3200" b="1" i="1" dirty="0" smtClean="0"/>
              <a:t>) vorvaň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857892"/>
            <a:ext cx="3657600" cy="796925"/>
          </a:xfrm>
          <a:prstGeom prst="rect">
            <a:avLst/>
          </a:prstGeom>
          <a:noFill/>
        </p:spPr>
      </p:pic>
      <p:pic>
        <p:nvPicPr>
          <p:cNvPr id="3074" name="Picture 2" descr="https://upload.wikimedia.org/wikipedia/commons/thumb/3/38/Tapir_malayo_%28Tapirus_indicus%29%2C_Tierpark_Hellabrunn%2C_M%C3%BAnich%2C_Alemania%2C_2012-06-17%2C_DD_01.JPG/1024px-Tapir_malayo_%28Tapirus_indicus%29%2C_Tierpark_Hellabrunn%2C_M%C3%BAnich%2C_Alemania%2C_2012-06-17%2C_DD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697141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0" y="4786322"/>
            <a:ext cx="400049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tapír </a:t>
            </a:r>
            <a:r>
              <a:rPr lang="cs-CZ" sz="3200" b="1" i="1" dirty="0" err="1" smtClean="0"/>
              <a:t>čabrakový</a:t>
            </a:r>
            <a:r>
              <a:rPr lang="cs-CZ" sz="3200" b="1" i="1" dirty="0" smtClean="0"/>
              <a:t> 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0" y="5715016"/>
            <a:ext cx="400049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tapír horský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d/d3/Zalophus_californianus_wollebaeki.JPG/1024px-Zalophus_californianus_wollebae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9514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285720" y="1214422"/>
            <a:ext cx="357190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lachtan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285720" y="357166"/>
            <a:ext cx="357190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</a:t>
            </a:r>
            <a:r>
              <a:rPr lang="cs-CZ" sz="3200" b="1" i="1" dirty="0" smtClean="0"/>
              <a:t>) tuleň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8/Schwarzer_Yakbulle.JPG/1024px-Schwarzer_Yakbu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285720" y="1214422"/>
            <a:ext cx="357190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jak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285720" y="357166"/>
            <a:ext cx="357190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</a:t>
            </a:r>
            <a:r>
              <a:rPr lang="cs-CZ" sz="3200" b="1" i="1" dirty="0" smtClean="0"/>
              <a:t>) buvol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pic>
        <p:nvPicPr>
          <p:cNvPr id="3" name="Picture 2" descr="Question Smiley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7166"/>
            <a:ext cx="5214974" cy="5041143"/>
          </a:xfrm>
          <a:prstGeom prst="rect">
            <a:avLst/>
          </a:prstGeom>
          <a:noFill/>
        </p:spPr>
      </p:pic>
      <p:sp>
        <p:nvSpPr>
          <p:cNvPr id="4" name="Tlačítko akce: Návrat 3">
            <a:hlinkClick r:id="" action="ppaction://hlinkshowjump?jump=lastslideviewed" highlightClick="1"/>
          </p:cNvPr>
          <p:cNvSpPr/>
          <p:nvPr/>
        </p:nvSpPr>
        <p:spPr>
          <a:xfrm>
            <a:off x="285720" y="5286388"/>
            <a:ext cx="1928826" cy="121444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  <a:endParaRPr lang="cs-CZ" sz="4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procvičování savců, se kterými se žáci doposud seznámili.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 Pomocí názorným ukázek se snaží žákům přiblížit přírodu kolem sebe.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pic>
        <p:nvPicPr>
          <p:cNvPr id="3" name="Picture 4" descr="Smiley Face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28"/>
            <a:ext cx="5143536" cy="5143536"/>
          </a:xfrm>
          <a:prstGeom prst="rect">
            <a:avLst/>
          </a:prstGeom>
          <a:noFill/>
        </p:spPr>
      </p:pic>
      <p:sp>
        <p:nvSpPr>
          <p:cNvPr id="4" name="Tlačítko akce: Návrat 3">
            <a:hlinkClick r:id="" action="ppaction://hlinkshowjump?jump=lastslideviewed" highlightClick="1"/>
          </p:cNvPr>
          <p:cNvSpPr/>
          <p:nvPr/>
        </p:nvSpPr>
        <p:spPr>
          <a:xfrm>
            <a:off x="285720" y="5286388"/>
            <a:ext cx="1928826" cy="121444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 smtClean="0"/>
              <a:t>Loxodonta</a:t>
            </a:r>
            <a:r>
              <a:rPr lang="cs-CZ" sz="1400" dirty="0" smtClean="0"/>
              <a:t> </a:t>
            </a:r>
            <a:r>
              <a:rPr lang="cs-CZ" sz="1400" dirty="0" err="1" smtClean="0"/>
              <a:t>africana</a:t>
            </a:r>
            <a:r>
              <a:rPr lang="cs-CZ" sz="1400" dirty="0" smtClean="0"/>
              <a:t> - </a:t>
            </a:r>
            <a:r>
              <a:rPr lang="cs-CZ" sz="1400" dirty="0" err="1" smtClean="0"/>
              <a:t>crossing.jpg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20:04, 07.08.2007 [cit. 2013-06-25]. Dostupné z: </a:t>
            </a:r>
            <a:r>
              <a:rPr lang="cs-CZ" sz="1400" dirty="0" smtClean="0">
                <a:hlinkClick r:id="rId2"/>
              </a:rPr>
              <a:t>http://upload.wikimedia.org/wikipedia/commons/thumb/3/32/Loxodonta_africana_-_crossing.jpg/800px-Loxodonta_africana_-_crossing.jpg</a:t>
            </a:r>
            <a:endParaRPr lang="cs-CZ" sz="1400" dirty="0" smtClean="0"/>
          </a:p>
          <a:p>
            <a:r>
              <a:rPr lang="cs-CZ" sz="1400" dirty="0" smtClean="0"/>
              <a:t>300.jpg </a:t>
            </a:r>
            <a:r>
              <a:rPr lang="cs-CZ" sz="1400" dirty="0" err="1" smtClean="0"/>
              <a:t>Dolphins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00:25, 17 květen 2007 [cit. 2013-06-25]. Dostupné z: </a:t>
            </a:r>
            <a:r>
              <a:rPr lang="cs-CZ" sz="1400" dirty="0" smtClean="0">
                <a:hlinkClick r:id="rId3"/>
              </a:rPr>
              <a:t>http://upload.wikimedia.org/wikipedia/commons/thumb/d/d2/Dolphins_300.jpg/800px-Dolphins_300.jpg</a:t>
            </a:r>
            <a:endParaRPr lang="cs-CZ" sz="1400" dirty="0" smtClean="0"/>
          </a:p>
          <a:p>
            <a:r>
              <a:rPr lang="cs-CZ" sz="1400" dirty="0" err="1" smtClean="0"/>
              <a:t>Hippopotamus</a:t>
            </a:r>
            <a:r>
              <a:rPr lang="cs-CZ" sz="1400" dirty="0" smtClean="0"/>
              <a:t> </a:t>
            </a:r>
            <a:r>
              <a:rPr lang="cs-CZ" sz="1400" dirty="0" err="1" smtClean="0"/>
              <a:t>amphibius</a:t>
            </a:r>
            <a:r>
              <a:rPr lang="cs-CZ" sz="1400" dirty="0" smtClean="0"/>
              <a:t> - </a:t>
            </a:r>
            <a:r>
              <a:rPr lang="cs-CZ" sz="1400" dirty="0" err="1" smtClean="0"/>
              <a:t>Homosassa</a:t>
            </a:r>
            <a:r>
              <a:rPr lang="cs-CZ" sz="1400" dirty="0" smtClean="0"/>
              <a:t> </a:t>
            </a:r>
            <a:r>
              <a:rPr lang="cs-CZ" sz="1400" dirty="0" err="1" smtClean="0"/>
              <a:t>Springs</a:t>
            </a:r>
            <a:r>
              <a:rPr lang="cs-CZ" sz="1400" dirty="0" smtClean="0"/>
              <a:t> </a:t>
            </a:r>
            <a:r>
              <a:rPr lang="cs-CZ" sz="1400" dirty="0" err="1" smtClean="0"/>
              <a:t>Wildlife</a:t>
            </a:r>
            <a:r>
              <a:rPr lang="cs-CZ" sz="1400" dirty="0" smtClean="0"/>
              <a:t> </a:t>
            </a:r>
            <a:r>
              <a:rPr lang="cs-CZ" sz="1400" dirty="0" err="1" smtClean="0"/>
              <a:t>State</a:t>
            </a:r>
            <a:r>
              <a:rPr lang="cs-CZ" sz="1400" dirty="0" smtClean="0"/>
              <a:t> Park, Florida - 2010-01-13.jpg.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17:23, 16 září 2010 [cit. 2013-06-25]. Dostupné z: </a:t>
            </a:r>
            <a:r>
              <a:rPr lang="cs-CZ" sz="1400" dirty="0" smtClean="0">
                <a:hlinkClick r:id="rId4"/>
              </a:rPr>
              <a:t>http://upload.wikimedia.org/wikipedia/commons/thumb/6/6c/Hippopotamus_amphibius_-_Homosassa_Springs_Wildlife_State_Park%2C_Florida_-_2010-01-13.jpg/800px-Hippopotamus_amphibius_-_Homosassa_Springs_Wildlife_State_Park%2C_Florida_-_2010-01-13.jpg</a:t>
            </a:r>
            <a:endParaRPr lang="cs-CZ" sz="1400" dirty="0" smtClean="0"/>
          </a:p>
          <a:p>
            <a:r>
              <a:rPr lang="cs-CZ" sz="1400" dirty="0" err="1" smtClean="0"/>
              <a:t>Mufflon</a:t>
            </a:r>
            <a:r>
              <a:rPr lang="cs-CZ" sz="1400" dirty="0" smtClean="0"/>
              <a:t>-03.jpg.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22:25, 08.12.2007 [cit. 2013-06-25]. Dostupné z: </a:t>
            </a:r>
            <a:r>
              <a:rPr lang="cs-CZ" sz="1400" dirty="0" smtClean="0">
                <a:hlinkClick r:id="rId5"/>
              </a:rPr>
              <a:t>http://upload.wikimedia.org/wikipedia/commons/c/c8/Mufflon-03.jpg</a:t>
            </a:r>
            <a:endParaRPr lang="cs-CZ" sz="1400" dirty="0" smtClean="0"/>
          </a:p>
          <a:p>
            <a:r>
              <a:rPr lang="cs-CZ" sz="1400" dirty="0" err="1" smtClean="0"/>
              <a:t>Bison</a:t>
            </a:r>
            <a:r>
              <a:rPr lang="cs-CZ" sz="1400" dirty="0" smtClean="0"/>
              <a:t> </a:t>
            </a:r>
            <a:r>
              <a:rPr lang="cs-CZ" sz="1400" dirty="0" err="1" smtClean="0"/>
              <a:t>bonatus</a:t>
            </a:r>
            <a:r>
              <a:rPr lang="cs-CZ" sz="1400" dirty="0" smtClean="0"/>
              <a:t> Zoo Praha 2011-1.jpg.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2. 2012, 12:31 [cit. 2013-06-25]. Dostupné z: </a:t>
            </a:r>
            <a:r>
              <a:rPr lang="cs-CZ" sz="1400" dirty="0" smtClean="0">
                <a:hlinkClick r:id="rId6"/>
              </a:rPr>
              <a:t>http://upload.wikimedia.org/wikipedia/commons/thumb/1/16/Bison_bonatus_Zoo_Praha_2011-1.jpg/800px-Bison_bonatus_Zoo_Praha_2011-1.jpg</a:t>
            </a:r>
            <a:endParaRPr lang="cs-CZ" sz="1400" dirty="0" smtClean="0"/>
          </a:p>
          <a:p>
            <a:r>
              <a:rPr lang="cs-CZ" sz="1400" dirty="0" smtClean="0"/>
              <a:t>Daněk 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20:09, 7.1.2008 [cit. 2013-06-25]. Dostupné z: </a:t>
            </a:r>
            <a:r>
              <a:rPr lang="cs-CZ" sz="1400" dirty="0" smtClean="0">
                <a:hlinkClick r:id="rId7"/>
              </a:rPr>
              <a:t>http://upload.wikimedia.org/wikipedia/commons/thumb/3/3d/Dan%C4%9Bk_2.jpg/800px-Dan%C4%9Bk_2.jpg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smtClean="0"/>
              <a:t>New </a:t>
            </a:r>
            <a:r>
              <a:rPr lang="cs-CZ" sz="1400" dirty="0" err="1" smtClean="0"/>
              <a:t>Moon</a:t>
            </a:r>
            <a:r>
              <a:rPr lang="cs-CZ" sz="1400" dirty="0" smtClean="0"/>
              <a:t> Girl (</a:t>
            </a:r>
            <a:r>
              <a:rPr lang="cs-CZ" sz="1400" dirty="0" err="1" smtClean="0"/>
              <a:t>Little</a:t>
            </a:r>
            <a:r>
              <a:rPr lang="cs-CZ" sz="1400" dirty="0" smtClean="0"/>
              <a:t> Girl) Španělština Mustang Mare.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17:51, 11.05.2009 [cit. 2013-06-25]. Dostupné z: </a:t>
            </a:r>
            <a:r>
              <a:rPr lang="cs-CZ" sz="1400" dirty="0" smtClean="0">
                <a:hlinkClick r:id="rId2"/>
              </a:rPr>
              <a:t>http://upload.wikimedia.org/wikipedia/commons/thumb/9/9e/New_Moon_Girl_%28Little_Girl%29_Spanish_Mustang_Mare.jpg/800px-New_Moon_Girl_%28Little_Girl%29_Spanish_Mustang_Mare.jpg</a:t>
            </a:r>
            <a:endParaRPr lang="cs-CZ" sz="1400" dirty="0" smtClean="0"/>
          </a:p>
          <a:p>
            <a:r>
              <a:rPr lang="cs-CZ" sz="1400" dirty="0" smtClean="0"/>
              <a:t>Male </a:t>
            </a:r>
            <a:r>
              <a:rPr lang="cs-CZ" sz="1400" dirty="0" err="1" smtClean="0"/>
              <a:t>Moose.jpg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08:10, 23 června 2012 [cit. 2013-06-25]. Dostupné z: </a:t>
            </a:r>
            <a:r>
              <a:rPr lang="cs-CZ" sz="1400" dirty="0" smtClean="0">
                <a:hlinkClick r:id="rId3"/>
              </a:rPr>
              <a:t>http://upload.wikimedia.org/wikipedia/commons/thumb/2/23/Male_Moose.jpg/800px-Male_Moose.jpg</a:t>
            </a:r>
            <a:endParaRPr lang="cs-CZ" sz="1400" dirty="0" smtClean="0"/>
          </a:p>
          <a:p>
            <a:r>
              <a:rPr lang="cs-CZ" sz="1400" dirty="0" smtClean="0"/>
              <a:t>Vidloroh </a:t>
            </a:r>
            <a:r>
              <a:rPr lang="cs-CZ" sz="1400" dirty="0" err="1" smtClean="0"/>
              <a:t>Antelope</a:t>
            </a:r>
            <a:r>
              <a:rPr lang="cs-CZ" sz="1400" dirty="0" smtClean="0"/>
              <a:t> </a:t>
            </a:r>
            <a:r>
              <a:rPr lang="cs-CZ" sz="1400" dirty="0" err="1" smtClean="0"/>
              <a:t>USFWS.jpg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13:26, 05.06.2012 [cit. 2013-07-22]. Dostupné z: </a:t>
            </a:r>
            <a:r>
              <a:rPr lang="cs-CZ" sz="1400" dirty="0" smtClean="0">
                <a:hlinkClick r:id="rId4"/>
              </a:rPr>
              <a:t>http://upload.wikimedia.org/wikipedia/commons/thumb/5/53/Pronghorn_Antelope_USFWS.jpg/772px-Pronghorn_Antelope_USFWS.jpg</a:t>
            </a:r>
            <a:endParaRPr lang="cs-CZ" sz="1400" dirty="0" smtClean="0"/>
          </a:p>
          <a:p>
            <a:r>
              <a:rPr lang="cs-CZ" sz="1400" dirty="0" smtClean="0"/>
              <a:t>Alpaka 33444.jpg.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22. 10. 2005, 08:28 [cit. 2013-07-22]. Dostupné z: </a:t>
            </a:r>
            <a:r>
              <a:rPr lang="cs-CZ" sz="1400" dirty="0" smtClean="0">
                <a:hlinkClick r:id="rId5"/>
              </a:rPr>
              <a:t>http://upload.wikimedia.org/wikipedia/commons/c/c4/Alpaka_33444.jpg</a:t>
            </a:r>
            <a:endParaRPr lang="cs-CZ" sz="1400" dirty="0" smtClean="0"/>
          </a:p>
          <a:p>
            <a:r>
              <a:rPr lang="cs-CZ" sz="1400" dirty="0" err="1" smtClean="0"/>
              <a:t>Hexaprotodon.liberiensis</a:t>
            </a:r>
            <a:r>
              <a:rPr lang="cs-CZ" sz="1400" dirty="0" smtClean="0"/>
              <a:t>-ZOO.Jihlava1.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2014-10-29]. Dostupné z: </a:t>
            </a:r>
            <a:r>
              <a:rPr lang="cs-CZ" sz="1400" dirty="0" smtClean="0">
                <a:hlinkClick r:id="rId6"/>
              </a:rPr>
              <a:t>https://</a:t>
            </a:r>
            <a:r>
              <a:rPr lang="cs-CZ" sz="1400" dirty="0" smtClean="0">
                <a:hlinkClick r:id="rId6"/>
              </a:rPr>
              <a:t>cs.wikipedia.org/wiki/Hro%C5%A1%C3%ADk_liberijsk%C3%BD#mediaviewer/File:Hexaprotodon.liberiensis-ZOO.Jihlava1.jpg</a:t>
            </a:r>
            <a:endParaRPr lang="cs-CZ" sz="1400" dirty="0" smtClean="0"/>
          </a:p>
          <a:p>
            <a:r>
              <a:rPr lang="en-US" sz="1400" dirty="0" smtClean="0"/>
              <a:t>Narwhals breach.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2014-10-29].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cs.wikipedia.org/wiki/Narval#mediaviewer/File:Narwhals_breach.jpg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8229600" cy="64291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Zdroje</a:t>
            </a:r>
            <a:endParaRPr kumimoji="0" lang="cs-CZ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6061075"/>
            <a:ext cx="3657600" cy="7969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0" y="57148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400" dirty="0" smtClean="0"/>
              <a:t> </a:t>
            </a:r>
            <a:r>
              <a:rPr lang="cs-CZ" sz="1400" dirty="0" err="1" smtClean="0"/>
              <a:t>Zalophus</a:t>
            </a:r>
            <a:r>
              <a:rPr lang="cs-CZ" sz="1400" dirty="0" smtClean="0"/>
              <a:t> </a:t>
            </a:r>
            <a:r>
              <a:rPr lang="cs-CZ" sz="1400" dirty="0" err="1" smtClean="0"/>
              <a:t>californianus</a:t>
            </a:r>
            <a:r>
              <a:rPr lang="cs-CZ" sz="1400" dirty="0" smtClean="0"/>
              <a:t> </a:t>
            </a:r>
            <a:r>
              <a:rPr lang="cs-CZ" sz="1400" dirty="0" err="1" smtClean="0"/>
              <a:t>wollebaeki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2014-10-29]. Dostupné z: </a:t>
            </a:r>
            <a:r>
              <a:rPr lang="cs-CZ" sz="1400" dirty="0" smtClean="0">
                <a:hlinkClick r:id="rId3"/>
              </a:rPr>
              <a:t>https://</a:t>
            </a:r>
            <a:r>
              <a:rPr lang="cs-CZ" sz="1400" dirty="0" smtClean="0">
                <a:hlinkClick r:id="rId3"/>
              </a:rPr>
              <a:t>cs.wikipedia.org/wiki/Lachtanovit%C3%AD#mediaviewer/File:Zalophus_californianus_wollebaeki.JPG</a:t>
            </a:r>
            <a:endParaRPr lang="cs-CZ" sz="1400" dirty="0" smtClean="0"/>
          </a:p>
          <a:p>
            <a:pPr>
              <a:buFont typeface="Wingdings" pitchFamily="2" charset="2"/>
              <a:buChar char="§"/>
            </a:pPr>
            <a:r>
              <a:rPr lang="cs-CZ" sz="1400" dirty="0" smtClean="0"/>
              <a:t> </a:t>
            </a:r>
            <a:r>
              <a:rPr lang="cs-CZ" sz="1400" dirty="0" err="1" smtClean="0"/>
              <a:t>Tapir</a:t>
            </a:r>
            <a:r>
              <a:rPr lang="cs-CZ" sz="1400" dirty="0" smtClean="0"/>
              <a:t> </a:t>
            </a:r>
            <a:r>
              <a:rPr lang="cs-CZ" sz="1400" dirty="0" err="1" smtClean="0"/>
              <a:t>malayo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2014-10-29]. Dostupné z: </a:t>
            </a:r>
            <a:r>
              <a:rPr lang="cs-CZ" sz="1400" dirty="0" smtClean="0">
                <a:hlinkClick r:id="rId4"/>
              </a:rPr>
              <a:t>https://cs.wikipedia.org/wiki/Tap%C3%ADr_%C4%8Dabrakov%C3%BD#mediaviewer/File:Tapir_malayo_(Tapirus_indicus),_Tierpark_Hellabrunn,_M%C3%BAnich,_Alemania,_2012-06-17,_</a:t>
            </a:r>
            <a:r>
              <a:rPr lang="cs-CZ" sz="1400" dirty="0" smtClean="0">
                <a:hlinkClick r:id="rId4"/>
              </a:rPr>
              <a:t>DD_01.JPG</a:t>
            </a:r>
            <a:endParaRPr lang="cs-CZ" sz="1400" dirty="0" smtClean="0"/>
          </a:p>
          <a:p>
            <a:pPr>
              <a:buFont typeface="Wingdings" pitchFamily="2" charset="2"/>
              <a:buChar char="§"/>
            </a:pPr>
            <a:r>
              <a:rPr lang="cs-CZ" sz="1400" dirty="0" smtClean="0"/>
              <a:t> </a:t>
            </a:r>
            <a:r>
              <a:rPr lang="cs-CZ" sz="1400" dirty="0" err="1" smtClean="0"/>
              <a:t>Schwarzer</a:t>
            </a:r>
            <a:r>
              <a:rPr lang="cs-CZ" sz="1400" dirty="0" smtClean="0"/>
              <a:t> </a:t>
            </a:r>
            <a:r>
              <a:rPr lang="cs-CZ" sz="1400" dirty="0" err="1" smtClean="0"/>
              <a:t>Yakbulle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2014-10-29]. Dostupné z: </a:t>
            </a:r>
            <a:r>
              <a:rPr lang="cs-CZ" sz="1400" dirty="0" smtClean="0">
                <a:hlinkClick r:id="rId5"/>
              </a:rPr>
              <a:t>https://</a:t>
            </a:r>
            <a:r>
              <a:rPr lang="cs-CZ" sz="1400" dirty="0" smtClean="0">
                <a:hlinkClick r:id="rId5"/>
              </a:rPr>
              <a:t>cs.wikipedia.org/wiki/Jak_divok%C3%BD#mediaviewer/File:Schwarzer_Yakbulle.JPG</a:t>
            </a:r>
            <a:endParaRPr lang="cs-CZ" sz="1400" dirty="0" smtClean="0"/>
          </a:p>
          <a:p>
            <a:pPr>
              <a:buFont typeface="Wingdings" pitchFamily="2" charset="2"/>
              <a:buChar char="§"/>
            </a:pP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28572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Vyber jednu z možností.</a:t>
            </a:r>
          </a:p>
          <a:p>
            <a:pPr algn="ctr"/>
            <a:r>
              <a:rPr lang="cs-CZ" sz="4800" b="1" dirty="0" smtClean="0"/>
              <a:t>O který druh zvířete se jedná?</a:t>
            </a:r>
            <a:endParaRPr lang="cs-CZ" sz="4800" b="1" dirty="0"/>
          </a:p>
        </p:txBody>
      </p:sp>
      <p:pic>
        <p:nvPicPr>
          <p:cNvPr id="17410" name="Picture 2" descr="Question Smiley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2857500" cy="2762251"/>
          </a:xfrm>
          <a:prstGeom prst="rect">
            <a:avLst/>
          </a:prstGeom>
          <a:noFill/>
        </p:spPr>
      </p:pic>
      <p:pic>
        <p:nvPicPr>
          <p:cNvPr id="17412" name="Picture 4" descr="Smiley Face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357430"/>
            <a:ext cx="2857500" cy="2857500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2714612" y="2214554"/>
            <a:ext cx="3500462" cy="1000132"/>
          </a:xfrm>
          <a:prstGeom prst="cloudCallout">
            <a:avLst>
              <a:gd name="adj1" fmla="val -48091"/>
              <a:gd name="adj2" fmla="val 63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ŠPATNĚ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2928926" y="4786322"/>
            <a:ext cx="3500462" cy="1000132"/>
          </a:xfrm>
          <a:prstGeom prst="cloudCallout">
            <a:avLst>
              <a:gd name="adj1" fmla="val 75706"/>
              <a:gd name="adj2" fmla="val -5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SPRÁVNĚ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Loxodonta africana - cross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7147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slon africký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0056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slon indický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oubor: 300.jpg Dolphi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848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143504" y="285728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delfín obecný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500034" y="285728"/>
            <a:ext cx="442915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velryba grónská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Hippopotamus amphibius - Homosassa Springs Wildlife State Park, Florida - 2010-01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616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86454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7147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hroch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0056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mrož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Mufflon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0611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86454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7147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muflon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0056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daněk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bor:Bison bonatus Zoo Praha 201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054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7147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zubr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0056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jak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Daněk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1227" cy="6858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Zaoblený obdélník 3">
            <a:hlinkClick r:id="rId4" action="ppaction://hlinksldjump"/>
          </p:cNvPr>
          <p:cNvSpPr/>
          <p:nvPr/>
        </p:nvSpPr>
        <p:spPr>
          <a:xfrm>
            <a:off x="57147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a) daněk</a:t>
            </a:r>
            <a:endParaRPr lang="cs-CZ" sz="3200" b="1" i="1" dirty="0"/>
          </a:p>
        </p:txBody>
      </p:sp>
      <p:sp>
        <p:nvSpPr>
          <p:cNvPr id="5" name="Zaoblený obdélník 4">
            <a:hlinkClick r:id="rId5" action="ppaction://hlinksldjump"/>
          </p:cNvPr>
          <p:cNvSpPr/>
          <p:nvPr/>
        </p:nvSpPr>
        <p:spPr>
          <a:xfrm>
            <a:off x="4500562" y="214290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/>
              <a:t>b) srnec</a:t>
            </a:r>
            <a:endParaRPr lang="cs-CZ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287</Words>
  <Application>Microsoft Office PowerPoint</Application>
  <PresentationFormat>Předvádění na obrazovce (4:3)</PresentationFormat>
  <Paragraphs>65</Paragraphs>
  <Slides>23</Slides>
  <Notes>0</Notes>
  <HiddenSlides>2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Motiv sady Office</vt:lpstr>
      <vt:lpstr>Talent</vt:lpstr>
      <vt:lpstr>Savci – řád: KVÍZ 3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Zdroje</vt:lpstr>
      <vt:lpstr>Zdroje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Savci – řád: KVÍZ 3  </dc:title>
  <dc:creator>Eliška</dc:creator>
  <cp:lastModifiedBy>Eliška Čechová</cp:lastModifiedBy>
  <cp:revision>40</cp:revision>
  <dcterms:created xsi:type="dcterms:W3CDTF">2013-05-18T12:26:18Z</dcterms:created>
  <dcterms:modified xsi:type="dcterms:W3CDTF">2014-10-29T12:11:45Z</dcterms:modified>
</cp:coreProperties>
</file>