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81" r:id="rId4"/>
    <p:sldId id="282" r:id="rId5"/>
    <p:sldId id="257" r:id="rId6"/>
    <p:sldId id="259" r:id="rId7"/>
    <p:sldId id="260" r:id="rId8"/>
    <p:sldId id="273" r:id="rId9"/>
    <p:sldId id="275" r:id="rId10"/>
    <p:sldId id="284" r:id="rId11"/>
    <p:sldId id="285" r:id="rId12"/>
    <p:sldId id="286" r:id="rId13"/>
    <p:sldId id="287" r:id="rId14"/>
    <p:sldId id="288" r:id="rId15"/>
    <p:sldId id="290" r:id="rId16"/>
    <p:sldId id="289" r:id="rId17"/>
    <p:sldId id="291" r:id="rId18"/>
    <p:sldId id="261" r:id="rId19"/>
    <p:sldId id="263" r:id="rId20"/>
    <p:sldId id="262" r:id="rId21"/>
    <p:sldId id="276" r:id="rId22"/>
    <p:sldId id="277" r:id="rId23"/>
    <p:sldId id="292" r:id="rId24"/>
    <p:sldId id="278" r:id="rId25"/>
    <p:sldId id="265" r:id="rId26"/>
    <p:sldId id="283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90" d="100"/>
          <a:sy n="90" d="100"/>
        </p:scale>
        <p:origin x="-8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//upload.wikimedia.org/wikipedia/commons/2/24/Oceanic_Whitetip_Shark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//upload.wikimedia.org/wikipedia/commons/c/c0/Sphyrna_zygaena_noaa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0/Scyliorhinus_canicul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0/Torpedo_marmorata2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e/Manta_birostris-Thailan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2/Rog4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8/Rhincodon_typus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//upload.wikimedia.org/wikipedia/commons/c/c2/Rog4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White_shar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Sphyrna_zygaena_noaa.jpg" TargetMode="External"/><Relationship Id="rId5" Type="http://schemas.openxmlformats.org/officeDocument/2006/relationships/hyperlink" Target="http://cs.wikipedia.org/wiki/Soubor:Rhincodon_typus.jpg" TargetMode="External"/><Relationship Id="rId4" Type="http://schemas.openxmlformats.org/officeDocument/2006/relationships/hyperlink" Target="http://cs.wikipedia.org/wiki/Soubor:Torpedo_marmorata2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Manta_birostris-Thailand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s.wikipedia.org/wiki/Soubor:Rhincodon_typus.jpg" TargetMode="External"/><Relationship Id="rId4" Type="http://schemas.openxmlformats.org/officeDocument/2006/relationships/hyperlink" Target="http://cs.wikipedia.org/wiki/Soubor:Rog4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5/56/White_shark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1/10/Torpedo_marmorata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c/c0/Sphyrna_zygaena_noaa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7.png"/><Relationship Id="rId12" Type="http://schemas.openxmlformats.org/officeDocument/2006/relationships/image" Target="../media/image3.jpeg"/><Relationship Id="rId2" Type="http://schemas.openxmlformats.org/officeDocument/2006/relationships/hyperlink" Target="//upload.wikimedia.org/wikipedia/commons/1/18/Rhincodon_typ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2/24/Oceanic_Whitetip_Shark.pn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hyperlink" Target="//upload.wikimedia.org/wikipedia/commons/d/d0/Scyliorhinus_canicula.jpg" TargetMode="External"/><Relationship Id="rId4" Type="http://schemas.openxmlformats.org/officeDocument/2006/relationships/hyperlink" Target="//upload.wikimedia.org/wikipedia/commons/5/56/White_shark.jpg" TargetMode="Externa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hyperlink" Target="//upload.wikimedia.org/wikipedia/commons/1/10/Torpedo_marmorata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c/c2/Rog4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//upload.wikimedia.org/wikipedia/commons/6/6e/Manta_birostris-Thailand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//upload.wikimedia.org/wikipedia/commons/1/18/Rhincodon_typus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5/56/White_shark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PARYBY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_106_Obratlovci_Paryby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Žralok dlouhoploutvý</a:t>
            </a:r>
            <a:r>
              <a:rPr kumimoji="0" lang="cs-CZ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Žralok</a:t>
            </a:r>
            <a:r>
              <a:rPr kumimoji="0" lang="cs-CZ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dlouhoploutvý má charakteristické dlouhé prsní ploutve. Občas </a:t>
            </a: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se vyskytuje při pobřeží, proto je velkou hrozbou trosečníků.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32240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5</a:t>
            </a:r>
            <a:endParaRPr lang="cs-CZ" sz="800" dirty="0"/>
          </a:p>
        </p:txBody>
      </p:sp>
      <p:pic>
        <p:nvPicPr>
          <p:cNvPr id="5" name="Picture 6" descr="Soubor:Oceanic Whitetip Shark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4536504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Kladivoun obecný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Kladivoun obecný dorůstá délky 2,5 – 4m, může být tedy pro člověka nebezpečný. Má charakteristický tvar hlavy.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732240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6</a:t>
            </a:r>
            <a:endParaRPr lang="cs-CZ" sz="800" dirty="0"/>
          </a:p>
        </p:txBody>
      </p:sp>
      <p:pic>
        <p:nvPicPr>
          <p:cNvPr id="5" name="Picture 8" descr="Soubor:Sphyrna zygaena noa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4560507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Máčka skvrnitá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Máčka skvrnitá patří mezi menší druhy žraloků, měří kolem 70 cm. Žije na dně moří při pobřeží. Je běžně lovena pro maso.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20272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7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10" descr="Soubor:Scyliorhinus canicul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420888"/>
            <a:ext cx="4752528" cy="331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Parejnok elektrický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Parejnok má téměř kruhovitý tvar těla</a:t>
            </a:r>
            <a:r>
              <a:rPr kumimoji="0" lang="cs-CZ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s oddělenou ocasní ploutví. </a:t>
            </a: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Žije u dna při pobřeží. Loví pomocí elektrických výbojů o napětí 45 až 200 V.</a:t>
            </a:r>
            <a:r>
              <a:rPr kumimoji="0" lang="cs-CZ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nebezpečný.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04248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8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2" descr="Soubor:Torpedo marmorata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348880"/>
            <a:ext cx="4608512" cy="3292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Manta obrovská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ts val="3700"/>
              </a:lnSpc>
              <a:spcBef>
                <a:spcPct val="0"/>
              </a:spcBef>
              <a:defRPr/>
            </a:pP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Manta obrovská má silně zploštělé</a:t>
            </a:r>
            <a:r>
              <a:rPr lang="cs-CZ" sz="2400" dirty="0" smtClean="0">
                <a:ln w="6350">
                  <a:noFill/>
                </a:ln>
                <a:solidFill>
                  <a:srgbClr val="262626"/>
                </a:solidFill>
                <a:latin typeface="Lucida Sans"/>
              </a:rPr>
              <a:t> </a:t>
            </a: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tělo kosočtverečného tvaru, široké až 5 m a dlouhé až 2,5 m. Živí se planktonem.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20272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9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4" descr="Soubor:Manta birostris-Thailan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420888"/>
            <a:ext cx="4536504" cy="3266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		Trnucha americká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Trnucha má jedový trn se zpětnými háčky, který může člověku způsobit bolestivá</a:t>
            </a:r>
            <a:r>
              <a:rPr kumimoji="0" lang="cs-CZ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zranění. Žije v mělkých vodách při pobřeží Středozemního moře.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20272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10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6" descr="Soubor:Rog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420888"/>
            <a:ext cx="4752528" cy="3288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836712"/>
            <a:ext cx="792088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Žraloci mají povrch těla:</a:t>
            </a:r>
          </a:p>
          <a:p>
            <a:endParaRPr lang="cs-CZ" sz="3600" b="1" dirty="0" smtClean="0"/>
          </a:p>
          <a:p>
            <a:endParaRPr lang="cs-CZ" sz="14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bez šupin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kryté ostrými tvrdými šupinami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kryté velmi měkkými šupinkami</a:t>
            </a:r>
            <a:endParaRPr lang="cs-CZ" sz="3600" dirty="0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460432" y="220486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846043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noaction" highlightClick="1"/>
          </p:cNvPr>
          <p:cNvSpPr/>
          <p:nvPr/>
        </p:nvSpPr>
        <p:spPr>
          <a:xfrm>
            <a:off x="846043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120" y="83671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Oporu těla paryb tvoří:</a:t>
            </a:r>
          </a:p>
          <a:p>
            <a:endParaRPr lang="cs-CZ" b="1" dirty="0" smtClean="0"/>
          </a:p>
          <a:p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vnitřní kostěná kostra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vnější kostěná kostra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vnitřní chrupavčitá kostra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7740352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120" y="908720"/>
            <a:ext cx="7920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Pro člověka není nebezpečný:</a:t>
            </a:r>
          </a:p>
          <a:p>
            <a:endParaRPr lang="cs-CZ" sz="3600" b="1" dirty="0" smtClean="0"/>
          </a:p>
          <a:p>
            <a:endParaRPr lang="cs-CZ" sz="20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žralok obrovský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žralok dlouhoploutvý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žralok bílý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810039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100392" y="35010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100392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17032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žralok bílý</a:t>
            </a:r>
          </a:p>
          <a:p>
            <a:pPr marL="514350" indent="-514350" algn="l"/>
            <a:r>
              <a:rPr lang="cs-CZ" sz="3200" dirty="0" smtClean="0"/>
              <a:t>				b) žralok obrovský</a:t>
            </a:r>
          </a:p>
          <a:p>
            <a:pPr marL="514350" indent="-514350" algn="l"/>
            <a:r>
              <a:rPr lang="cs-CZ" sz="3200" dirty="0" smtClean="0"/>
              <a:t>				c) máčka skvrnitá   </a:t>
            </a:r>
            <a:endParaRPr lang="cs-CZ" sz="3200" dirty="0"/>
          </a:p>
        </p:txBody>
      </p:sp>
      <p:pic>
        <p:nvPicPr>
          <p:cNvPr id="32770" name="Picture 2" descr="Soubor:Rhincodon typus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814" b="1814"/>
          <a:stretch>
            <a:fillRect/>
          </a:stretch>
        </p:blipFill>
        <p:spPr bwMode="auto">
          <a:xfrm>
            <a:off x="2123728" y="188640"/>
            <a:ext cx="5051599" cy="331236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7236296" y="328498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596336" y="386104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59633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596336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třídy paryb, jeho součástí je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procvičení učiva formou testových otázek.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27584" y="3933056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trnucha</a:t>
            </a:r>
          </a:p>
          <a:p>
            <a:pPr marL="514350" indent="-514350" algn="l"/>
            <a:r>
              <a:rPr lang="cs-CZ" sz="3200" dirty="0" smtClean="0"/>
              <a:t>				b) máčka skvrnitá</a:t>
            </a:r>
          </a:p>
          <a:p>
            <a:pPr marL="514350" indent="-514350" algn="l"/>
            <a:r>
              <a:rPr lang="cs-CZ" sz="3200" dirty="0" smtClean="0"/>
              <a:t>				c) manta obrovská 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357301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7740352" y="40770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740352" y="472514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740352" y="530120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796" name="Picture 4" descr="Soubor:Rog4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1063" b="1063"/>
          <a:stretch>
            <a:fillRect/>
          </a:stretch>
        </p:blipFill>
        <p:spPr bwMode="auto">
          <a:xfrm>
            <a:off x="2096291" y="260350"/>
            <a:ext cx="5271297" cy="3456682"/>
          </a:xfrm>
          <a:prstGeom prst="rect">
            <a:avLst/>
          </a:prstGeom>
          <a:noFill/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404664"/>
            <a:ext cx="756084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	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pakování  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paryb:</a:t>
            </a:r>
            <a:endParaRPr kumimoji="0" lang="cs-CZ" sz="32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83568" y="836712"/>
            <a:ext cx="8075240" cy="470916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lang="cs-CZ" sz="2800" b="1" dirty="0" smtClean="0"/>
              <a:t>Mezi paryby patří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Paryby žijí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noProof="0" dirty="0" smtClean="0"/>
              <a:t>Kůže paryb je krytá </a:t>
            </a:r>
            <a:r>
              <a:rPr lang="cs-CZ" sz="2800" b="1" dirty="0" smtClean="0"/>
              <a:t>ostrými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V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nitřní kostra paryb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Zuby v čelistech rostou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?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Paryby dýchají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Mají vyvinuté smyslové orgány: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Způsobem rození mláďat jsou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4427984" y="1340768"/>
            <a:ext cx="32403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žraloci a rejnoci.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5" name="TextovéPole 4"/>
          <p:cNvSpPr txBox="1"/>
          <p:nvPr/>
        </p:nvSpPr>
        <p:spPr>
          <a:xfrm>
            <a:off x="3275856" y="1844824"/>
            <a:ext cx="32403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v mořích.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6" name="TextovéPole 5"/>
          <p:cNvSpPr txBox="1"/>
          <p:nvPr/>
        </p:nvSpPr>
        <p:spPr>
          <a:xfrm>
            <a:off x="6012160" y="2348880"/>
            <a:ext cx="313184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šupinami.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7" name="TextovéPole 6"/>
          <p:cNvSpPr txBox="1"/>
          <p:nvPr/>
        </p:nvSpPr>
        <p:spPr>
          <a:xfrm>
            <a:off x="5220072" y="2852936"/>
            <a:ext cx="32403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chrupavčitá.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8" name="TextovéPole 7"/>
          <p:cNvSpPr txBox="1"/>
          <p:nvPr/>
        </p:nvSpPr>
        <p:spPr>
          <a:xfrm>
            <a:off x="5292080" y="3356992"/>
            <a:ext cx="32403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v řadách.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9" name="TextovéPole 8"/>
          <p:cNvSpPr txBox="1"/>
          <p:nvPr/>
        </p:nvSpPr>
        <p:spPr>
          <a:xfrm>
            <a:off x="3923928" y="3933056"/>
            <a:ext cx="32403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žábrami.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10" name="TextovéPole 9"/>
          <p:cNvSpPr txBox="1"/>
          <p:nvPr/>
        </p:nvSpPr>
        <p:spPr>
          <a:xfrm>
            <a:off x="6732240" y="4437112"/>
            <a:ext cx="208823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čich, chuť.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11" name="TextovéPole 10"/>
          <p:cNvSpPr txBox="1"/>
          <p:nvPr/>
        </p:nvSpPr>
        <p:spPr>
          <a:xfrm>
            <a:off x="6444208" y="4941168"/>
            <a:ext cx="208823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vejcorodí.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3. 12. 2012:</a:t>
            </a:r>
            <a:endParaRPr lang="cs-CZ" sz="20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79512" y="620688"/>
            <a:ext cx="896448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White shark.jpg.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6. 11. 2009, 13:17 [cit. 2012-1</a:t>
            </a:r>
            <a:r>
              <a:rPr lang="cs-CZ" sz="1400" dirty="0" smtClean="0"/>
              <a:t>2</a:t>
            </a:r>
            <a:r>
              <a:rPr lang="en-US" sz="1400" dirty="0" smtClean="0"/>
              <a:t>-</a:t>
            </a:r>
            <a:r>
              <a:rPr lang="cs-CZ" sz="1400" dirty="0" smtClean="0"/>
              <a:t>03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3"/>
              </a:rPr>
              <a:t>http://cs.wikipedia.org/wiki/Soubor:White_shark.jpg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Torpedo</a:t>
            </a:r>
            <a:r>
              <a:rPr lang="cs-CZ" sz="1400" dirty="0" smtClean="0"/>
              <a:t> marmorata2.jpg.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11. 2009, 21:10 [cit. 2012-12-03]. Dostupné z: </a:t>
            </a:r>
            <a:r>
              <a:rPr lang="cs-CZ" sz="1400" dirty="0" smtClean="0">
                <a:hlinkClick r:id="rId4"/>
              </a:rPr>
              <a:t>http://cs.wikipedia.org/wiki/Soubor:Torpedo_marmorata2.jpg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Rhincodon</a:t>
            </a:r>
            <a:r>
              <a:rPr lang="cs-CZ" sz="1400" dirty="0" smtClean="0"/>
              <a:t> </a:t>
            </a:r>
            <a:r>
              <a:rPr lang="cs-CZ" sz="1400" dirty="0" err="1" smtClean="0"/>
              <a:t>typus.jpg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2012-12-03]. Dostupné z: </a:t>
            </a:r>
            <a:r>
              <a:rPr lang="cs-CZ" sz="1400" dirty="0" smtClean="0">
                <a:hlinkClick r:id="rId5"/>
              </a:rPr>
              <a:t>http://cs.wikipedia.org/wiki/Soubor:Rhincodon_typus.jpg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White shark.jpg.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6. 11. 2009, 13:17 [cit. 2012-1</a:t>
            </a:r>
            <a:r>
              <a:rPr lang="cs-CZ" sz="1400" dirty="0" smtClean="0"/>
              <a:t>2</a:t>
            </a:r>
            <a:r>
              <a:rPr lang="en-US" sz="1400" dirty="0" smtClean="0"/>
              <a:t>-</a:t>
            </a:r>
            <a:r>
              <a:rPr lang="cs-CZ" sz="1400" dirty="0" smtClean="0"/>
              <a:t>03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3"/>
              </a:rPr>
              <a:t>http://cs.wikipedia.org/wiki/Soubor:White_shark.jpg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Oceanic</a:t>
            </a:r>
            <a:r>
              <a:rPr lang="cs-CZ" sz="1400" dirty="0" smtClean="0"/>
              <a:t> </a:t>
            </a:r>
            <a:r>
              <a:rPr lang="cs-CZ" sz="1400" dirty="0" err="1" smtClean="0"/>
              <a:t>Whitetip</a:t>
            </a:r>
            <a:r>
              <a:rPr lang="cs-CZ" sz="1400" dirty="0" smtClean="0"/>
              <a:t> </a:t>
            </a:r>
            <a:r>
              <a:rPr lang="cs-CZ" sz="1400" dirty="0" err="1" smtClean="0"/>
              <a:t>Shark.png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2012-12-03]. Dostupné z: http://cs.wikipedia.org/wiki/Soubor:Oceanic_Whitetip_Shark.png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Sphyrna</a:t>
            </a:r>
            <a:r>
              <a:rPr lang="cs-CZ" sz="1400" dirty="0" smtClean="0"/>
              <a:t> </a:t>
            </a:r>
            <a:r>
              <a:rPr lang="cs-CZ" sz="1400" dirty="0" err="1" smtClean="0"/>
              <a:t>zygaena</a:t>
            </a:r>
            <a:r>
              <a:rPr lang="cs-CZ" sz="1400" dirty="0" smtClean="0"/>
              <a:t> </a:t>
            </a:r>
            <a:r>
              <a:rPr lang="cs-CZ" sz="1400" dirty="0" err="1" smtClean="0"/>
              <a:t>noaa.jpg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23. 6. 2009, 18:08 [cit. 2012-12-03]. Dostupné z: </a:t>
            </a:r>
            <a:r>
              <a:rPr lang="cs-CZ" sz="1400" dirty="0" smtClean="0">
                <a:hlinkClick r:id="rId6"/>
              </a:rPr>
              <a:t>http://cs.wikipedia.org/wiki/Soubor:Sphyrna_zygaena_noaa.jpg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Scyliorhinus</a:t>
            </a:r>
            <a:r>
              <a:rPr lang="cs-CZ" sz="1400" dirty="0" smtClean="0"/>
              <a:t> </a:t>
            </a:r>
            <a:r>
              <a:rPr lang="cs-CZ" sz="1400" dirty="0" err="1" smtClean="0"/>
              <a:t>canicula.jpg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4. 1. 2007, 22:04 [cit. 2012-12-03]. Dostupné z: http://cs.wikipedia.org/wiki/Soubor:Scyliorhinus_canicula.jpg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Torpedo</a:t>
            </a:r>
            <a:r>
              <a:rPr lang="cs-CZ" sz="1400" dirty="0" smtClean="0"/>
              <a:t> marmorata2.jpg.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13. 11. 2009, 21:10 [cit. 2012-12-03]. Dostupné z: </a:t>
            </a:r>
            <a:r>
              <a:rPr lang="cs-CZ" sz="1400" dirty="0" smtClean="0">
                <a:hlinkClick r:id="rId4"/>
              </a:rPr>
              <a:t>http://cs.wikipedia.org/wiki/Soubor:Torpedo_marmorata2.jpg</a:t>
            </a:r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95536" y="764704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9"/>
            </a:pPr>
            <a:r>
              <a:rPr lang="cs-CZ" sz="1400" dirty="0" smtClean="0"/>
              <a:t>Manta </a:t>
            </a:r>
            <a:r>
              <a:rPr lang="cs-CZ" sz="1400" dirty="0" err="1" smtClean="0"/>
              <a:t>birostris</a:t>
            </a:r>
            <a:r>
              <a:rPr lang="cs-CZ" sz="1400" dirty="0" smtClean="0"/>
              <a:t>-</a:t>
            </a:r>
            <a:r>
              <a:rPr lang="cs-CZ" sz="1400" dirty="0" err="1" smtClean="0"/>
              <a:t>Thailand.jpg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28. 3. 2006, 11:06 [cit. 2012-12-03]. Dostupné z: </a:t>
            </a:r>
            <a:r>
              <a:rPr lang="cs-CZ" sz="1400" dirty="0" smtClean="0">
                <a:hlinkClick r:id="rId3"/>
              </a:rPr>
              <a:t>http://cs.wikipedia.org/wiki/Soubor:Manta_birostris-Thailand.jpg</a:t>
            </a:r>
            <a:endParaRPr lang="cs-CZ" sz="1400" dirty="0" smtClean="0"/>
          </a:p>
          <a:p>
            <a:pPr marL="342900" indent="-342900">
              <a:buAutoNum type="arabicPeriod" startAt="9"/>
            </a:pPr>
            <a:r>
              <a:rPr lang="cs-CZ" sz="1400" dirty="0" smtClean="0"/>
              <a:t>Rog4.jpg.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2012-12-03]. Dostupné z: </a:t>
            </a:r>
            <a:r>
              <a:rPr lang="cs-CZ" sz="1400" dirty="0" smtClean="0">
                <a:hlinkClick r:id="rId4"/>
              </a:rPr>
              <a:t>http://cs.wikipedia.org/wiki/Soubor:Rog4.jpg</a:t>
            </a:r>
            <a:endParaRPr lang="cs-CZ" sz="1400" dirty="0" smtClean="0"/>
          </a:p>
          <a:p>
            <a:pPr marL="342900" indent="-342900">
              <a:buFontTx/>
              <a:buAutoNum type="arabicPeriod" startAt="9"/>
            </a:pPr>
            <a:r>
              <a:rPr lang="cs-CZ" sz="1400" dirty="0" err="1" smtClean="0"/>
              <a:t>Rhincodon</a:t>
            </a:r>
            <a:r>
              <a:rPr lang="cs-CZ" sz="1400" dirty="0" smtClean="0"/>
              <a:t> </a:t>
            </a:r>
            <a:r>
              <a:rPr lang="cs-CZ" sz="1400" dirty="0" err="1" smtClean="0"/>
              <a:t>typus.jpg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2012-12-03]. Dostupné z: </a:t>
            </a:r>
            <a:r>
              <a:rPr lang="cs-CZ" sz="1400" dirty="0" smtClean="0">
                <a:hlinkClick r:id="rId5"/>
              </a:rPr>
              <a:t>http://cs.wikipedia.org/wiki/Soubor:Rhincodon_typus.jpg</a:t>
            </a:r>
            <a:endParaRPr lang="cs-CZ" sz="1400" dirty="0" smtClean="0"/>
          </a:p>
          <a:p>
            <a:pPr marL="342900" indent="-342900">
              <a:buFontTx/>
              <a:buAutoNum type="arabicPeriod" startAt="9"/>
            </a:pPr>
            <a:r>
              <a:rPr lang="cs-CZ" sz="1400" dirty="0" smtClean="0"/>
              <a:t>Rog4.jpg.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2012-12-03]. Dostupné z: </a:t>
            </a:r>
            <a:r>
              <a:rPr lang="cs-CZ" sz="1400" dirty="0" smtClean="0">
                <a:hlinkClick r:id="rId4"/>
              </a:rPr>
              <a:t>http://cs.wikipedia.org/wiki/Soubor:Rog4.jpg</a:t>
            </a:r>
            <a:endParaRPr lang="cs-CZ" sz="1400" dirty="0" smtClean="0"/>
          </a:p>
          <a:p>
            <a:pPr marL="342900" indent="-342900">
              <a:buAutoNum type="arabicPeriod" startAt="9"/>
            </a:pPr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Znaky: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268760"/>
            <a:ext cx="7787208" cy="4709160"/>
          </a:xfrm>
        </p:spPr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b="1" dirty="0" smtClean="0"/>
              <a:t>žijí v mořích</a:t>
            </a:r>
          </a:p>
          <a:p>
            <a:r>
              <a:rPr lang="cs-CZ" b="1" dirty="0" smtClean="0"/>
              <a:t>v kůži ostré šupiny </a:t>
            </a:r>
          </a:p>
          <a:p>
            <a:r>
              <a:rPr lang="cs-CZ" b="1" dirty="0" smtClean="0"/>
              <a:t>vnitřní chrupavčitá kostra</a:t>
            </a:r>
          </a:p>
          <a:p>
            <a:r>
              <a:rPr lang="cs-CZ" b="1" dirty="0" smtClean="0"/>
              <a:t>v čelistech několik řad dorůstajících zubů </a:t>
            </a:r>
          </a:p>
          <a:p>
            <a:r>
              <a:rPr lang="cs-CZ" b="1" dirty="0" smtClean="0"/>
              <a:t>dýchají žábrami (nekryté skřelemi)</a:t>
            </a:r>
          </a:p>
          <a:p>
            <a:r>
              <a:rPr lang="cs-CZ" b="1" dirty="0" smtClean="0"/>
              <a:t>smyslové orgány: výborný čich, zrak, chuť</a:t>
            </a:r>
          </a:p>
          <a:p>
            <a:r>
              <a:rPr lang="cs-CZ" b="1" dirty="0" smtClean="0"/>
              <a:t>vejcorodí</a:t>
            </a:r>
          </a:p>
          <a:p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805264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Žraloci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024" y="1052736"/>
            <a:ext cx="8784976" cy="2304256"/>
          </a:xfrm>
        </p:spPr>
        <p:txBody>
          <a:bodyPr/>
          <a:lstStyle/>
          <a:p>
            <a:r>
              <a:rPr lang="cs-CZ" b="1" dirty="0" smtClean="0"/>
              <a:t>torpédovitý tvar těla</a:t>
            </a:r>
          </a:p>
          <a:p>
            <a:pPr>
              <a:buNone/>
            </a:pPr>
            <a:endParaRPr lang="cs-CZ" sz="1200" b="1" dirty="0" smtClean="0"/>
          </a:p>
          <a:p>
            <a:r>
              <a:rPr lang="cs-CZ" b="1" dirty="0" smtClean="0"/>
              <a:t>ploutve párové: </a:t>
            </a:r>
            <a:r>
              <a:rPr lang="cs-CZ" dirty="0" smtClean="0"/>
              <a:t>prsní, břišní</a:t>
            </a:r>
          </a:p>
          <a:p>
            <a:pPr>
              <a:buNone/>
            </a:pPr>
            <a:r>
              <a:rPr lang="cs-CZ" b="1" dirty="0" smtClean="0"/>
              <a:t>               nepárové: </a:t>
            </a:r>
            <a:r>
              <a:rPr lang="cs-CZ" dirty="0" smtClean="0"/>
              <a:t>hřbetní, řitní, ocasní </a:t>
            </a:r>
            <a:r>
              <a:rPr lang="cs-CZ" sz="2400" dirty="0" smtClean="0"/>
              <a:t>(nesouměrná)</a:t>
            </a:r>
          </a:p>
          <a:p>
            <a:pPr>
              <a:buNone/>
            </a:pPr>
            <a:endParaRPr lang="cs-CZ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6444208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pic>
        <p:nvPicPr>
          <p:cNvPr id="15362" name="Picture 2" descr="Soubor:White sh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24944"/>
            <a:ext cx="3930059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Rejnoci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971600" y="1052736"/>
            <a:ext cx="7344816" cy="1928232"/>
          </a:xfrm>
        </p:spPr>
        <p:txBody>
          <a:bodyPr/>
          <a:lstStyle/>
          <a:p>
            <a:r>
              <a:rPr lang="cs-CZ" b="1" dirty="0" smtClean="0"/>
              <a:t>zploštělý tvar těla</a:t>
            </a:r>
          </a:p>
          <a:p>
            <a:pPr>
              <a:buNone/>
            </a:pPr>
            <a:endParaRPr lang="cs-CZ" sz="800" b="1" dirty="0" smtClean="0"/>
          </a:p>
          <a:p>
            <a:r>
              <a:rPr lang="cs-CZ" b="1" dirty="0" smtClean="0"/>
              <a:t>párové ploutve srostlé v ploutevní lem</a:t>
            </a:r>
            <a:endParaRPr lang="cs-CZ" sz="24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6660232" y="53012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pic>
        <p:nvPicPr>
          <p:cNvPr id="14338" name="Picture 2" descr="Soubor:Torpedo marmorat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5" y="2420888"/>
            <a:ext cx="4392488" cy="3099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Žraloci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69269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Žralok obrovský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868144" y="764704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Žralok bílý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91880" y="1988840"/>
            <a:ext cx="2376264" cy="8640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Žralok dlouhoploutvý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51520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Kladivoun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012160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Máčka skvrnitá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43808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460432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52120" y="479715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11760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32440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pic>
        <p:nvPicPr>
          <p:cNvPr id="31746" name="Picture 2" descr="Soubor:Rhincodon typ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1124744"/>
            <a:ext cx="273832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Picture 4" descr="Soubor:White shar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5948" y="1196752"/>
            <a:ext cx="2585565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0" name="Picture 6" descr="Soubor:Oceanic Whitetip Shark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708920"/>
            <a:ext cx="2736304" cy="205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2" name="Picture 8" descr="Soubor:Sphyrna zygaena noa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861048"/>
            <a:ext cx="273630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54" name="Picture 10" descr="Soubor:Scyliorhinus canicula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28184" y="3861048"/>
            <a:ext cx="266429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8" descr="OPVK_hor_zakladni_logolink_RGB_c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43808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Rejnoci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83671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Parejnok elektrický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796136" y="83671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Manta obrovská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131840" y="306896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Trnucha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5536" y="350100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04448" y="3429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156176" y="544522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pic>
        <p:nvPicPr>
          <p:cNvPr id="30722" name="Picture 2" descr="Soubor:Torpedo marmorat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1"/>
            <a:ext cx="288152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4" name="Picture 4" descr="Soubor:Manta birostris-Thailan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877" y="1268760"/>
            <a:ext cx="279560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6" name="Picture 6" descr="Soubor:Rog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573016"/>
            <a:ext cx="3024336" cy="2092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Žralok</a:t>
            </a:r>
            <a:r>
              <a:rPr kumimoji="0" lang="cs-CZ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obrovský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Žralok</a:t>
            </a:r>
            <a:r>
              <a:rPr kumimoji="0" lang="cs-CZ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obrovský je největším druhem žraloků, je dlouhý až 18 m. Živí se planktonem, proto není pro člověka nebezpečný.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Soubor:Rhincodon typ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4857847" cy="332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ovéPole 3"/>
          <p:cNvSpPr txBox="1"/>
          <p:nvPr/>
        </p:nvSpPr>
        <p:spPr>
          <a:xfrm>
            <a:off x="7020272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3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560840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Žralok</a:t>
            </a:r>
            <a:r>
              <a:rPr kumimoji="0" lang="cs-CZ" sz="2800" b="1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bílý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Žralok</a:t>
            </a:r>
            <a:r>
              <a:rPr kumimoji="0" lang="cs-CZ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bílý („bílý zabiják“) patří mezi nejnebezpečnější dravý druh žraloků</a:t>
            </a: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. Díky jeho pronásledování dnes čelí vyhubení.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8264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4</a:t>
            </a:r>
            <a:endParaRPr lang="cs-CZ" sz="800" dirty="0"/>
          </a:p>
        </p:txBody>
      </p:sp>
      <p:pic>
        <p:nvPicPr>
          <p:cNvPr id="5" name="Picture 4" descr="Soubor:White sh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420888"/>
            <a:ext cx="4752528" cy="3308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424</TotalTime>
  <Words>991</Words>
  <Application>Microsoft Office PowerPoint</Application>
  <PresentationFormat>Předvádění na obrazovce (4:3)</PresentationFormat>
  <Paragraphs>150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27" baseType="lpstr">
      <vt:lpstr>Vrchol</vt:lpstr>
      <vt:lpstr>Výchozí návrh</vt:lpstr>
      <vt:lpstr>1_Výchozí návrh</vt:lpstr>
      <vt:lpstr>PARYBY</vt:lpstr>
      <vt:lpstr>Anotace:</vt:lpstr>
      <vt:lpstr>Znaky:</vt:lpstr>
      <vt:lpstr>Žraloci</vt:lpstr>
      <vt:lpstr>Rejnoci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101</cp:revision>
  <dcterms:created xsi:type="dcterms:W3CDTF">2012-11-07T15:17:22Z</dcterms:created>
  <dcterms:modified xsi:type="dcterms:W3CDTF">2014-03-25T15:33:37Z</dcterms:modified>
</cp:coreProperties>
</file>