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6" r:id="rId9"/>
    <p:sldId id="287" r:id="rId10"/>
    <p:sldId id="289" r:id="rId11"/>
    <p:sldId id="295" r:id="rId12"/>
    <p:sldId id="294" r:id="rId13"/>
    <p:sldId id="293" r:id="rId14"/>
    <p:sldId id="292" r:id="rId15"/>
    <p:sldId id="291" r:id="rId16"/>
    <p:sldId id="290" r:id="rId17"/>
    <p:sldId id="261" r:id="rId18"/>
    <p:sldId id="263" r:id="rId19"/>
    <p:sldId id="262" r:id="rId20"/>
    <p:sldId id="288" r:id="rId21"/>
    <p:sldId id="276" r:id="rId22"/>
    <p:sldId id="277" r:id="rId23"/>
    <p:sldId id="296" r:id="rId24"/>
    <p:sldId id="278" r:id="rId25"/>
    <p:sldId id="265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27.3.2014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f/PeackockSid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d/Meleagris_gallopavo_at_Coimbator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6/Wachtel_in_Haltung_clippe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David_Palmer_Capercailli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f/Perdix_perdix_(Marek_Szczepane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6/Wachtel_in_Haltung_clippe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eleagris_gallopavo_at_Coimbatore.jpg" TargetMode="External"/><Relationship Id="rId3" Type="http://schemas.openxmlformats.org/officeDocument/2006/relationships/hyperlink" Target="http://commons.wikimedia.org/wiki/File:Gallus_gallus_male_Kaziranga_1.jpg?uselang=cs" TargetMode="External"/><Relationship Id="rId7" Type="http://schemas.openxmlformats.org/officeDocument/2006/relationships/hyperlink" Target="http://cs.wikipedia.org/wiki/Soubor:PeackockSid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erdix_perdix_(Marek_Szczepanek).jpg" TargetMode="External"/><Relationship Id="rId5" Type="http://schemas.openxmlformats.org/officeDocument/2006/relationships/hyperlink" Target="http://cs.wikipedia.org/wiki/Soubor:Phasianus_colchicus_2_tom_(Lukasz_Lukasik).jpg" TargetMode="External"/><Relationship Id="rId4" Type="http://schemas.openxmlformats.org/officeDocument/2006/relationships/hyperlink" Target="http://cs.wikipedia.org/wiki/Soubor:Hab%C5%99%C3%AD_65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elmet_Guineafowl.jpg" TargetMode="External"/><Relationship Id="rId7" Type="http://schemas.openxmlformats.org/officeDocument/2006/relationships/hyperlink" Target="http://cs.wikipedia.org/wiki/Soubor:Perdix_perdix_(Marek_Szczepane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irkhahn.jpg" TargetMode="External"/><Relationship Id="rId5" Type="http://schemas.openxmlformats.org/officeDocument/2006/relationships/hyperlink" Target="http://cs.wikipedia.org/wiki/Soubor:David_Palmer_Capercaillie.jpg" TargetMode="External"/><Relationship Id="rId4" Type="http://schemas.openxmlformats.org/officeDocument/2006/relationships/hyperlink" Target="http://cs.wikipedia.org/wiki/Soubor:Wachtel_in_Haltung_clippe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b/Gallus_gallus_male_Kaziranga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a/af/PeackockSide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d/d7/Phasianus_colchicus_2_tom_(Lukasz_Lukasik)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e/ed/Meleagris_gallopavo_at_Coimbatore.jpg" TargetMode="External"/><Relationship Id="rId4" Type="http://schemas.openxmlformats.org/officeDocument/2006/relationships/hyperlink" Target="//upload.wikimedia.org/wikipedia/commons/1/11/Hab%C5%99%C3%AD_652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d/Helmet_Guineafow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//upload.wikimedia.org/wikipedia/commons/5/56/Wachtel_in_Haltung_clipped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David_Palmer_Capercailli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8/8e/Birkhahn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1/Hab%C5%99%C3%AD_65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7/Phasianus_colchicus_2_tom_(Lukasz_Lukasi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HRABAVÍ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_116_Obratlovci_Ptáci hrabaví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Koroptev polní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Koroptev polní se živí semeny a hmyzem. Samec má na hrudi výraznou hnědou „podkovu“. Hnízda staví na zemi. Vzhledem k velkému úbytku je dnes chráněná.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4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6/6f/Perdix_perdix_%28Marek_Szczepanek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457203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Páv korunkatý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Páv korunkatý žije v indických džunglích, u nás je chován na ozdobu zámeckých zahrad a parků. Samec má v ocase dlouhá barevná pera s „pavími oky.“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16216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5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8" descr="Soubor:PeackockSi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747" y="2492896"/>
            <a:ext cx="420046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Krocan divoký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Krocan divoký pochází ze Severní Ameriky. Na krku má lysou bradavičnatou kůži. Samec při podráždění vztyčuje na krku červenou kůži. Je chován pro maso.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10" descr="Soubor:Meleagris gallopavo at Coimbato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558" y="2420888"/>
            <a:ext cx="3242634" cy="329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971600" y="260648"/>
            <a:ext cx="7128792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Křepelka polní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Křepelka polní žije na polích a stráních. Je stěhovavá do severní Afriky. Od jara se ozývá voláním „pět peněz“. Je zákonem chráněná.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85019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8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4" descr="Soubor:Wachtel in Haltung cli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506202"/>
            <a:ext cx="5255486" cy="322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Tetřev hlušec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Tetřev hlušec žije v horských jehličnatých lesích, vzácně i ve smíšených lesích. Je velmi plachý. Samci se při toku ozývají</a:t>
            </a:r>
            <a:r>
              <a:rPr lang="cs-CZ" sz="2400" dirty="0">
                <a:ln w="6350">
                  <a:noFill/>
                </a:ln>
                <a:ea typeface="+mj-ea"/>
                <a:cs typeface="+mj-cs"/>
              </a:rPr>
              <a:t>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zvláštním mlaskáním. Je zákonem chráněný.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9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Soubor:David Palmer Capercaill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475550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Ptáci  hrabaví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stěhovaví, výborní letci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většinou létají jen málo, při zemi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neumí létat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hrabavých: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samci  se neliší od samic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samci bývají větší a pestřejší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Ostruhy jsou: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na končetinách samců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pod zobákem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na hlavě samců i samic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křepelka polní</a:t>
            </a:r>
          </a:p>
          <a:p>
            <a:pPr marL="514350" indent="-514350" algn="l"/>
            <a:r>
              <a:rPr lang="cs-CZ" sz="3200" dirty="0" smtClean="0"/>
              <a:t>				b) koroptev polní</a:t>
            </a:r>
          </a:p>
          <a:p>
            <a:pPr marL="514350" indent="-514350" algn="l"/>
            <a:r>
              <a:rPr lang="cs-CZ" sz="3200" dirty="0" smtClean="0"/>
              <a:t>				c) samice bažanta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2" name="Picture 2" descr="Soubor:Perdix perdix (Marek Szczepanek)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600" r="600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skupiny hrabavých ptáků,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křepelka polní</a:t>
            </a:r>
          </a:p>
          <a:p>
            <a:pPr marL="514350" indent="-514350" algn="l"/>
            <a:r>
              <a:rPr lang="cs-CZ" sz="3200" dirty="0" smtClean="0"/>
              <a:t>				b) koroptev polní</a:t>
            </a:r>
          </a:p>
          <a:p>
            <a:pPr marL="514350" indent="-514350" algn="l"/>
            <a:r>
              <a:rPr lang="cs-CZ" sz="3200" dirty="0" smtClean="0"/>
              <a:t>				c) samice bažanta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4098" name="Picture 2" descr="Soubor:Wachtel in Haltung clipped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862" r="3862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Opakování  ptáci hrabaví: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836712"/>
            <a:ext cx="8363272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Hrabaví ptáci létají</a:t>
            </a:r>
            <a:r>
              <a:rPr lang="cs-CZ" sz="2800" b="1" dirty="0" smtClean="0"/>
              <a:t>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Živí se </a:t>
            </a:r>
            <a:r>
              <a:rPr lang="cs-CZ" sz="2800" b="1" noProof="0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Tažný hrabavý pták je</a:t>
            </a:r>
            <a:r>
              <a:rPr lang="cs-CZ" sz="2800" b="1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Rozdíl samců a samic je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Hrabaví mají končetiny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Hrabaví staví hnízdo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Svá narozená mlá</a:t>
            </a:r>
            <a:r>
              <a:rPr lang="cs-CZ" sz="2800" b="1" dirty="0" smtClean="0"/>
              <a:t>ďata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Kostrční žláza u hrabavých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391980" y="1353652"/>
            <a:ext cx="331236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v</a:t>
            </a:r>
            <a:r>
              <a:rPr lang="cs-CZ" sz="2800" b="1" dirty="0" smtClean="0">
                <a:solidFill>
                  <a:srgbClr val="C00000"/>
                </a:solidFill>
              </a:rPr>
              <a:t>ětšinou jen málo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2339752" y="1846759"/>
            <a:ext cx="60590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rostlinnou i živočišnou potravou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4868019" y="2369979"/>
            <a:ext cx="29375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</a:t>
            </a:r>
            <a:r>
              <a:rPr lang="cs-CZ" sz="2800" b="1" dirty="0" smtClean="0">
                <a:solidFill>
                  <a:srgbClr val="C00000"/>
                </a:solidFill>
              </a:rPr>
              <a:t>řepelka polní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5097463" y="2893199"/>
            <a:ext cx="40324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p</a:t>
            </a:r>
            <a:r>
              <a:rPr lang="cs-CZ" sz="2800" b="1" dirty="0" smtClean="0">
                <a:solidFill>
                  <a:srgbClr val="C00000"/>
                </a:solidFill>
              </a:rPr>
              <a:t>ohlavní dvoutvárnost.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5078016" y="3371215"/>
            <a:ext cx="39584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p</a:t>
            </a:r>
            <a:r>
              <a:rPr lang="cs-CZ" sz="2800" b="1" dirty="0" smtClean="0">
                <a:solidFill>
                  <a:srgbClr val="C00000"/>
                </a:solidFill>
              </a:rPr>
              <a:t>řizpůsobené hrabání.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4632337" y="3887564"/>
            <a:ext cx="28083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n</a:t>
            </a:r>
            <a:r>
              <a:rPr lang="cs-CZ" sz="2800" b="1" dirty="0" smtClean="0">
                <a:solidFill>
                  <a:srgbClr val="C00000"/>
                </a:solidFill>
              </a:rPr>
              <a:t>a zemi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4868019" y="4410784"/>
            <a:ext cx="26997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nekrmí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5617096" y="4941168"/>
            <a:ext cx="28803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n</a:t>
            </a:r>
            <a:r>
              <a:rPr lang="cs-CZ" sz="2800" b="1" dirty="0" smtClean="0">
                <a:solidFill>
                  <a:srgbClr val="C00000"/>
                </a:solidFill>
              </a:rPr>
              <a:t>ení vyvinutá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2. 5.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Gallus</a:t>
            </a:r>
            <a:r>
              <a:rPr lang="cs-CZ" sz="1400" dirty="0" smtClean="0"/>
              <a:t> </a:t>
            </a:r>
            <a:r>
              <a:rPr lang="cs-CZ" sz="1400" dirty="0" err="1" smtClean="0"/>
              <a:t>gallus</a:t>
            </a:r>
            <a:r>
              <a:rPr lang="cs-CZ" sz="1400" dirty="0" smtClean="0"/>
              <a:t> male </a:t>
            </a:r>
            <a:r>
              <a:rPr lang="cs-CZ" sz="1400" dirty="0" err="1" smtClean="0"/>
              <a:t>Kaziranga</a:t>
            </a:r>
            <a:r>
              <a:rPr lang="cs-CZ" sz="1400" dirty="0" smtClean="0"/>
              <a:t> 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9. 2010, 16:37 [cit. 2013-05-02]. Dostupné z: </a:t>
            </a:r>
            <a:r>
              <a:rPr lang="cs-CZ" sz="1400" dirty="0" smtClean="0">
                <a:hlinkClick r:id="rId3"/>
              </a:rPr>
              <a:t>http://commons.wikimedia.org/wiki/File:Gallus_gallus_male_Kaziranga_1.jpg?uselang=cs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 Habří 652.JPG.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2010, 19:09 [cit. 2013-05-02]. Dostupné z: </a:t>
            </a:r>
            <a:r>
              <a:rPr lang="cs-CZ" sz="1400" dirty="0" smtClean="0">
                <a:hlinkClick r:id="rId4"/>
              </a:rPr>
              <a:t>http://cs.wikipedia.org/wiki/Soubor:Hab%C5%99%C3%AD_652.JPG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Phasianus</a:t>
            </a:r>
            <a:r>
              <a:rPr lang="cs-CZ" sz="1400" dirty="0" smtClean="0"/>
              <a:t> </a:t>
            </a:r>
            <a:r>
              <a:rPr lang="cs-CZ" sz="1400" dirty="0" err="1" smtClean="0"/>
              <a:t>colchicus</a:t>
            </a:r>
            <a:r>
              <a:rPr lang="cs-CZ" sz="1400" dirty="0" smtClean="0"/>
              <a:t> 2 tom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3. 2006, 15:55 [cit. 2013-05-02]. Dostupné z: </a:t>
            </a:r>
            <a:r>
              <a:rPr lang="cs-CZ" sz="1400" dirty="0" smtClean="0">
                <a:hlinkClick r:id="rId5"/>
              </a:rPr>
              <a:t>http://cs.wikipedia.org/wiki/Soubor:Phasianus_colchicus_2_tom_(Lukasz_Lukasik).jpg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Perdix</a:t>
            </a:r>
            <a:r>
              <a:rPr lang="cs-CZ" sz="1400" dirty="0" smtClean="0"/>
              <a:t> </a:t>
            </a:r>
            <a:r>
              <a:rPr lang="cs-CZ" sz="1400" dirty="0" err="1" smtClean="0"/>
              <a:t>perdix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3. 2005, 22:38 [cit. 2013-05-02]. Dostupné z: </a:t>
            </a:r>
            <a:r>
              <a:rPr lang="cs-CZ" sz="1400" dirty="0" smtClean="0">
                <a:hlinkClick r:id="rId6"/>
              </a:rPr>
              <a:t>http://cs.wikipedia.org/wiki/Soubor:Perdix_perdix_(Marek_Szczepanek).jpg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PeackockSide.jpg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4. 2006, 23:18 [cit. 2013-05-02]. Dostupné z: </a:t>
            </a:r>
            <a:r>
              <a:rPr lang="cs-CZ" sz="1400" dirty="0" smtClean="0">
                <a:hlinkClick r:id="rId7"/>
              </a:rPr>
              <a:t>http://cs.wikipedia.org/wiki/Soubor:PeackockSide.jpg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Meleagris</a:t>
            </a:r>
            <a:r>
              <a:rPr lang="cs-CZ" sz="1400" dirty="0" smtClean="0"/>
              <a:t> </a:t>
            </a:r>
            <a:r>
              <a:rPr lang="cs-CZ" sz="1400" dirty="0" err="1" smtClean="0"/>
              <a:t>gallopavo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Coimbatore.jpg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2. 2012, 07:46 [cit. 2013-05-02]. Dostupné z: </a:t>
            </a:r>
            <a:r>
              <a:rPr lang="cs-CZ" sz="1400" dirty="0" smtClean="0">
                <a:hlinkClick r:id="rId8"/>
              </a:rPr>
              <a:t>http://cs.wikipedia.org/wiki/Soubor:Meleagris_gallopavo_at_Coimbatore.jpg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548680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Helmet</a:t>
            </a:r>
            <a:r>
              <a:rPr lang="cs-CZ" sz="1400" dirty="0" smtClean="0"/>
              <a:t> </a:t>
            </a:r>
            <a:r>
              <a:rPr lang="cs-CZ" sz="1400" dirty="0" err="1" smtClean="0"/>
              <a:t>Guineafowl.jpg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1. 2006, 10:28 [cit. 2013-05-02]. Dostupné z: </a:t>
            </a:r>
            <a:r>
              <a:rPr lang="cs-CZ" sz="1400" dirty="0" smtClean="0">
                <a:hlinkClick r:id="rId3"/>
              </a:rPr>
              <a:t>http://cs.wikipedia.org/wiki/Soubor:Helmet_Guineafowl.jpg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Wachtel</a:t>
            </a:r>
            <a:r>
              <a:rPr lang="cs-CZ" sz="1400" dirty="0" smtClean="0"/>
              <a:t> in </a:t>
            </a:r>
            <a:r>
              <a:rPr lang="cs-CZ" sz="1400" dirty="0" err="1" smtClean="0"/>
              <a:t>Haltung</a:t>
            </a:r>
            <a:r>
              <a:rPr lang="cs-CZ" sz="1400" dirty="0" smtClean="0"/>
              <a:t> </a:t>
            </a:r>
            <a:r>
              <a:rPr lang="cs-CZ" sz="1400" dirty="0" err="1" smtClean="0"/>
              <a:t>clipped.jpg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2013-05-02]. Dostupné z: </a:t>
            </a:r>
            <a:r>
              <a:rPr lang="cs-CZ" sz="1400" dirty="0" smtClean="0">
                <a:hlinkClick r:id="rId4"/>
              </a:rPr>
              <a:t>http://cs.wikipedia.org/wiki/Soubor:Wachtel_in_Haltung_clipped.jpg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David </a:t>
            </a:r>
            <a:r>
              <a:rPr lang="cs-CZ" sz="1400" dirty="0" err="1" smtClean="0"/>
              <a:t>Palmer</a:t>
            </a:r>
            <a:r>
              <a:rPr lang="cs-CZ" sz="1400" dirty="0" smtClean="0"/>
              <a:t> </a:t>
            </a:r>
            <a:r>
              <a:rPr lang="cs-CZ" sz="1400" dirty="0" err="1" smtClean="0"/>
              <a:t>Capercaillie.jpg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9. 2012, 06:27 [cit. 2013-05-02]. Dostupné z: </a:t>
            </a:r>
            <a:r>
              <a:rPr lang="cs-CZ" sz="1400" dirty="0" smtClean="0">
                <a:hlinkClick r:id="rId5"/>
              </a:rPr>
              <a:t>http://cs.wikipedia.org/wiki/Soubor:David_Palmer_Capercaillie.jpg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Birkhahn.jpg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2011, 02:17 [cit. 2013-05-02]. Dostupné z: </a:t>
            </a:r>
            <a:r>
              <a:rPr lang="cs-CZ" sz="1400" dirty="0" smtClean="0">
                <a:hlinkClick r:id="rId6"/>
              </a:rPr>
              <a:t>http://cs.wikipedia.org/wiki/Soubor:Birkhahn.jpg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Perdix</a:t>
            </a:r>
            <a:r>
              <a:rPr lang="cs-CZ" sz="1400" dirty="0" smtClean="0"/>
              <a:t> </a:t>
            </a:r>
            <a:r>
              <a:rPr lang="cs-CZ" sz="1400" dirty="0" err="1" smtClean="0"/>
              <a:t>perdix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3. 2005, 22:38 [cit. 2013-05-02]. Dostupné z: </a:t>
            </a:r>
            <a:r>
              <a:rPr lang="cs-CZ" sz="1400" dirty="0" smtClean="0">
                <a:hlinkClick r:id="rId7"/>
              </a:rPr>
              <a:t>http://cs.wikipedia.org/wiki/Soubor:Perdix_perdix_(Marek_Szczepanek).jpg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Wachtel</a:t>
            </a:r>
            <a:r>
              <a:rPr lang="cs-CZ" sz="1400" dirty="0" smtClean="0"/>
              <a:t> in </a:t>
            </a:r>
            <a:r>
              <a:rPr lang="cs-CZ" sz="1400" dirty="0" err="1" smtClean="0"/>
              <a:t>Haltung</a:t>
            </a:r>
            <a:r>
              <a:rPr lang="cs-CZ" sz="1400" dirty="0" smtClean="0"/>
              <a:t> </a:t>
            </a:r>
            <a:r>
              <a:rPr lang="cs-CZ" sz="1400" dirty="0" err="1" smtClean="0"/>
              <a:t>clipped.jpg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2013-05-02]. Dostupné z: </a:t>
            </a:r>
            <a:r>
              <a:rPr lang="cs-CZ" sz="1400" dirty="0" smtClean="0">
                <a:hlinkClick r:id="rId4"/>
              </a:rPr>
              <a:t>http://cs.wikipedia.org/wiki/Soubor:Wachtel_in_Haltung_clipped.jpg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málo létají, jediná křepelka polní je tažná </a:t>
            </a:r>
          </a:p>
          <a:p>
            <a:r>
              <a:rPr lang="cs-CZ" sz="2400" b="1" dirty="0" smtClean="0">
                <a:latin typeface="Calibri" pitchFamily="34" charset="0"/>
              </a:rPr>
              <a:t>potravu hledají na zemi - všežraví</a:t>
            </a:r>
          </a:p>
          <a:p>
            <a:r>
              <a:rPr lang="cs-CZ" sz="2400" b="1" dirty="0" smtClean="0">
                <a:latin typeface="Calibri" pitchFamily="34" charset="0"/>
              </a:rPr>
              <a:t>výskyt: všechny kontinenty mimo Arktidu a Antarktidu,       nejvíce v Asii, od nížin do výšky 5000 m  </a:t>
            </a:r>
          </a:p>
          <a:p>
            <a:r>
              <a:rPr lang="cs-CZ" sz="2400" b="1" dirty="0" smtClean="0">
                <a:latin typeface="Calibri" pitchFamily="34" charset="0"/>
              </a:rPr>
              <a:t>pohlavní dimorfismus: samci jsou větší, pestřejší, mají ostruhy na nohou, masité hřebeny na hlavě nebo barevné laloky</a:t>
            </a:r>
          </a:p>
          <a:p>
            <a:r>
              <a:rPr lang="cs-CZ" sz="2400" b="1" dirty="0" smtClean="0">
                <a:latin typeface="Calibri" pitchFamily="34" charset="0"/>
              </a:rPr>
              <a:t>nohy mají silné prsty s plochými, tupými drápy - hrabání </a:t>
            </a:r>
          </a:p>
          <a:p>
            <a:r>
              <a:rPr lang="cs-CZ" sz="2400" b="1" dirty="0" smtClean="0">
                <a:latin typeface="Calibri" pitchFamily="34" charset="0"/>
              </a:rPr>
              <a:t>popelení v prachu</a:t>
            </a:r>
          </a:p>
          <a:p>
            <a:r>
              <a:rPr lang="cs-CZ" sz="2400" b="1" dirty="0" smtClean="0">
                <a:latin typeface="Calibri" pitchFamily="34" charset="0"/>
              </a:rPr>
              <a:t>nápadný tok samců, staví hnízdo na zemi, nekrmiví</a:t>
            </a:r>
          </a:p>
          <a:p>
            <a:r>
              <a:rPr lang="cs-CZ" sz="2400" b="1" dirty="0" smtClean="0">
                <a:latin typeface="Calibri" pitchFamily="34" charset="0"/>
              </a:rPr>
              <a:t>význam: domestikace pro potravu, ozdoba parků (páv)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12160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Kur domácí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 descr="File:Gallus gallus male Kaziranga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23121"/>
            <a:ext cx="5472608" cy="43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9972600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SILNÉ TUPÉ DRÁPY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MASITÝ  HŘEBEN  NA HLAVĚ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900592" y="170080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BAREVNÉ LALOKY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72600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OSTRUHY NA NOHOU</a:t>
            </a:r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220072" y="1412776"/>
            <a:ext cx="165618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5148064" y="2060848"/>
            <a:ext cx="172819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4427984" y="4293096"/>
            <a:ext cx="244827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4427984" y="4869160"/>
            <a:ext cx="244827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71 0.08071 C -0.18368 0.07886 -0.1967 0.07886 -0.2184 0.07955 C -0.23489 0.08071 -0.26701 0.08418 -0.28246 0.09019 C -0.29114 0.09366 -0.30035 0.09736 -0.30972 0.09967 C -0.31406 0.10337 -0.32031 0.10592 -0.32604 0.108 C -0.33055 0.10985 -0.33021 0.108 -0.33021 0.1103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3 0.04741 C -0.18923 0.05018 -0.20989 0.05712 -0.23177 0.0592 C -0.24896 0.06521 -0.23958 0.0629 -0.26007 0.06521 C -0.27396 0.06452 -0.28802 0.06452 -0.30191 0.06336 C -0.30347 0.06313 -0.30468 0.06174 -0.30625 0.06128 C -0.31163 0.05943 -0.31736 0.05712 -0.32274 0.05527 C -0.32517 0.05457 -0.32778 0.05411 -0.33021 0.05342 C -0.33177 0.05296 -0.33472 0.05134 -0.33472 0.05157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6985 C -0.14636 0.06846 -0.16042 0.06985 -0.17257 0.07031 C -0.19046 0.07216 -0.20851 0.07331 -0.22553 0.07609 C -0.23212 0.07701 -0.23855 0.07794 -0.24532 0.07886 C -0.24827 0.0791 -0.25417 0.07979 -0.25417 0.08002 C -0.26007 0.08141 -0.26615 0.08164 -0.27257 0.08256 C -0.28056 0.08395 -0.28837 0.08557 -0.29653 0.08673 C -0.30174 0.08858 -0.3073 0.0902 -0.31337 0.09182 C -0.32014 0.09552 -0.31598 0.09459 -0.32379 0.09575 C -0.32553 0.0976 -0.32431 0.0969 -0.32674 0.09806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2 0.03701 C -0.1856 0.0421 -0.19844 0.04163 -0.26494 0.04302 C -0.28577 0.04233 -0.30678 0.0421 -0.32761 0.04094 C -0.33264 0.04071 -0.33716 0.03701 -0.34254 0.03701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Bažantovití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Kur domácí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764704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Bažant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220486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Koroptev  polní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Páv  korunkatý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Krocan divoký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602128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commons/6/6f/Perdix_perdix_%28Marek_Szczepanek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664296" cy="188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Soubor:Habří 65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2520280" cy="19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oubor:Phasianus colchicus 2 tom (Lukasz Lukasik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96752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Soubor:PeackockSi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861048"/>
            <a:ext cx="2448272" cy="188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Soubor:Meleagris gallopavo at Coimbator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861048"/>
            <a:ext cx="2016224" cy="209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04664"/>
            <a:ext cx="40679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Perličkovití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1196752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Perlička  kropenatá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0" y="191683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Křepelka  polní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604448" y="508518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10242" name="Picture 2" descr="Soubor:Helmet Guineafow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698776" cy="369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5004048" y="1052736"/>
            <a:ext cx="370790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Křepelkovití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Soubor:Wachtel in Haltung clipp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20888"/>
            <a:ext cx="41044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Tetřevovití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11560" y="126876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Tetřev  hlušec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08104" y="119675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Tetřívek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47251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9218" name="Picture 2" descr="Soubor:David Palmer Capercaill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10702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Soubor:Birkhah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403501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Kur domácí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Kur domácí byl vyšlechtěn z kura bankivského z Asie. Výrazná pohlavní dvoutvárnost – kohout má větší hřebínek, pod zobákem lalůčky a na nohou ostruhy.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8822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2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4" descr="Soubor:Habří 6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2896"/>
            <a:ext cx="4248472" cy="320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Bažant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Bažant obecný žije na okrajích lesů. Živí se semeny a hmyzem. Samec je pestřeji zbarven než samice. Je uměle chován v bažantnicích.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551842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6" descr="Soubor:Phasianus colchicus 2 tom (Lukasz Lukasik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63932"/>
            <a:ext cx="4536504" cy="326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524</TotalTime>
  <Words>1170</Words>
  <Application>Microsoft Office PowerPoint</Application>
  <PresentationFormat>Předvádění na obrazovce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Vrchol</vt:lpstr>
      <vt:lpstr>Výchozí návrh</vt:lpstr>
      <vt:lpstr>1_Výchozí návrh</vt:lpstr>
      <vt:lpstr>PTÁCI  HRABAVÍ</vt:lpstr>
      <vt:lpstr>Anotace:</vt:lpstr>
      <vt:lpstr>Znaky:</vt:lpstr>
      <vt:lpstr>Kur domácí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Učitel ZŠ Fryšták</cp:lastModifiedBy>
  <cp:revision>128</cp:revision>
  <dcterms:created xsi:type="dcterms:W3CDTF">2012-11-07T15:17:22Z</dcterms:created>
  <dcterms:modified xsi:type="dcterms:W3CDTF">2014-03-27T12:41:17Z</dcterms:modified>
</cp:coreProperties>
</file>