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84" r:id="rId4"/>
    <p:sldId id="282" r:id="rId5"/>
    <p:sldId id="257" r:id="rId6"/>
    <p:sldId id="259" r:id="rId7"/>
    <p:sldId id="273" r:id="rId8"/>
    <p:sldId id="292" r:id="rId9"/>
    <p:sldId id="293" r:id="rId10"/>
    <p:sldId id="291" r:id="rId11"/>
    <p:sldId id="261" r:id="rId12"/>
    <p:sldId id="263" r:id="rId13"/>
    <p:sldId id="262" r:id="rId14"/>
    <p:sldId id="288" r:id="rId15"/>
    <p:sldId id="289" r:id="rId16"/>
    <p:sldId id="290" r:id="rId17"/>
    <p:sldId id="276" r:id="rId18"/>
    <p:sldId id="277" r:id="rId19"/>
    <p:sldId id="294" r:id="rId20"/>
    <p:sldId id="278" r:id="rId21"/>
    <p:sldId id="265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3C14-FE80-46E4-AB9E-F22671241684}" type="datetimeFigureOut">
              <a:rPr lang="cs-CZ" smtClean="0"/>
              <a:pPr/>
              <a:t>27.3.2014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226D-ED37-4D34-96DB-01012280EF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3C14-FE80-46E4-AB9E-F22671241684}" type="datetimeFigureOut">
              <a:rPr lang="cs-CZ" smtClean="0"/>
              <a:pPr/>
              <a:t>27.3.2014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226D-ED37-4D34-96DB-01012280EF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3C14-FE80-46E4-AB9E-F22671241684}" type="datetimeFigureOut">
              <a:rPr lang="cs-CZ" smtClean="0"/>
              <a:pPr/>
              <a:t>27.3.2014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226D-ED37-4D34-96DB-01012280EF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6005BE-92A6-4EF2-AC8A-4AB14E5D9075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9AD0D-7B36-41D9-8D8D-8017CE64E41E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23FB0B-CEEB-4D01-9186-6374AD9D9B0B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2AA81-E1B9-4C3D-AAE8-0E7B29E01351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41AD6-6913-4949-8AE0-35686EEC2003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FF9D7-4E00-4350-BD32-67BB41130134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9C6E2-01FA-490D-B01A-84354A79DEBA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012A3-035A-4D48-A47F-565DF6E8F481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3C14-FE80-46E4-AB9E-F22671241684}" type="datetimeFigureOut">
              <a:rPr lang="cs-CZ" smtClean="0"/>
              <a:pPr/>
              <a:t>27.3.2014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226D-ED37-4D34-96DB-01012280EF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FFF40-44AD-4635-BDC0-01D7A1B81051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9AEA0-637B-4279-B15C-2F2D03207D1B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AAD3E-54C8-4720-8D7C-26EC1B70BE4D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6005BE-92A6-4EF2-AC8A-4AB14E5D9075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9AD0D-7B36-41D9-8D8D-8017CE64E41E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23FB0B-CEEB-4D01-9186-6374AD9D9B0B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2AA81-E1B9-4C3D-AAE8-0E7B29E01351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41AD6-6913-4949-8AE0-35686EEC2003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FF9D7-4E00-4350-BD32-67BB41130134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9C6E2-01FA-490D-B01A-84354A79DEBA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3C14-FE80-46E4-AB9E-F22671241684}" type="datetimeFigureOut">
              <a:rPr lang="cs-CZ" smtClean="0"/>
              <a:pPr/>
              <a:t>27.3.2014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4C8226D-ED37-4D34-96DB-01012280EF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012A3-035A-4D48-A47F-565DF6E8F481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1FFF40-44AD-4635-BDC0-01D7A1B81051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9AEA0-637B-4279-B15C-2F2D03207D1B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171A1B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0AAD3E-54C8-4720-8D7C-26EC1B70BE4D}" type="slidenum">
              <a:rPr lang="cs-CZ">
                <a:solidFill>
                  <a:srgbClr val="171A1B"/>
                </a:solidFill>
              </a:rPr>
              <a:pPr/>
              <a:t>‹#›</a:t>
            </a:fld>
            <a:endParaRPr lang="cs-CZ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3C14-FE80-46E4-AB9E-F22671241684}" type="datetimeFigureOut">
              <a:rPr lang="cs-CZ" smtClean="0"/>
              <a:pPr/>
              <a:t>27.3.2014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226D-ED37-4D34-96DB-01012280EF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3C14-FE80-46E4-AB9E-F22671241684}" type="datetimeFigureOut">
              <a:rPr lang="cs-CZ" smtClean="0"/>
              <a:pPr/>
              <a:t>27.3.2014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226D-ED37-4D34-96DB-01012280EF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3C14-FE80-46E4-AB9E-F22671241684}" type="datetimeFigureOut">
              <a:rPr lang="cs-CZ" smtClean="0"/>
              <a:pPr/>
              <a:t>27.3.2014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226D-ED37-4D34-96DB-01012280EF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3C14-FE80-46E4-AB9E-F22671241684}" type="datetimeFigureOut">
              <a:rPr lang="cs-CZ" smtClean="0"/>
              <a:pPr/>
              <a:t>27.3.2014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226D-ED37-4D34-96DB-01012280EF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3C14-FE80-46E4-AB9E-F22671241684}" type="datetimeFigureOut">
              <a:rPr lang="cs-CZ" smtClean="0"/>
              <a:pPr/>
              <a:t>27.3.2014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226D-ED37-4D34-96DB-01012280EF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93C14-FE80-46E4-AB9E-F22671241684}" type="datetimeFigureOut">
              <a:rPr lang="cs-CZ" smtClean="0"/>
              <a:pPr/>
              <a:t>27.3.2014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8226D-ED37-4D34-96DB-01012280EF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4893C14-FE80-46E4-AB9E-F22671241684}" type="datetimeFigureOut">
              <a:rPr lang="cs-CZ" smtClean="0"/>
              <a:pPr/>
              <a:t>27.3.2014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4C8226D-ED37-4D34-96DB-01012280EF4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171A1B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171A1B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DF81F7B-0CFA-4DF6-92FE-A00E7248B3A5}" type="slidenum">
              <a:rPr lang="cs-CZ" smtClean="0">
                <a:solidFill>
                  <a:srgbClr val="171A1B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smtClean="0">
              <a:solidFill>
                <a:srgbClr val="171A1B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171A1B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171A1B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DF81F7B-0CFA-4DF6-92FE-A00E7248B3A5}" type="slidenum">
              <a:rPr lang="cs-CZ" smtClean="0">
                <a:solidFill>
                  <a:srgbClr val="171A1B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 smtClean="0">
              <a:solidFill>
                <a:srgbClr val="171A1B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8/8b/Ardea_cinerea_5_(Marek_Szczepanek)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Ooievaar_met_publiek_in_het_Zwin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s.wikipedia.org/wiki/Soubor:Ardea_cinerea_5_(Marek_Szczepanek).jpg" TargetMode="External"/><Relationship Id="rId5" Type="http://schemas.openxmlformats.org/officeDocument/2006/relationships/hyperlink" Target="http://cs.wikipedia.org/wiki/Soubor:Ciconia_nigra_1_(Marek_Szczepanek).jpg" TargetMode="External"/><Relationship Id="rId4" Type="http://schemas.openxmlformats.org/officeDocument/2006/relationships/hyperlink" Target="http://cs.wikipedia.org/wiki/Soubor:White_Stork_(Ciconia_ciconia)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d/da/Ooievaar_met_publiek_in_het_Zwin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//upload.wikimedia.org/wikipedia/commons/d/d5/White_Stork_(Ciconia_ciconia).jpg" TargetMode="External"/><Relationship Id="rId7" Type="http://schemas.openxmlformats.org/officeDocument/2006/relationships/hyperlink" Target="//upload.wikimedia.org/wikipedia/commons/8/8b/Ardea_cinerea_5_(Marek_Szczepanek)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hyperlink" Target="//upload.wikimedia.org/wikipedia/commons/8/80/Ciconia_nigra_1_(Marek_Szczepanek).jpg" TargetMode="Externa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d/d5/White_Stork_(Ciconia_ciconia)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8/80/Ciconia_nigra_1_(Marek_Szczepanek)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8/8b/Ardea_cinerea_5_(Marek_Szczepanek)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76600"/>
            <a:ext cx="7772400" cy="914400"/>
          </a:xfrm>
        </p:spPr>
        <p:txBody>
          <a:bodyPr/>
          <a:lstStyle/>
          <a:p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PTÁCI  BRODIVÍ</a:t>
            </a:r>
            <a:endParaRPr lang="cs-CZ" sz="48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100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</p:spPr>
      </p:pic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171A1B"/>
              </a:solidFill>
            </a:endParaRP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solidFill>
                  <a:srgbClr val="171A1B"/>
                </a:solidFill>
              </a:rPr>
              <a:t>Registrační číslo projektu: CZ.1.07/1.1.38/02.0025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solidFill>
                  <a:srgbClr val="171A1B"/>
                </a:solidFill>
              </a:rPr>
              <a:t>Název projektu: Modernizace výuky na ZŠ Slušovice, Fryšták, Kašava a Velehrad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1200" smtClean="0">
                <a:solidFill>
                  <a:srgbClr val="171A1B"/>
                </a:solidFill>
              </a:rPr>
              <a:t>Tento projekt je spolufinancován z Evropského sociálního fondu a státního rozpočtu České republiky.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147732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dirty="0" err="1" smtClean="0">
                <a:solidFill>
                  <a:srgbClr val="171A1B"/>
                </a:solidFill>
              </a:rPr>
              <a:t>Př</a:t>
            </a:r>
            <a:r>
              <a:rPr lang="cs-CZ" dirty="0" smtClean="0">
                <a:solidFill>
                  <a:srgbClr val="171A1B"/>
                </a:solidFill>
              </a:rPr>
              <a:t>_119_Obratlovci_Ptáci brodiví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b="1" dirty="0" smtClean="0">
              <a:solidFill>
                <a:srgbClr val="171A1B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 smtClean="0">
                <a:solidFill>
                  <a:srgbClr val="171A1B"/>
                </a:solidFill>
              </a:rPr>
              <a:t>Autor: Mgr. Hana Krajčová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dirty="0" smtClean="0">
              <a:solidFill>
                <a:srgbClr val="171A1B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dirty="0" smtClean="0">
                <a:solidFill>
                  <a:srgbClr val="171A1B"/>
                </a:solidFill>
              </a:rPr>
              <a:t>Škola: Základní škola </a:t>
            </a:r>
            <a:r>
              <a:rPr lang="cs-CZ" dirty="0" err="1" smtClean="0">
                <a:solidFill>
                  <a:srgbClr val="171A1B"/>
                </a:solidFill>
              </a:rPr>
              <a:t>Fryšták</a:t>
            </a:r>
            <a:r>
              <a:rPr lang="cs-CZ" dirty="0" smtClean="0">
                <a:solidFill>
                  <a:srgbClr val="171A1B"/>
                </a:solidFill>
              </a:rPr>
              <a:t>, okres Zlín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836712"/>
            <a:ext cx="813690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  </a:t>
            </a:r>
            <a:r>
              <a:rPr lang="cs-CZ" sz="3600" b="1" dirty="0" smtClean="0">
                <a:latin typeface="Calibri" pitchFamily="34" charset="0"/>
              </a:rPr>
              <a:t>Pohlavní  dvoutvárnost  u  brodivých:</a:t>
            </a:r>
          </a:p>
          <a:p>
            <a:endParaRPr lang="cs-CZ" b="1" dirty="0" smtClean="0">
              <a:latin typeface="Calibri" pitchFamily="34" charset="0"/>
            </a:endParaRPr>
          </a:p>
          <a:p>
            <a:endParaRPr lang="cs-CZ" sz="3600" dirty="0" smtClean="0">
              <a:latin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sz="3600" dirty="0" smtClean="0">
                <a:latin typeface="Calibri" pitchFamily="34" charset="0"/>
              </a:rPr>
              <a:t>samci  se neliší od samic</a:t>
            </a:r>
          </a:p>
          <a:p>
            <a:pPr marL="457200" indent="-457200">
              <a:buAutoNum type="alphaLcParenR"/>
            </a:pPr>
            <a:endParaRPr lang="cs-CZ" sz="3600" dirty="0" smtClean="0">
              <a:latin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sz="3600" dirty="0" smtClean="0">
                <a:latin typeface="Calibri" pitchFamily="34" charset="0"/>
              </a:rPr>
              <a:t>samice bývají větší a pestřejší</a:t>
            </a:r>
          </a:p>
          <a:p>
            <a:pPr marL="457200" indent="-457200">
              <a:buAutoNum type="alphaLcParenR"/>
            </a:pPr>
            <a:endParaRPr lang="cs-CZ" sz="3600" dirty="0" smtClean="0">
              <a:latin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sz="3600" dirty="0" smtClean="0">
                <a:latin typeface="Calibri" pitchFamily="34" charset="0"/>
              </a:rPr>
              <a:t>samci bývají větší a pestřejší</a:t>
            </a:r>
            <a:endParaRPr lang="cs-CZ" sz="3600" dirty="0">
              <a:latin typeface="Calibri" pitchFamily="34" charset="0"/>
            </a:endParaRPr>
          </a:p>
        </p:txBody>
      </p:sp>
      <p:sp>
        <p:nvSpPr>
          <p:cNvPr id="3" name="Tlačítko akce: Dopředu nebo Další 2">
            <a:hlinkClick r:id="" action="ppaction://hlinkshowjump?jump=nextslide" highlightClick="1"/>
          </p:cNvPr>
          <p:cNvSpPr/>
          <p:nvPr/>
        </p:nvSpPr>
        <p:spPr>
          <a:xfrm>
            <a:off x="7740352" y="2348880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lačítko akce: Dopředu nebo Další 3">
            <a:hlinkClick r:id="" action="ppaction://noaction" highlightClick="1"/>
          </p:cNvPr>
          <p:cNvSpPr/>
          <p:nvPr/>
        </p:nvSpPr>
        <p:spPr>
          <a:xfrm>
            <a:off x="7740352" y="3429000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Dopředu nebo Další 4">
            <a:hlinkClick r:id="" action="ppaction://noaction" highlightClick="1"/>
          </p:cNvPr>
          <p:cNvSpPr/>
          <p:nvPr/>
        </p:nvSpPr>
        <p:spPr>
          <a:xfrm>
            <a:off x="7740352" y="4509120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587727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692696"/>
            <a:ext cx="846043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atin typeface="Calibri" pitchFamily="34" charset="0"/>
              </a:rPr>
              <a:t>              Při rozmnožování:</a:t>
            </a:r>
          </a:p>
          <a:p>
            <a:endParaRPr lang="cs-CZ" sz="3600" b="1" dirty="0" smtClean="0">
              <a:latin typeface="Calibri" pitchFamily="34" charset="0"/>
            </a:endParaRPr>
          </a:p>
          <a:p>
            <a:endParaRPr lang="cs-CZ" sz="2000" dirty="0" smtClean="0">
              <a:latin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sz="3400" dirty="0" smtClean="0">
                <a:latin typeface="Calibri" pitchFamily="34" charset="0"/>
              </a:rPr>
              <a:t>staví hnízda na zemi, nekrmí mláďata</a:t>
            </a:r>
          </a:p>
          <a:p>
            <a:pPr marL="457200" indent="-457200">
              <a:buAutoNum type="alphaLcParenR"/>
            </a:pPr>
            <a:endParaRPr lang="cs-CZ" sz="3400" dirty="0" smtClean="0">
              <a:latin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sz="3400" dirty="0" smtClean="0">
                <a:latin typeface="Calibri" pitchFamily="34" charset="0"/>
              </a:rPr>
              <a:t>nestaví hnízda, ani nekrmí mláďata</a:t>
            </a:r>
          </a:p>
          <a:p>
            <a:pPr marL="457200" indent="-457200">
              <a:buAutoNum type="alphaLcParenR"/>
            </a:pPr>
            <a:endParaRPr lang="cs-CZ" sz="3400" dirty="0" smtClean="0">
              <a:latin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sz="3400" dirty="0" smtClean="0">
                <a:latin typeface="Calibri" pitchFamily="34" charset="0"/>
              </a:rPr>
              <a:t>staví hnízda na stromech, krmí mláďata</a:t>
            </a:r>
            <a:endParaRPr lang="cs-CZ" sz="3400" dirty="0">
              <a:latin typeface="Calibri" pitchFamily="34" charset="0"/>
            </a:endParaRPr>
          </a:p>
        </p:txBody>
      </p:sp>
      <p:sp>
        <p:nvSpPr>
          <p:cNvPr id="3" name="Tlačítko akce: Dopředu nebo Další 2">
            <a:hlinkClick r:id="" action="ppaction://noaction" highlightClick="1"/>
          </p:cNvPr>
          <p:cNvSpPr/>
          <p:nvPr/>
        </p:nvSpPr>
        <p:spPr>
          <a:xfrm>
            <a:off x="8388424" y="2276872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lačítko akce: Dopředu nebo Další 3">
            <a:hlinkClick r:id="" action="ppaction://noaction" highlightClick="1"/>
          </p:cNvPr>
          <p:cNvSpPr/>
          <p:nvPr/>
        </p:nvSpPr>
        <p:spPr>
          <a:xfrm>
            <a:off x="8388424" y="3284984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Dopředu nebo Další 4">
            <a:hlinkClick r:id="" action="ppaction://hlinkshowjump?jump=nextslide" highlightClick="1"/>
          </p:cNvPr>
          <p:cNvSpPr/>
          <p:nvPr/>
        </p:nvSpPr>
        <p:spPr>
          <a:xfrm>
            <a:off x="8388424" y="4293096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587727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43608" y="908720"/>
            <a:ext cx="759735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atin typeface="Calibri" pitchFamily="34" charset="0"/>
              </a:rPr>
              <a:t>              Čáp má při letu krk:</a:t>
            </a:r>
          </a:p>
          <a:p>
            <a:endParaRPr lang="cs-CZ" sz="3600" b="1" dirty="0" smtClean="0">
              <a:latin typeface="Calibri" pitchFamily="34" charset="0"/>
            </a:endParaRPr>
          </a:p>
          <a:p>
            <a:endParaRPr lang="cs-CZ" sz="2000" dirty="0" smtClean="0">
              <a:latin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sz="3600" dirty="0" smtClean="0">
                <a:latin typeface="Calibri" pitchFamily="34" charset="0"/>
              </a:rPr>
              <a:t>natažený</a:t>
            </a:r>
          </a:p>
          <a:p>
            <a:pPr marL="457200" indent="-457200">
              <a:buAutoNum type="alphaLcParenR"/>
            </a:pPr>
            <a:endParaRPr lang="cs-CZ" sz="3600" dirty="0" smtClean="0">
              <a:latin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sz="3600" dirty="0" smtClean="0">
                <a:latin typeface="Calibri" pitchFamily="34" charset="0"/>
              </a:rPr>
              <a:t>zatažený mezi křídla</a:t>
            </a:r>
          </a:p>
          <a:p>
            <a:pPr marL="457200" indent="-457200">
              <a:buAutoNum type="alphaLcParenR"/>
            </a:pPr>
            <a:endParaRPr lang="cs-CZ" sz="3600" dirty="0" smtClean="0">
              <a:latin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sz="3600" dirty="0" smtClean="0">
                <a:latin typeface="Calibri" pitchFamily="34" charset="0"/>
              </a:rPr>
              <a:t>esovitě prohnutý</a:t>
            </a:r>
            <a:endParaRPr lang="cs-CZ" sz="3600" dirty="0">
              <a:latin typeface="Calibri" pitchFamily="34" charset="0"/>
            </a:endParaRPr>
          </a:p>
        </p:txBody>
      </p:sp>
      <p:sp>
        <p:nvSpPr>
          <p:cNvPr id="3" name="Tlačítko akce: Dopředu nebo Další 2">
            <a:hlinkClick r:id="" action="ppaction://hlinkshowjump?jump=nextslide" highlightClick="1"/>
          </p:cNvPr>
          <p:cNvSpPr/>
          <p:nvPr/>
        </p:nvSpPr>
        <p:spPr>
          <a:xfrm>
            <a:off x="8100392" y="2492896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lačítko akce: Dopředu nebo Další 3">
            <a:hlinkClick r:id="" action="ppaction://noaction" highlightClick="1"/>
          </p:cNvPr>
          <p:cNvSpPr/>
          <p:nvPr/>
        </p:nvSpPr>
        <p:spPr>
          <a:xfrm>
            <a:off x="8100392" y="3573016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Dopředu nebo Další 4">
            <a:hlinkClick r:id="" action="ppaction://noaction" highlightClick="1"/>
          </p:cNvPr>
          <p:cNvSpPr/>
          <p:nvPr/>
        </p:nvSpPr>
        <p:spPr>
          <a:xfrm>
            <a:off x="8100392" y="4653136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587727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43608" y="908720"/>
            <a:ext cx="759735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atin typeface="Calibri" pitchFamily="34" charset="0"/>
              </a:rPr>
              <a:t>              Volavka má při letu krk:</a:t>
            </a:r>
          </a:p>
          <a:p>
            <a:endParaRPr lang="cs-CZ" sz="3600" b="1" dirty="0" smtClean="0">
              <a:latin typeface="Calibri" pitchFamily="34" charset="0"/>
            </a:endParaRPr>
          </a:p>
          <a:p>
            <a:endParaRPr lang="cs-CZ" sz="2000" dirty="0" smtClean="0">
              <a:latin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sz="3600" dirty="0" smtClean="0">
                <a:latin typeface="Calibri" pitchFamily="34" charset="0"/>
              </a:rPr>
              <a:t>natažený</a:t>
            </a:r>
          </a:p>
          <a:p>
            <a:pPr marL="457200" indent="-457200">
              <a:buAutoNum type="alphaLcParenR"/>
            </a:pPr>
            <a:endParaRPr lang="cs-CZ" sz="3600" dirty="0" smtClean="0">
              <a:latin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sz="3600" dirty="0" smtClean="0">
                <a:latin typeface="Calibri" pitchFamily="34" charset="0"/>
              </a:rPr>
              <a:t>zatažený mezi křídla</a:t>
            </a:r>
          </a:p>
          <a:p>
            <a:pPr marL="457200" indent="-457200">
              <a:buAutoNum type="alphaLcParenR"/>
            </a:pPr>
            <a:endParaRPr lang="cs-CZ" sz="3600" dirty="0" smtClean="0">
              <a:latin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sz="3600" dirty="0" smtClean="0">
                <a:latin typeface="Calibri" pitchFamily="34" charset="0"/>
              </a:rPr>
              <a:t>esovitě prohnutý</a:t>
            </a:r>
            <a:endParaRPr lang="cs-CZ" sz="3600" dirty="0">
              <a:latin typeface="Calibri" pitchFamily="34" charset="0"/>
            </a:endParaRPr>
          </a:p>
        </p:txBody>
      </p:sp>
      <p:sp>
        <p:nvSpPr>
          <p:cNvPr id="3" name="Tlačítko akce: Dopředu nebo Další 2">
            <a:hlinkClick r:id="" action="ppaction://noaction" highlightClick="1"/>
          </p:cNvPr>
          <p:cNvSpPr/>
          <p:nvPr/>
        </p:nvSpPr>
        <p:spPr>
          <a:xfrm>
            <a:off x="8100392" y="2492896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lačítko akce: Dopředu nebo Další 3">
            <a:hlinkClick r:id="" action="ppaction://noaction" highlightClick="1"/>
          </p:cNvPr>
          <p:cNvSpPr/>
          <p:nvPr/>
        </p:nvSpPr>
        <p:spPr>
          <a:xfrm>
            <a:off x="8100392" y="3573016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Dopředu nebo Další 4">
            <a:hlinkClick r:id="" action="ppaction://hlinkshowjump?jump=nextslide" highlightClick="1"/>
          </p:cNvPr>
          <p:cNvSpPr/>
          <p:nvPr/>
        </p:nvSpPr>
        <p:spPr>
          <a:xfrm>
            <a:off x="8100392" y="4653136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587727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43608" y="908720"/>
            <a:ext cx="759735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atin typeface="Calibri" pitchFamily="34" charset="0"/>
              </a:rPr>
              <a:t>                 Brodiví ptáci se živí:</a:t>
            </a:r>
          </a:p>
          <a:p>
            <a:endParaRPr lang="cs-CZ" sz="3600" b="1" dirty="0" smtClean="0">
              <a:latin typeface="Calibri" pitchFamily="34" charset="0"/>
            </a:endParaRPr>
          </a:p>
          <a:p>
            <a:endParaRPr lang="cs-CZ" sz="2000" dirty="0" smtClean="0">
              <a:latin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sz="3600" dirty="0" smtClean="0">
                <a:latin typeface="Calibri" pitchFamily="34" charset="0"/>
              </a:rPr>
              <a:t>rostlinnou potravou</a:t>
            </a:r>
          </a:p>
          <a:p>
            <a:pPr marL="457200" indent="-457200">
              <a:buAutoNum type="alphaLcParenR"/>
            </a:pPr>
            <a:endParaRPr lang="cs-CZ" sz="3600" dirty="0" smtClean="0">
              <a:latin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sz="3600" dirty="0" smtClean="0">
                <a:latin typeface="Calibri" pitchFamily="34" charset="0"/>
              </a:rPr>
              <a:t>živočišnou potravou</a:t>
            </a:r>
          </a:p>
          <a:p>
            <a:pPr marL="457200" indent="-457200">
              <a:buAutoNum type="alphaLcParenR"/>
            </a:pPr>
            <a:endParaRPr lang="cs-CZ" sz="3600" dirty="0" smtClean="0">
              <a:latin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sz="3600" dirty="0" smtClean="0">
                <a:latin typeface="Calibri" pitchFamily="34" charset="0"/>
              </a:rPr>
              <a:t>rostlinnou i živočišnou potravou</a:t>
            </a:r>
            <a:endParaRPr lang="cs-CZ" sz="3600" dirty="0">
              <a:latin typeface="Calibri" pitchFamily="34" charset="0"/>
            </a:endParaRPr>
          </a:p>
        </p:txBody>
      </p:sp>
      <p:sp>
        <p:nvSpPr>
          <p:cNvPr id="3" name="Tlačítko akce: Dopředu nebo Další 2">
            <a:hlinkClick r:id="" action="ppaction://noaction" highlightClick="1"/>
          </p:cNvPr>
          <p:cNvSpPr/>
          <p:nvPr/>
        </p:nvSpPr>
        <p:spPr>
          <a:xfrm>
            <a:off x="8100392" y="2492896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lačítko akce: Dopředu nebo Další 3">
            <a:hlinkClick r:id="" action="ppaction://hlinkshowjump?jump=nextslide" highlightClick="1"/>
          </p:cNvPr>
          <p:cNvSpPr/>
          <p:nvPr/>
        </p:nvSpPr>
        <p:spPr>
          <a:xfrm>
            <a:off x="8100392" y="3573016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Dopředu nebo Další 4">
            <a:hlinkClick r:id="" action="ppaction://noaction" highlightClick="1"/>
          </p:cNvPr>
          <p:cNvSpPr/>
          <p:nvPr/>
        </p:nvSpPr>
        <p:spPr>
          <a:xfrm>
            <a:off x="8100392" y="4653136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587727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55576" y="3717032"/>
            <a:ext cx="7200800" cy="1944216"/>
          </a:xfrm>
        </p:spPr>
        <p:txBody>
          <a:bodyPr>
            <a:noAutofit/>
          </a:bodyPr>
          <a:lstStyle/>
          <a:p>
            <a:pPr marL="514350" indent="-514350" algn="l"/>
            <a:r>
              <a:rPr lang="cs-CZ" sz="3600" dirty="0" smtClean="0"/>
              <a:t>	</a:t>
            </a:r>
            <a:r>
              <a:rPr lang="cs-CZ" sz="3200" dirty="0" smtClean="0"/>
              <a:t>Toto je:	a) volavka černá</a:t>
            </a:r>
          </a:p>
          <a:p>
            <a:pPr marL="514350" indent="-514350" algn="l"/>
            <a:r>
              <a:rPr lang="cs-CZ" sz="3200" dirty="0" smtClean="0"/>
              <a:t>				b) čáp černý</a:t>
            </a:r>
          </a:p>
          <a:p>
            <a:pPr marL="514350" indent="-514350" algn="l"/>
            <a:r>
              <a:rPr lang="cs-CZ" sz="3200" dirty="0" smtClean="0"/>
              <a:t>				c) volavka popelavá   </a:t>
            </a:r>
            <a:endParaRPr lang="cs-CZ" sz="3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7236296" y="3284984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5</a:t>
            </a:r>
            <a:endParaRPr lang="cs-CZ" sz="800" dirty="0"/>
          </a:p>
        </p:txBody>
      </p:sp>
      <p:sp>
        <p:nvSpPr>
          <p:cNvPr id="7" name="Tlačítko akce: Dopředu nebo Další 6">
            <a:hlinkClick r:id="" action="ppaction://noaction" highlightClick="1"/>
          </p:cNvPr>
          <p:cNvSpPr/>
          <p:nvPr/>
        </p:nvSpPr>
        <p:spPr>
          <a:xfrm>
            <a:off x="7596336" y="3861048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lačítko akce: Dopředu nebo Další 7">
            <a:hlinkClick r:id="" action="ppaction://hlinkshowjump?jump=nextslide" highlightClick="1"/>
          </p:cNvPr>
          <p:cNvSpPr/>
          <p:nvPr/>
        </p:nvSpPr>
        <p:spPr>
          <a:xfrm>
            <a:off x="7596336" y="4509120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lačítko akce: Dopředu nebo Další 8">
            <a:hlinkClick r:id="" action="ppaction://noaction" highlightClick="1"/>
          </p:cNvPr>
          <p:cNvSpPr/>
          <p:nvPr/>
        </p:nvSpPr>
        <p:spPr>
          <a:xfrm>
            <a:off x="7596336" y="5085184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5877272"/>
            <a:ext cx="3657600" cy="796925"/>
          </a:xfrm>
          <a:prstGeom prst="rect">
            <a:avLst/>
          </a:prstGeom>
          <a:noFill/>
        </p:spPr>
      </p:pic>
      <p:pic>
        <p:nvPicPr>
          <p:cNvPr id="2" name="Picture 2" descr="http://upload.wikimedia.org/wikipedia/commons/8/80/Ciconia_nigra_1_%28Marek_Szczepanek%29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t="681" b="681"/>
          <a:stretch>
            <a:fillRect/>
          </a:stretch>
        </p:blipFill>
        <p:spPr bwMode="auto">
          <a:xfrm>
            <a:off x="2124075" y="188913"/>
            <a:ext cx="5051425" cy="33115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27584" y="3933056"/>
            <a:ext cx="7200800" cy="1944216"/>
          </a:xfrm>
        </p:spPr>
        <p:txBody>
          <a:bodyPr>
            <a:noAutofit/>
          </a:bodyPr>
          <a:lstStyle/>
          <a:p>
            <a:pPr marL="514350" indent="-514350" algn="l"/>
            <a:r>
              <a:rPr lang="cs-CZ" sz="3600" dirty="0" smtClean="0"/>
              <a:t>	</a:t>
            </a:r>
            <a:r>
              <a:rPr lang="cs-CZ" sz="3200" dirty="0" smtClean="0"/>
              <a:t>Toto je:	a) volavka popelavá</a:t>
            </a:r>
          </a:p>
          <a:p>
            <a:pPr marL="514350" indent="-514350" algn="l"/>
            <a:r>
              <a:rPr lang="cs-CZ" sz="3200" dirty="0" smtClean="0"/>
              <a:t>				b) čáp černý</a:t>
            </a:r>
          </a:p>
          <a:p>
            <a:pPr marL="514350" indent="-514350" algn="l"/>
            <a:r>
              <a:rPr lang="cs-CZ" sz="3200" dirty="0" smtClean="0"/>
              <a:t>				c) marabu indický   </a:t>
            </a:r>
            <a:endParaRPr lang="cs-CZ" sz="3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7380312" y="3573016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6</a:t>
            </a:r>
            <a:endParaRPr lang="cs-CZ" sz="800" dirty="0"/>
          </a:p>
        </p:txBody>
      </p:sp>
      <p:sp>
        <p:nvSpPr>
          <p:cNvPr id="7" name="Tlačítko akce: Dopředu nebo Další 6">
            <a:hlinkClick r:id="" action="ppaction://hlinkshowjump?jump=nextslide" highlightClick="1"/>
          </p:cNvPr>
          <p:cNvSpPr/>
          <p:nvPr/>
        </p:nvSpPr>
        <p:spPr>
          <a:xfrm>
            <a:off x="7740352" y="4077072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lačítko akce: Dopředu nebo Další 7">
            <a:hlinkClick r:id="" action="ppaction://noaction" highlightClick="1"/>
          </p:cNvPr>
          <p:cNvSpPr/>
          <p:nvPr/>
        </p:nvSpPr>
        <p:spPr>
          <a:xfrm>
            <a:off x="7740352" y="4725144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lačítko akce: Dopředu nebo Další 8">
            <a:hlinkClick r:id="" action="ppaction://noaction" highlightClick="1"/>
          </p:cNvPr>
          <p:cNvSpPr/>
          <p:nvPr/>
        </p:nvSpPr>
        <p:spPr>
          <a:xfrm>
            <a:off x="7740352" y="5301208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5877272"/>
            <a:ext cx="3657600" cy="796925"/>
          </a:xfrm>
          <a:prstGeom prst="rect">
            <a:avLst/>
          </a:prstGeom>
          <a:noFill/>
        </p:spPr>
      </p:pic>
      <p:pic>
        <p:nvPicPr>
          <p:cNvPr id="4100" name="Picture 4" descr="Soubor:Ardea cinerea 5 (Marek Szczepanek).jpg">
            <a:hlinkClick r:id="rId3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4" cstate="print"/>
          <a:srcRect t="805" b="805"/>
          <a:stretch>
            <a:fillRect/>
          </a:stretch>
        </p:blipFill>
        <p:spPr bwMode="auto">
          <a:xfrm>
            <a:off x="2095500" y="260350"/>
            <a:ext cx="5272088" cy="345598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11560" y="404664"/>
            <a:ext cx="7560840" cy="79208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dirty="0" smtClean="0">
                <a:ln w="6350">
                  <a:noFill/>
                </a:ln>
                <a:latin typeface="+mj-lt"/>
                <a:ea typeface="+mj-ea"/>
                <a:cs typeface="+mj-cs"/>
              </a:rPr>
              <a:t>	</a:t>
            </a:r>
            <a:r>
              <a:rPr lang="cs-CZ" sz="3200" b="1" dirty="0" smtClean="0">
                <a:ln w="6350">
                  <a:noFill/>
                </a:ln>
                <a:latin typeface="+mj-lt"/>
                <a:ea typeface="+mj-ea"/>
                <a:cs typeface="+mj-cs"/>
              </a:rPr>
              <a:t>Opakování  ptáci brodiví:</a:t>
            </a:r>
            <a:endParaRPr kumimoji="0" lang="cs-CZ" sz="3200" b="1" i="0" u="none" strike="noStrike" kern="1200" cap="none" spc="0" normalizeH="0" noProof="0" dirty="0" smtClean="0">
              <a:ln w="6350"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800" b="1" baseline="0" dirty="0" smtClean="0">
              <a:ln w="6350">
                <a:noFill/>
              </a:ln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395536" y="836712"/>
            <a:ext cx="8363272" cy="4709160"/>
          </a:xfrm>
          <a:prstGeom prst="rect">
            <a:avLst/>
          </a:prstGeom>
        </p:spPr>
        <p:txBody>
          <a:bodyPr/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5151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+mj-lt"/>
              <a:buAutoNum type="arabicPeriod"/>
              <a:tabLst/>
              <a:defRPr/>
            </a:pPr>
            <a:r>
              <a:rPr lang="cs-CZ" sz="2800" b="1" dirty="0" smtClean="0"/>
              <a:t>Brodiví ptáci loví potravu v</a:t>
            </a:r>
            <a:r>
              <a:rPr lang="cs-CZ" sz="2800" b="1" dirty="0" smtClean="0"/>
              <a:t>   </a:t>
            </a:r>
            <a:r>
              <a:rPr lang="cs-CZ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marL="651510" lvl="0" indent="-51435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+mj-lt"/>
              <a:buAutoNum type="arabicPeriod"/>
            </a:pPr>
            <a:r>
              <a:rPr lang="cs-CZ" sz="2800" b="1" noProof="0" dirty="0" smtClean="0"/>
              <a:t>Umí létat</a:t>
            </a:r>
            <a:r>
              <a:rPr lang="cs-CZ" sz="2800" b="1" noProof="0" dirty="0" smtClean="0"/>
              <a:t> 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cs-CZ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51510" lvl="0" indent="-51435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+mj-lt"/>
              <a:buAutoNum type="arabicPeriod"/>
            </a:pPr>
            <a:r>
              <a:rPr lang="cs-CZ" sz="2800" b="1" dirty="0" smtClean="0"/>
              <a:t>Na zadních končetinách mají</a:t>
            </a:r>
            <a:r>
              <a:rPr lang="cs-CZ" sz="2800" b="1" dirty="0" smtClean="0"/>
              <a:t> 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cs-CZ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51510" lvl="0" indent="-51435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+mj-lt"/>
              <a:buAutoNum type="arabicPeriod"/>
            </a:pPr>
            <a:r>
              <a:rPr kumimoji="0" lang="cs-CZ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lang="cs-CZ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kumimoji="0" lang="cs-CZ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u nich výrazná pohlavní dvoutvárnost.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51510" lvl="0" indent="-51435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+mj-lt"/>
              <a:buAutoNum type="arabicPeriod"/>
            </a:pPr>
            <a:r>
              <a:rPr lang="cs-CZ" sz="2800" b="1" dirty="0" smtClean="0"/>
              <a:t>Hnízdo staví</a:t>
            </a:r>
            <a:r>
              <a:rPr lang="cs-CZ" sz="2800" b="1" dirty="0" smtClean="0"/>
              <a:t> </a:t>
            </a:r>
            <a:r>
              <a:rPr lang="cs-CZ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cs-CZ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kumimoji="0" lang="cs-CZ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651510" lvl="0" indent="-51435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+mj-lt"/>
              <a:buAutoNum type="arabicPeriod"/>
            </a:pPr>
            <a:r>
              <a:rPr lang="cs-CZ" sz="2800" b="1" dirty="0" smtClean="0"/>
              <a:t>Živí se</a:t>
            </a:r>
            <a:r>
              <a:rPr lang="cs-CZ" sz="2800" b="1" dirty="0" smtClean="0"/>
              <a:t>  </a:t>
            </a:r>
            <a:r>
              <a:rPr lang="cs-CZ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51510" lvl="0" indent="-51435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+mj-lt"/>
              <a:buAutoNum type="arabicPeriod"/>
            </a:pPr>
            <a:r>
              <a:rPr lang="cs-CZ" sz="2800" b="1" dirty="0" smtClean="0"/>
              <a:t>Při letu má esovitě prohnutý krk</a:t>
            </a:r>
            <a:r>
              <a:rPr lang="cs-CZ" sz="2800" b="1" dirty="0" smtClean="0"/>
              <a:t> </a:t>
            </a:r>
            <a:r>
              <a:rPr lang="cs-CZ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51510" lvl="0" indent="-514350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+mj-lt"/>
              <a:buAutoNum type="arabicPeriod"/>
            </a:pPr>
            <a:r>
              <a:rPr lang="cs-CZ" sz="2800" b="1" dirty="0" smtClean="0"/>
              <a:t>Svá mláďata po narození</a:t>
            </a:r>
            <a:r>
              <a:rPr lang="cs-CZ" sz="2800" b="1" dirty="0" smtClean="0"/>
              <a:t> </a:t>
            </a:r>
            <a:r>
              <a:rPr lang="cs-CZ" sz="2800" b="1" dirty="0" smtClean="0"/>
              <a:t>  </a:t>
            </a:r>
            <a:r>
              <a:rPr lang="cs-CZ" sz="2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kumimoji="0" lang="cs-CZ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 useBgFill="1">
        <p:nvSpPr>
          <p:cNvPr id="4" name="TextovéPole 3"/>
          <p:cNvSpPr txBox="1"/>
          <p:nvPr/>
        </p:nvSpPr>
        <p:spPr>
          <a:xfrm>
            <a:off x="5724128" y="1340768"/>
            <a:ext cx="3240360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</a:rPr>
              <a:t>mokřadech</a:t>
            </a:r>
            <a:r>
              <a:rPr lang="cs-CZ" sz="2800" b="1" dirty="0" smtClean="0">
                <a:solidFill>
                  <a:srgbClr val="C00000"/>
                </a:solidFill>
              </a:rPr>
              <a:t>.</a:t>
            </a:r>
            <a:endParaRPr lang="cs-CZ" sz="2800" b="1" dirty="0">
              <a:solidFill>
                <a:srgbClr val="C00000"/>
              </a:solidFill>
            </a:endParaRPr>
          </a:p>
        </p:txBody>
      </p:sp>
      <p:sp useBgFill="1">
        <p:nvSpPr>
          <p:cNvPr id="5" name="TextovéPole 4"/>
          <p:cNvSpPr txBox="1"/>
          <p:nvPr/>
        </p:nvSpPr>
        <p:spPr>
          <a:xfrm>
            <a:off x="2771800" y="1844824"/>
            <a:ext cx="4320480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</a:rPr>
              <a:t>v</a:t>
            </a:r>
            <a:r>
              <a:rPr lang="cs-CZ" sz="2800" b="1" dirty="0" smtClean="0">
                <a:solidFill>
                  <a:srgbClr val="C00000"/>
                </a:solidFill>
              </a:rPr>
              <a:t>ýborně (velká křídla)</a:t>
            </a:r>
            <a:r>
              <a:rPr lang="cs-CZ" sz="2800" b="1" dirty="0" smtClean="0">
                <a:solidFill>
                  <a:srgbClr val="C00000"/>
                </a:solidFill>
              </a:rPr>
              <a:t>.</a:t>
            </a:r>
            <a:endParaRPr lang="cs-CZ" sz="2800" b="1" dirty="0">
              <a:solidFill>
                <a:srgbClr val="C00000"/>
              </a:solidFill>
            </a:endParaRPr>
          </a:p>
        </p:txBody>
      </p:sp>
      <p:sp useBgFill="1">
        <p:nvSpPr>
          <p:cNvPr id="6" name="TextovéPole 5"/>
          <p:cNvSpPr txBox="1"/>
          <p:nvPr/>
        </p:nvSpPr>
        <p:spPr>
          <a:xfrm>
            <a:off x="6012160" y="2348880"/>
            <a:ext cx="2808312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</a:rPr>
              <a:t>b</a:t>
            </a:r>
            <a:r>
              <a:rPr lang="cs-CZ" sz="2800" b="1" dirty="0" smtClean="0">
                <a:solidFill>
                  <a:srgbClr val="C00000"/>
                </a:solidFill>
              </a:rPr>
              <a:t>lanitý lem</a:t>
            </a:r>
            <a:r>
              <a:rPr lang="cs-CZ" sz="2800" b="1" dirty="0" smtClean="0">
                <a:solidFill>
                  <a:srgbClr val="C00000"/>
                </a:solidFill>
              </a:rPr>
              <a:t>.</a:t>
            </a:r>
            <a:endParaRPr lang="cs-CZ" sz="2800" b="1" dirty="0">
              <a:solidFill>
                <a:srgbClr val="C00000"/>
              </a:solidFill>
            </a:endParaRPr>
          </a:p>
        </p:txBody>
      </p:sp>
      <p:sp useBgFill="1">
        <p:nvSpPr>
          <p:cNvPr id="7" name="TextovéPole 6"/>
          <p:cNvSpPr txBox="1"/>
          <p:nvPr/>
        </p:nvSpPr>
        <p:spPr>
          <a:xfrm>
            <a:off x="1043608" y="2852936"/>
            <a:ext cx="1080120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</a:rPr>
              <a:t>Není</a:t>
            </a:r>
            <a:endParaRPr lang="cs-CZ" sz="2800" b="1" dirty="0">
              <a:solidFill>
                <a:srgbClr val="C00000"/>
              </a:solidFill>
            </a:endParaRPr>
          </a:p>
        </p:txBody>
      </p:sp>
      <p:sp useBgFill="1">
        <p:nvSpPr>
          <p:cNvPr id="8" name="TextovéPole 7"/>
          <p:cNvSpPr txBox="1"/>
          <p:nvPr/>
        </p:nvSpPr>
        <p:spPr>
          <a:xfrm>
            <a:off x="3347864" y="3356992"/>
            <a:ext cx="5796136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</a:rPr>
              <a:t>na vyvýšených místech.</a:t>
            </a:r>
            <a:endParaRPr lang="cs-CZ" sz="2800" b="1" dirty="0">
              <a:solidFill>
                <a:srgbClr val="C00000"/>
              </a:solidFill>
            </a:endParaRPr>
          </a:p>
        </p:txBody>
      </p:sp>
      <p:sp useBgFill="1">
        <p:nvSpPr>
          <p:cNvPr id="9" name="TextovéPole 8"/>
          <p:cNvSpPr txBox="1"/>
          <p:nvPr/>
        </p:nvSpPr>
        <p:spPr>
          <a:xfrm>
            <a:off x="2339752" y="3861048"/>
            <a:ext cx="6552728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</a:rPr>
              <a:t>b</a:t>
            </a:r>
            <a:r>
              <a:rPr lang="cs-CZ" sz="2800" b="1" dirty="0" smtClean="0">
                <a:solidFill>
                  <a:srgbClr val="C00000"/>
                </a:solidFill>
              </a:rPr>
              <a:t>ezobratlými i menšími obratlovci.</a:t>
            </a:r>
            <a:endParaRPr lang="cs-CZ" sz="2800" b="1" dirty="0">
              <a:solidFill>
                <a:srgbClr val="C00000"/>
              </a:solidFill>
            </a:endParaRPr>
          </a:p>
        </p:txBody>
      </p:sp>
      <p:sp useBgFill="1">
        <p:nvSpPr>
          <p:cNvPr id="10" name="TextovéPole 9"/>
          <p:cNvSpPr txBox="1"/>
          <p:nvPr/>
        </p:nvSpPr>
        <p:spPr>
          <a:xfrm>
            <a:off x="6588224" y="4365104"/>
            <a:ext cx="2555776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</a:rPr>
              <a:t>v</a:t>
            </a:r>
            <a:r>
              <a:rPr lang="cs-CZ" sz="2800" b="1" dirty="0" smtClean="0">
                <a:solidFill>
                  <a:srgbClr val="C00000"/>
                </a:solidFill>
              </a:rPr>
              <a:t>olavka.</a:t>
            </a:r>
            <a:endParaRPr lang="cs-CZ" sz="2800" b="1" dirty="0">
              <a:solidFill>
                <a:srgbClr val="C00000"/>
              </a:solidFill>
            </a:endParaRPr>
          </a:p>
        </p:txBody>
      </p:sp>
      <p:sp useBgFill="1">
        <p:nvSpPr>
          <p:cNvPr id="11" name="TextovéPole 10"/>
          <p:cNvSpPr txBox="1"/>
          <p:nvPr/>
        </p:nvSpPr>
        <p:spPr>
          <a:xfrm>
            <a:off x="5364088" y="4941168"/>
            <a:ext cx="1440160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</a:rPr>
              <a:t>krmí</a:t>
            </a:r>
            <a:r>
              <a:rPr lang="cs-CZ" sz="2800" b="1" dirty="0" smtClean="0">
                <a:solidFill>
                  <a:srgbClr val="C00000"/>
                </a:solidFill>
              </a:rPr>
              <a:t>.</a:t>
            </a:r>
            <a:endParaRPr lang="cs-CZ" sz="2800" b="1" dirty="0">
              <a:solidFill>
                <a:srgbClr val="C00000"/>
              </a:solidFill>
            </a:endParaRPr>
          </a:p>
        </p:txBody>
      </p:sp>
      <p:pic>
        <p:nvPicPr>
          <p:cNvPr id="12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587727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979712" y="2924944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Výborně!</a:t>
            </a:r>
            <a:endParaRPr lang="cs-CZ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587727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83568" y="188640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/>
              <a:t>Zdroje použité dne 24. 5. 2013:</a:t>
            </a:r>
            <a:endParaRPr lang="cs-CZ" sz="2000" dirty="0"/>
          </a:p>
        </p:txBody>
      </p:sp>
      <p:pic>
        <p:nvPicPr>
          <p:cNvPr id="5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5877272"/>
            <a:ext cx="3657600" cy="796925"/>
          </a:xfrm>
          <a:prstGeom prst="rect">
            <a:avLst/>
          </a:prstGeom>
          <a:noFill/>
        </p:spPr>
      </p:pic>
      <p:sp>
        <p:nvSpPr>
          <p:cNvPr id="6" name="Obdélník 5"/>
          <p:cNvSpPr/>
          <p:nvPr/>
        </p:nvSpPr>
        <p:spPr>
          <a:xfrm>
            <a:off x="179512" y="692696"/>
            <a:ext cx="89644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sz="1400" dirty="0" err="1" smtClean="0"/>
              <a:t>Ooievaar</a:t>
            </a:r>
            <a:r>
              <a:rPr lang="cs-CZ" sz="1400" dirty="0" smtClean="0"/>
              <a:t> met </a:t>
            </a:r>
            <a:r>
              <a:rPr lang="cs-CZ" sz="1400" dirty="0" err="1" smtClean="0"/>
              <a:t>publiek</a:t>
            </a:r>
            <a:r>
              <a:rPr lang="cs-CZ" sz="1400" dirty="0" smtClean="0"/>
              <a:t> in </a:t>
            </a:r>
            <a:r>
              <a:rPr lang="cs-CZ" sz="1400" dirty="0" err="1" smtClean="0"/>
              <a:t>het</a:t>
            </a:r>
            <a:r>
              <a:rPr lang="cs-CZ" sz="1400" dirty="0" smtClean="0"/>
              <a:t> </a:t>
            </a:r>
            <a:r>
              <a:rPr lang="cs-CZ" sz="1400" dirty="0" err="1" smtClean="0"/>
              <a:t>Zwin.JPG</a:t>
            </a:r>
            <a:r>
              <a:rPr lang="cs-CZ" sz="1400" dirty="0" smtClean="0"/>
              <a:t>. In: 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: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free </a:t>
            </a:r>
            <a:r>
              <a:rPr lang="cs-CZ" sz="1400" i="1" dirty="0" err="1" smtClean="0"/>
              <a:t>encyclopedia</a:t>
            </a:r>
            <a:r>
              <a:rPr lang="cs-CZ" sz="1400" dirty="0" smtClean="0"/>
              <a:t> [online]. San </a:t>
            </a:r>
            <a:r>
              <a:rPr lang="cs-CZ" sz="1400" dirty="0" err="1" smtClean="0"/>
              <a:t>Francisco</a:t>
            </a:r>
            <a:r>
              <a:rPr lang="cs-CZ" sz="1400" dirty="0" smtClean="0"/>
              <a:t> (CA): </a:t>
            </a:r>
            <a:r>
              <a:rPr lang="cs-CZ" sz="1400" dirty="0" err="1" smtClean="0"/>
              <a:t>Wikimedia</a:t>
            </a:r>
            <a:r>
              <a:rPr lang="cs-CZ" sz="1400" dirty="0" smtClean="0"/>
              <a:t> </a:t>
            </a:r>
            <a:r>
              <a:rPr lang="cs-CZ" sz="1400" dirty="0" err="1" smtClean="0"/>
              <a:t>Foundation</a:t>
            </a:r>
            <a:r>
              <a:rPr lang="cs-CZ" sz="1400" dirty="0" smtClean="0"/>
              <a:t>, 2001-, 8. 8. 2012, 11:30 [cit. 2013-05-24]. Dostupné z: </a:t>
            </a:r>
            <a:r>
              <a:rPr lang="cs-CZ" sz="1400" dirty="0" smtClean="0">
                <a:hlinkClick r:id="rId3"/>
              </a:rPr>
              <a:t>http://cs.wikipedia.org/wiki/Soubor:Ooievaar_met_publiek_in_het_Zwin.JPG</a:t>
            </a:r>
            <a:endParaRPr lang="cs-CZ" sz="1400" dirty="0" smtClean="0"/>
          </a:p>
          <a:p>
            <a:pPr marL="342900" indent="-342900">
              <a:buFont typeface="+mj-lt"/>
              <a:buAutoNum type="arabicPeriod"/>
            </a:pPr>
            <a:endParaRPr lang="cs-CZ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cs-CZ" sz="1400" dirty="0" err="1" smtClean="0"/>
              <a:t>White</a:t>
            </a:r>
            <a:r>
              <a:rPr lang="cs-CZ" sz="1400" dirty="0" smtClean="0"/>
              <a:t> </a:t>
            </a:r>
            <a:r>
              <a:rPr lang="cs-CZ" sz="1400" dirty="0" err="1" smtClean="0"/>
              <a:t>Stork</a:t>
            </a:r>
            <a:r>
              <a:rPr lang="cs-CZ" sz="1400" dirty="0" smtClean="0"/>
              <a:t> (</a:t>
            </a:r>
            <a:r>
              <a:rPr lang="cs-CZ" sz="1400" dirty="0" err="1" smtClean="0"/>
              <a:t>Ciconia</a:t>
            </a:r>
            <a:r>
              <a:rPr lang="cs-CZ" sz="1400" dirty="0" smtClean="0"/>
              <a:t> </a:t>
            </a:r>
            <a:r>
              <a:rPr lang="cs-CZ" sz="1400" dirty="0" err="1" smtClean="0"/>
              <a:t>ciconia</a:t>
            </a:r>
            <a:r>
              <a:rPr lang="cs-CZ" sz="1400" dirty="0" smtClean="0"/>
              <a:t>).</a:t>
            </a:r>
            <a:r>
              <a:rPr lang="cs-CZ" sz="1400" dirty="0" err="1" smtClean="0"/>
              <a:t>jpg</a:t>
            </a:r>
            <a:r>
              <a:rPr lang="cs-CZ" sz="1400" dirty="0" smtClean="0"/>
              <a:t>. In: 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: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free </a:t>
            </a:r>
            <a:r>
              <a:rPr lang="cs-CZ" sz="1400" i="1" dirty="0" err="1" smtClean="0"/>
              <a:t>encyclopedia</a:t>
            </a:r>
            <a:r>
              <a:rPr lang="cs-CZ" sz="1400" dirty="0" smtClean="0"/>
              <a:t> [online]. San </a:t>
            </a:r>
            <a:r>
              <a:rPr lang="cs-CZ" sz="1400" dirty="0" err="1" smtClean="0"/>
              <a:t>Francisco</a:t>
            </a:r>
            <a:r>
              <a:rPr lang="cs-CZ" sz="1400" dirty="0" smtClean="0"/>
              <a:t> (CA): </a:t>
            </a:r>
            <a:r>
              <a:rPr lang="cs-CZ" sz="1400" dirty="0" err="1" smtClean="0"/>
              <a:t>Wikimedia</a:t>
            </a:r>
            <a:r>
              <a:rPr lang="cs-CZ" sz="1400" dirty="0" smtClean="0"/>
              <a:t> </a:t>
            </a:r>
            <a:r>
              <a:rPr lang="cs-CZ" sz="1400" dirty="0" err="1" smtClean="0"/>
              <a:t>Foundation</a:t>
            </a:r>
            <a:r>
              <a:rPr lang="cs-CZ" sz="1400" dirty="0" smtClean="0"/>
              <a:t>, 2001-, 17. 7. 2005, 19:53 [cit. 2013-05-24]. Dostupné z: </a:t>
            </a:r>
            <a:r>
              <a:rPr lang="cs-CZ" sz="1400" dirty="0" smtClean="0">
                <a:hlinkClick r:id="rId4"/>
              </a:rPr>
              <a:t>http://cs.wikipedia.org/wiki/Soubor:White_Stork_(Ciconia_ciconia).jpg</a:t>
            </a:r>
            <a:endParaRPr lang="cs-CZ" sz="1400" dirty="0" smtClean="0"/>
          </a:p>
          <a:p>
            <a:pPr marL="342900" indent="-342900">
              <a:buFont typeface="+mj-lt"/>
              <a:buAutoNum type="arabicPeriod"/>
            </a:pPr>
            <a:endParaRPr lang="cs-CZ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cs-CZ" sz="1400" dirty="0" err="1" smtClean="0"/>
              <a:t>Ciconia</a:t>
            </a:r>
            <a:r>
              <a:rPr lang="cs-CZ" sz="1400" dirty="0" smtClean="0"/>
              <a:t> </a:t>
            </a:r>
            <a:r>
              <a:rPr lang="cs-CZ" sz="1400" dirty="0" err="1" smtClean="0"/>
              <a:t>nigra</a:t>
            </a:r>
            <a:r>
              <a:rPr lang="cs-CZ" sz="1400" dirty="0" smtClean="0"/>
              <a:t> 1 (Marek </a:t>
            </a:r>
            <a:r>
              <a:rPr lang="cs-CZ" sz="1400" dirty="0" err="1" smtClean="0"/>
              <a:t>Szczepanek</a:t>
            </a:r>
            <a:r>
              <a:rPr lang="cs-CZ" sz="1400" dirty="0" smtClean="0"/>
              <a:t>).</a:t>
            </a:r>
            <a:r>
              <a:rPr lang="cs-CZ" sz="1400" dirty="0" err="1" smtClean="0"/>
              <a:t>jpg</a:t>
            </a:r>
            <a:r>
              <a:rPr lang="cs-CZ" sz="1400" dirty="0" smtClean="0"/>
              <a:t>. In: 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: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free </a:t>
            </a:r>
            <a:r>
              <a:rPr lang="cs-CZ" sz="1400" i="1" dirty="0" err="1" smtClean="0"/>
              <a:t>encyclopedia</a:t>
            </a:r>
            <a:r>
              <a:rPr lang="cs-CZ" sz="1400" dirty="0" smtClean="0"/>
              <a:t> [online]. San </a:t>
            </a:r>
            <a:r>
              <a:rPr lang="cs-CZ" sz="1400" dirty="0" err="1" smtClean="0"/>
              <a:t>Francisco</a:t>
            </a:r>
            <a:r>
              <a:rPr lang="cs-CZ" sz="1400" dirty="0" smtClean="0"/>
              <a:t> (CA): </a:t>
            </a:r>
            <a:r>
              <a:rPr lang="cs-CZ" sz="1400" dirty="0" err="1" smtClean="0"/>
              <a:t>Wikimedia</a:t>
            </a:r>
            <a:r>
              <a:rPr lang="cs-CZ" sz="1400" dirty="0" smtClean="0"/>
              <a:t> </a:t>
            </a:r>
            <a:r>
              <a:rPr lang="cs-CZ" sz="1400" dirty="0" err="1" smtClean="0"/>
              <a:t>Foundation</a:t>
            </a:r>
            <a:r>
              <a:rPr lang="cs-CZ" sz="1400" dirty="0" smtClean="0"/>
              <a:t>, 2001-, 23. 1. 2005, 21:51 [cit. 2013-05-24]. Dostupné z: </a:t>
            </a:r>
            <a:r>
              <a:rPr lang="cs-CZ" sz="1400" dirty="0" smtClean="0">
                <a:hlinkClick r:id="rId5"/>
              </a:rPr>
              <a:t>http://cs.wikipedia.org/wiki/Soubor:Ciconia_nigra_1_(Marek_Szczepanek).jpg</a:t>
            </a:r>
            <a:endParaRPr lang="cs-CZ" sz="1400" dirty="0" smtClean="0"/>
          </a:p>
          <a:p>
            <a:pPr marL="342900" indent="-342900">
              <a:buFont typeface="+mj-lt"/>
              <a:buAutoNum type="arabicPeriod"/>
            </a:pPr>
            <a:endParaRPr lang="cs-CZ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cs-CZ" sz="1400" dirty="0" err="1" smtClean="0"/>
              <a:t>Ardea</a:t>
            </a:r>
            <a:r>
              <a:rPr lang="cs-CZ" sz="1400" dirty="0" smtClean="0"/>
              <a:t> </a:t>
            </a:r>
            <a:r>
              <a:rPr lang="cs-CZ" sz="1400" dirty="0" err="1" smtClean="0"/>
              <a:t>cinerea</a:t>
            </a:r>
            <a:r>
              <a:rPr lang="cs-CZ" sz="1400" dirty="0" smtClean="0"/>
              <a:t> 5 (Marek </a:t>
            </a:r>
            <a:r>
              <a:rPr lang="cs-CZ" sz="1400" dirty="0" err="1" smtClean="0"/>
              <a:t>Szczepanek</a:t>
            </a:r>
            <a:r>
              <a:rPr lang="cs-CZ" sz="1400" dirty="0" smtClean="0"/>
              <a:t>).</a:t>
            </a:r>
            <a:r>
              <a:rPr lang="cs-CZ" sz="1400" dirty="0" err="1" smtClean="0"/>
              <a:t>jpg</a:t>
            </a:r>
            <a:r>
              <a:rPr lang="cs-CZ" sz="1400" dirty="0" smtClean="0"/>
              <a:t>. In: 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: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free </a:t>
            </a:r>
            <a:r>
              <a:rPr lang="cs-CZ" sz="1400" i="1" dirty="0" err="1" smtClean="0"/>
              <a:t>encyclopedia</a:t>
            </a:r>
            <a:r>
              <a:rPr lang="cs-CZ" sz="1400" dirty="0" smtClean="0"/>
              <a:t> [online]. San </a:t>
            </a:r>
            <a:r>
              <a:rPr lang="cs-CZ" sz="1400" dirty="0" err="1" smtClean="0"/>
              <a:t>Francisco</a:t>
            </a:r>
            <a:r>
              <a:rPr lang="cs-CZ" sz="1400" dirty="0" smtClean="0"/>
              <a:t> (CA): </a:t>
            </a:r>
            <a:r>
              <a:rPr lang="cs-CZ" sz="1400" dirty="0" err="1" smtClean="0"/>
              <a:t>Wikimedia</a:t>
            </a:r>
            <a:r>
              <a:rPr lang="cs-CZ" sz="1400" dirty="0" smtClean="0"/>
              <a:t> </a:t>
            </a:r>
            <a:r>
              <a:rPr lang="cs-CZ" sz="1400" dirty="0" err="1" smtClean="0"/>
              <a:t>Foundation</a:t>
            </a:r>
            <a:r>
              <a:rPr lang="cs-CZ" sz="1400" dirty="0" smtClean="0"/>
              <a:t>, 2001-, 31. 10. 2010, 12:22 [cit. 2013-05-24]. Dostupné z: </a:t>
            </a:r>
            <a:r>
              <a:rPr lang="cs-CZ" sz="1400" dirty="0" smtClean="0">
                <a:hlinkClick r:id="rId6"/>
              </a:rPr>
              <a:t>http://cs.wikipedia.org/wiki/Soubor:Ardea_cinerea_5_(Marek_Szczepanek).jpg</a:t>
            </a:r>
            <a:endParaRPr lang="cs-CZ" sz="1400" dirty="0" smtClean="0"/>
          </a:p>
          <a:p>
            <a:pPr marL="342900" indent="-342900">
              <a:buFont typeface="+mj-lt"/>
              <a:buAutoNum type="arabicPeriod"/>
            </a:pPr>
            <a:endParaRPr lang="cs-CZ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cs-CZ" sz="1400" dirty="0" err="1" smtClean="0"/>
              <a:t>Ciconia</a:t>
            </a:r>
            <a:r>
              <a:rPr lang="cs-CZ" sz="1400" dirty="0" smtClean="0"/>
              <a:t> </a:t>
            </a:r>
            <a:r>
              <a:rPr lang="cs-CZ" sz="1400" dirty="0" err="1" smtClean="0"/>
              <a:t>nigra</a:t>
            </a:r>
            <a:r>
              <a:rPr lang="cs-CZ" sz="1400" dirty="0" smtClean="0"/>
              <a:t> 1 (Marek </a:t>
            </a:r>
            <a:r>
              <a:rPr lang="cs-CZ" sz="1400" dirty="0" err="1" smtClean="0"/>
              <a:t>Szczepanek</a:t>
            </a:r>
            <a:r>
              <a:rPr lang="cs-CZ" sz="1400" dirty="0" smtClean="0"/>
              <a:t>).</a:t>
            </a:r>
            <a:r>
              <a:rPr lang="cs-CZ" sz="1400" dirty="0" err="1" smtClean="0"/>
              <a:t>jpg</a:t>
            </a:r>
            <a:r>
              <a:rPr lang="cs-CZ" sz="1400" dirty="0" smtClean="0"/>
              <a:t>. In: 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: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free </a:t>
            </a:r>
            <a:r>
              <a:rPr lang="cs-CZ" sz="1400" i="1" dirty="0" err="1" smtClean="0"/>
              <a:t>encyclopedia</a:t>
            </a:r>
            <a:r>
              <a:rPr lang="cs-CZ" sz="1400" dirty="0" smtClean="0"/>
              <a:t> [online]. San </a:t>
            </a:r>
            <a:r>
              <a:rPr lang="cs-CZ" sz="1400" dirty="0" err="1" smtClean="0"/>
              <a:t>Francisco</a:t>
            </a:r>
            <a:r>
              <a:rPr lang="cs-CZ" sz="1400" dirty="0" smtClean="0"/>
              <a:t> (CA): </a:t>
            </a:r>
            <a:r>
              <a:rPr lang="cs-CZ" sz="1400" dirty="0" err="1" smtClean="0"/>
              <a:t>Wikimedia</a:t>
            </a:r>
            <a:r>
              <a:rPr lang="cs-CZ" sz="1400" dirty="0" smtClean="0"/>
              <a:t> </a:t>
            </a:r>
            <a:r>
              <a:rPr lang="cs-CZ" sz="1400" dirty="0" err="1" smtClean="0"/>
              <a:t>Foundation</a:t>
            </a:r>
            <a:r>
              <a:rPr lang="cs-CZ" sz="1400" dirty="0" smtClean="0"/>
              <a:t>, 2001-, 23. 1. 2005, 21:51 [cit. 2013-05-24]. Dostupné z: </a:t>
            </a:r>
            <a:r>
              <a:rPr lang="cs-CZ" sz="1400" dirty="0" smtClean="0">
                <a:hlinkClick r:id="rId5"/>
              </a:rPr>
              <a:t>http://cs.wikipedia.org/wiki/Soubor:Ciconia_nigra_1_(Marek_Szczepanek).jpg</a:t>
            </a:r>
            <a:endParaRPr lang="cs-CZ" sz="1400" dirty="0" smtClean="0"/>
          </a:p>
          <a:p>
            <a:pPr marL="342900" indent="-342900">
              <a:buFont typeface="+mj-lt"/>
              <a:buAutoNum type="arabicPeriod"/>
            </a:pPr>
            <a:endParaRPr lang="cs-CZ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cs-CZ" sz="1400" dirty="0" err="1" smtClean="0"/>
              <a:t>Ardea</a:t>
            </a:r>
            <a:r>
              <a:rPr lang="cs-CZ" sz="1400" dirty="0" smtClean="0"/>
              <a:t> </a:t>
            </a:r>
            <a:r>
              <a:rPr lang="cs-CZ" sz="1400" dirty="0" err="1" smtClean="0"/>
              <a:t>cinerea</a:t>
            </a:r>
            <a:r>
              <a:rPr lang="cs-CZ" sz="1400" dirty="0" smtClean="0"/>
              <a:t> 5 (Marek </a:t>
            </a:r>
            <a:r>
              <a:rPr lang="cs-CZ" sz="1400" dirty="0" err="1" smtClean="0"/>
              <a:t>Szczepanek</a:t>
            </a:r>
            <a:r>
              <a:rPr lang="cs-CZ" sz="1400" dirty="0" smtClean="0"/>
              <a:t>).</a:t>
            </a:r>
            <a:r>
              <a:rPr lang="cs-CZ" sz="1400" dirty="0" err="1" smtClean="0"/>
              <a:t>jpg</a:t>
            </a:r>
            <a:r>
              <a:rPr lang="cs-CZ" sz="1400" dirty="0" smtClean="0"/>
              <a:t>. In: </a:t>
            </a:r>
            <a:r>
              <a:rPr lang="cs-CZ" sz="1400" i="1" dirty="0" err="1" smtClean="0"/>
              <a:t>Wikipedia</a:t>
            </a:r>
            <a:r>
              <a:rPr lang="cs-CZ" sz="1400" i="1" dirty="0" smtClean="0"/>
              <a:t>: </a:t>
            </a:r>
            <a:r>
              <a:rPr lang="cs-CZ" sz="1400" i="1" dirty="0" err="1" smtClean="0"/>
              <a:t>the</a:t>
            </a:r>
            <a:r>
              <a:rPr lang="cs-CZ" sz="1400" i="1" dirty="0" smtClean="0"/>
              <a:t> free </a:t>
            </a:r>
            <a:r>
              <a:rPr lang="cs-CZ" sz="1400" i="1" dirty="0" err="1" smtClean="0"/>
              <a:t>encyclopedia</a:t>
            </a:r>
            <a:r>
              <a:rPr lang="cs-CZ" sz="1400" dirty="0" smtClean="0"/>
              <a:t> [online]. San </a:t>
            </a:r>
            <a:r>
              <a:rPr lang="cs-CZ" sz="1400" dirty="0" err="1" smtClean="0"/>
              <a:t>Francisco</a:t>
            </a:r>
            <a:r>
              <a:rPr lang="cs-CZ" sz="1400" dirty="0" smtClean="0"/>
              <a:t> (CA): </a:t>
            </a:r>
            <a:r>
              <a:rPr lang="cs-CZ" sz="1400" dirty="0" err="1" smtClean="0"/>
              <a:t>Wikimedia</a:t>
            </a:r>
            <a:r>
              <a:rPr lang="cs-CZ" sz="1400" dirty="0" smtClean="0"/>
              <a:t> </a:t>
            </a:r>
            <a:r>
              <a:rPr lang="cs-CZ" sz="1400" dirty="0" err="1" smtClean="0"/>
              <a:t>Foundation</a:t>
            </a:r>
            <a:r>
              <a:rPr lang="cs-CZ" sz="1400" dirty="0" smtClean="0"/>
              <a:t>, 2001-, 31. 10. 2010, 12:22 [cit. 2013-05-24]. Dostupné z: </a:t>
            </a:r>
            <a:r>
              <a:rPr lang="cs-CZ" sz="1400" dirty="0" smtClean="0">
                <a:hlinkClick r:id="rId6"/>
              </a:rPr>
              <a:t>http://cs.wikipedia.org/wiki/Soubor:Ardea_cinerea_5_(Marek_Szczepanek).jpg</a:t>
            </a:r>
            <a:endParaRPr lang="cs-CZ" sz="1400" dirty="0" smtClean="0"/>
          </a:p>
          <a:p>
            <a:pPr marL="342900" indent="-342900">
              <a:buFont typeface="+mj-lt"/>
              <a:buAutoNum type="arabicPeriod"/>
            </a:pPr>
            <a:endParaRPr lang="cs-CZ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90115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</p:spPr>
      </p:pic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srgbClr val="171A1B"/>
              </a:solidFill>
            </a:endParaRP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1754326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lIns="738000" rIns="7380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cs-CZ" dirty="0" smtClean="0">
                <a:solidFill>
                  <a:srgbClr val="171A1B"/>
                </a:solidFill>
              </a:rPr>
              <a:t> Tento digitální učební materiál je určen pro předmět přírodopis, 7.ročník.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cs-CZ" dirty="0" smtClean="0">
                <a:solidFill>
                  <a:srgbClr val="171A1B"/>
                </a:solidFill>
              </a:rPr>
              <a:t> Je zaměřen na opakování znaků a zástupců skupiny brodivých ptáků,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dirty="0" smtClean="0">
                <a:solidFill>
                  <a:srgbClr val="171A1B"/>
                </a:solidFill>
              </a:rPr>
              <a:t>     jeho součástí je procvičení učiva formou testových otázek.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cs-CZ" dirty="0" smtClean="0">
                <a:solidFill>
                  <a:srgbClr val="171A1B"/>
                </a:solidFill>
              </a:rPr>
              <a:t> Materiál vznikal ze zápisů autorky, která vycházela z učebnice: </a:t>
            </a:r>
            <a:r>
              <a:rPr lang="cs-CZ" dirty="0" smtClean="0"/>
              <a:t>Černík,V.,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dirty="0" smtClean="0"/>
              <a:t>     Hamerská, M., Martinec, Z., Vaněk, J. </a:t>
            </a:r>
            <a:r>
              <a:rPr lang="cs-CZ" i="1" dirty="0" smtClean="0"/>
              <a:t>Přírodopis 7: Zoologie a botanika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i="1" dirty="0" smtClean="0"/>
              <a:t>     pro základní školy. </a:t>
            </a:r>
            <a:r>
              <a:rPr lang="nn-NO" dirty="0" smtClean="0"/>
              <a:t>1. vyd. Praha: SPN, 2008</a:t>
            </a:r>
            <a:r>
              <a:rPr lang="cs-CZ" dirty="0" smtClean="0"/>
              <a:t>, ISBN 978-807-2353-873</a:t>
            </a:r>
            <a:endParaRPr lang="cs-CZ" dirty="0" smtClean="0">
              <a:solidFill>
                <a:srgbClr val="171A1B"/>
              </a:solidFill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tx1"/>
                </a:solidFill>
              </a:rPr>
              <a:t>Znaky:</a:t>
            </a:r>
            <a:endParaRPr lang="cs-CZ" sz="40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820472" cy="5400600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sz="2400" b="1" dirty="0" smtClean="0">
                <a:latin typeface="Calibri" pitchFamily="34" charset="0"/>
              </a:rPr>
              <a:t>velcí, mohutní ptáci s dlouhým krkem i zobákem</a:t>
            </a:r>
          </a:p>
          <a:p>
            <a:r>
              <a:rPr lang="cs-CZ" sz="2400" b="1" dirty="0" smtClean="0">
                <a:latin typeface="Calibri" pitchFamily="34" charset="0"/>
              </a:rPr>
              <a:t>velká křídla – výborní letci (většinou tažní)</a:t>
            </a:r>
          </a:p>
          <a:p>
            <a:r>
              <a:rPr lang="cs-CZ" sz="2400" b="1" dirty="0" smtClean="0">
                <a:latin typeface="Calibri" pitchFamily="34" charset="0"/>
              </a:rPr>
              <a:t>brodí se v mělčinách – hledání potravy</a:t>
            </a:r>
          </a:p>
          <a:p>
            <a:r>
              <a:rPr lang="cs-CZ" sz="2400" b="1" dirty="0" smtClean="0">
                <a:latin typeface="Calibri" pitchFamily="34" charset="0"/>
              </a:rPr>
              <a:t>dlouhé končetiny, kolem prstů blanité lemy</a:t>
            </a:r>
          </a:p>
          <a:p>
            <a:r>
              <a:rPr lang="cs-CZ" sz="2400" b="1" dirty="0" smtClean="0">
                <a:latin typeface="Calibri" pitchFamily="34" charset="0"/>
              </a:rPr>
              <a:t>není výrazný pohlavní dimorfismus</a:t>
            </a:r>
          </a:p>
          <a:p>
            <a:r>
              <a:rPr lang="cs-CZ" sz="2400" b="1" dirty="0" smtClean="0">
                <a:latin typeface="Calibri" pitchFamily="34" charset="0"/>
              </a:rPr>
              <a:t>hnízdo staví většinou na stromech popř. komínech a sloupech</a:t>
            </a:r>
          </a:p>
          <a:p>
            <a:r>
              <a:rPr lang="cs-CZ" sz="2400" b="1" dirty="0" smtClean="0">
                <a:latin typeface="Calibri" pitchFamily="34" charset="0"/>
              </a:rPr>
              <a:t>potrava nejen vodní živočichové: žáby, obojživelníci, ryby, plazi, hmyz , hraboši, krtci, ptáci a mláďata savců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4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5805264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516216" y="5589240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1</a:t>
            </a:r>
            <a:endParaRPr lang="cs-CZ" sz="800" dirty="0"/>
          </a:p>
        </p:txBody>
      </p:sp>
      <p:pic>
        <p:nvPicPr>
          <p:cNvPr id="6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5877272"/>
            <a:ext cx="3657600" cy="796925"/>
          </a:xfrm>
          <a:prstGeom prst="rect">
            <a:avLst/>
          </a:prstGeom>
          <a:noFill/>
        </p:spPr>
      </p:pic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tx1"/>
                </a:solidFill>
                <a:effectLst/>
              </a:rPr>
              <a:t>Čáp  bílý</a:t>
            </a:r>
            <a:endParaRPr lang="cs-CZ" sz="2800" dirty="0">
              <a:solidFill>
                <a:schemeClr val="tx1"/>
              </a:solidFill>
              <a:effectLst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9756576" y="188640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latin typeface="Calibri" pitchFamily="34" charset="0"/>
              </a:rPr>
              <a:t>DLOUHÝ       ZOBÁK</a:t>
            </a:r>
            <a:endParaRPr lang="cs-CZ" sz="2000" b="1" dirty="0">
              <a:latin typeface="Calibri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9900592" y="1700808"/>
            <a:ext cx="1944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latin typeface="Calibri" pitchFamily="34" charset="0"/>
              </a:rPr>
              <a:t>DLOUHÝ        KRK</a:t>
            </a:r>
            <a:endParaRPr lang="cs-CZ" sz="2000" b="1" dirty="0">
              <a:latin typeface="Calibri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9972600" y="3212976"/>
            <a:ext cx="1944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latin typeface="Calibri" pitchFamily="34" charset="0"/>
              </a:rPr>
              <a:t>DLOUHÉ  KONČETINY</a:t>
            </a:r>
            <a:endParaRPr lang="cs-CZ" sz="2000" b="1" dirty="0">
              <a:latin typeface="Calibri" pitchFamily="34" charset="0"/>
            </a:endParaRPr>
          </a:p>
        </p:txBody>
      </p:sp>
      <p:pic>
        <p:nvPicPr>
          <p:cNvPr id="13314" name="Picture 2" descr="Soubor:Ooievaar met publiek in het Zwin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980728"/>
            <a:ext cx="3672408" cy="46085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4" name="Přímá spojovací šipka 13"/>
          <p:cNvCxnSpPr/>
          <p:nvPr/>
        </p:nvCxnSpPr>
        <p:spPr>
          <a:xfrm flipH="1">
            <a:off x="5220072" y="1412776"/>
            <a:ext cx="1656184" cy="14401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 flipH="1" flipV="1">
            <a:off x="4716016" y="2348880"/>
            <a:ext cx="2016224" cy="4320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/>
          <p:nvPr/>
        </p:nvCxnSpPr>
        <p:spPr>
          <a:xfrm flipH="1">
            <a:off x="4644008" y="4293096"/>
            <a:ext cx="2232248" cy="43204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371 0.08025 C -0.18489 0.07887 -0.19844 0.07887 -0.22135 0.07933 C -0.23854 0.08025 -0.27222 0.08326 -0.28837 0.08812 C -0.29757 0.09112 -0.30729 0.09436 -0.31701 0.09621 C -0.32153 0.09968 -0.32795 0.10176 -0.3342 0.10338 C -0.33854 0.105 -0.33854 0.10338 -0.33854 0.10569 " pathEditMode="relative" rAng="0" ptsTypes="fffff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7413 0.06915 C -0.19705 0.06614 -0.23073 0.08488 -0.25382 0.08256 C -0.2717 0.07678 -0.26475 0.08765 -0.28628 0.08534 C -0.30087 0.08603 -0.31736 0.09204 -0.33177 0.0932 C -0.3335 0.0932 -0.33472 0.09482 -0.33646 0.09551 C -0.34201 0.09736 -0.34809 0.09944 -0.35382 0.10153 C -0.35625 0.10245 -0.35903 0.10268 -0.36146 0.10361 C -0.36319 0.10384 -0.36614 0.10546 -0.36614 0.10592 " pathEditMode="relative" rAng="0" ptsTypes="ffffffff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" y="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473 0.07007 C -0.14862 0.06845 -0.16494 0.07007 -0.179 0.07077 C -0.19983 0.07308 -0.22101 0.07447 -0.2408 0.07793 C -0.24844 0.07909 -0.25591 0.08025 -0.26389 0.0814 C -0.26719 0.08164 -0.27396 0.08256 -0.27396 0.08279 C -0.28091 0.08464 -0.2882 0.08487 -0.29549 0.08603 C -0.30487 0.08788 -0.31372 0.08996 -0.32344 0.09135 C -0.32952 0.09366 -0.33594 0.09574 -0.34306 0.09782 C -0.35087 0.10245 -0.34601 0.10129 -0.35504 0.10268 C -0.3573 0.10499 -0.35573 0.10407 -0.35834 0.10569 " pathEditMode="relative" rAng="0" ptsTypes="fffffffff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" y="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539552" y="26064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200" b="1" i="0" u="none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539552" y="404664"/>
            <a:ext cx="2664296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000" b="1" dirty="0" smtClean="0">
                <a:ln w="6350">
                  <a:noFill/>
                </a:ln>
                <a:latin typeface="+mj-lt"/>
                <a:ea typeface="+mj-ea"/>
                <a:cs typeface="+mj-cs"/>
              </a:rPr>
              <a:t>Čáp  bílý</a:t>
            </a:r>
            <a:endParaRPr kumimoji="0" lang="cs-CZ" sz="2000" b="1" i="0" u="none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5940152" y="404664"/>
            <a:ext cx="2915816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000" b="1" noProof="0" dirty="0" smtClean="0">
                <a:ln w="6350">
                  <a:noFill/>
                </a:ln>
                <a:latin typeface="+mj-lt"/>
                <a:ea typeface="+mj-ea"/>
                <a:cs typeface="+mj-cs"/>
              </a:rPr>
              <a:t>Čáp  černý</a:t>
            </a:r>
            <a:endParaRPr kumimoji="0" lang="cs-CZ" sz="2000" b="1" i="0" u="none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3563888" y="2852936"/>
            <a:ext cx="2376264" cy="86409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000" b="1" dirty="0" smtClean="0">
                <a:ln w="6350">
                  <a:noFill/>
                </a:ln>
                <a:latin typeface="+mj-lt"/>
                <a:ea typeface="+mj-ea"/>
                <a:cs typeface="+mj-cs"/>
              </a:rPr>
              <a:t>Volavka  popelavá </a:t>
            </a:r>
            <a:r>
              <a:rPr kumimoji="0" lang="cs-CZ" sz="20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tx1"/>
                </a:solidFill>
                <a:uLnTx/>
                <a:uFillTx/>
                <a:latin typeface="+mj-lt"/>
                <a:ea typeface="+mj-ea"/>
                <a:cs typeface="+mj-cs"/>
              </a:rPr>
              <a:t>  </a:t>
            </a:r>
            <a:endParaRPr kumimoji="0" lang="cs-CZ" sz="2000" b="1" i="0" u="none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915816" y="3140968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2</a:t>
            </a:r>
            <a:endParaRPr lang="cs-CZ" sz="800" dirty="0"/>
          </a:p>
        </p:txBody>
      </p:sp>
      <p:sp>
        <p:nvSpPr>
          <p:cNvPr id="9" name="TextovéPole 8"/>
          <p:cNvSpPr txBox="1"/>
          <p:nvPr/>
        </p:nvSpPr>
        <p:spPr>
          <a:xfrm rot="21425516">
            <a:off x="8531764" y="3084223"/>
            <a:ext cx="60716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3</a:t>
            </a:r>
            <a:endParaRPr lang="cs-CZ" sz="8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300192" y="5589240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4</a:t>
            </a:r>
            <a:endParaRPr lang="cs-CZ" sz="800" dirty="0"/>
          </a:p>
        </p:txBody>
      </p:sp>
      <p:pic>
        <p:nvPicPr>
          <p:cNvPr id="18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5877272"/>
            <a:ext cx="3657600" cy="796925"/>
          </a:xfrm>
          <a:prstGeom prst="rect">
            <a:avLst/>
          </a:prstGeom>
          <a:noFill/>
        </p:spPr>
      </p:pic>
      <p:pic>
        <p:nvPicPr>
          <p:cNvPr id="12290" name="Picture 2" descr="Soubor:White Stork (Ciconia ciconia)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836712"/>
            <a:ext cx="3072342" cy="2232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292" name="Picture 4" descr="Soubor:Ciconia nigra 1 (Marek Szczepanek)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8144" y="836712"/>
            <a:ext cx="3034336" cy="21805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294" name="Picture 6" descr="Soubor:Ardea cinerea 5 (Marek Szczepanek)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131840" y="3573016"/>
            <a:ext cx="3155504" cy="21743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  <p:bldP spid="5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83568" y="260648"/>
            <a:ext cx="7920880" cy="316835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noProof="0" dirty="0" smtClean="0">
                <a:ln w="6350">
                  <a:noFill/>
                </a:ln>
                <a:latin typeface="+mj-lt"/>
                <a:ea typeface="+mj-ea"/>
                <a:cs typeface="+mj-cs"/>
              </a:rPr>
              <a:t>Čáp bílý</a:t>
            </a:r>
            <a:endParaRPr kumimoji="0" lang="cs-CZ" sz="2800" b="1" i="0" u="none" strike="noStrike" kern="1200" cap="none" spc="0" normalizeH="0" noProof="0" dirty="0" smtClean="0">
              <a:ln w="6350"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800" b="1" baseline="0" dirty="0" smtClean="0">
              <a:ln w="6350">
                <a:noFill/>
              </a:ln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ts val="37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dirty="0" smtClean="0">
                <a:ln w="6350">
                  <a:noFill/>
                </a:ln>
                <a:ea typeface="+mj-ea"/>
                <a:cs typeface="+mj-cs"/>
              </a:rPr>
              <a:t>Čáp bílý staví hnízda na vyvýšených místech (stromy, komíny, střechy). Potravu loví v mokřadech. Na zimu odlétá do Afriky. Je zákonem chráněný.</a:t>
            </a:r>
            <a:endParaRPr kumimoji="0" lang="cs-CZ" sz="2400" i="0" u="none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uLnTx/>
              <a:uFillTx/>
              <a:ea typeface="+mj-ea"/>
              <a:cs typeface="+mj-cs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732240" y="5517232"/>
            <a:ext cx="7920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 2</a:t>
            </a:r>
            <a:endParaRPr lang="cs-CZ" sz="800" dirty="0"/>
          </a:p>
        </p:txBody>
      </p:sp>
      <p:pic>
        <p:nvPicPr>
          <p:cNvPr id="5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5877272"/>
            <a:ext cx="3657600" cy="796925"/>
          </a:xfrm>
          <a:prstGeom prst="rect">
            <a:avLst/>
          </a:prstGeom>
          <a:noFill/>
        </p:spPr>
      </p:pic>
      <p:pic>
        <p:nvPicPr>
          <p:cNvPr id="6" name="Picture 2" descr="Soubor:White Stork (Ciconia ciconia)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2420888"/>
            <a:ext cx="4464496" cy="32437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83568" y="260648"/>
            <a:ext cx="7920880" cy="316835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noProof="0" dirty="0" smtClean="0">
                <a:ln w="6350">
                  <a:noFill/>
                </a:ln>
                <a:latin typeface="+mj-lt"/>
                <a:ea typeface="+mj-ea"/>
                <a:cs typeface="+mj-cs"/>
              </a:rPr>
              <a:t>Čáp černý</a:t>
            </a:r>
            <a:endParaRPr kumimoji="0" lang="cs-CZ" sz="2800" b="1" i="0" u="none" strike="noStrike" kern="1200" cap="none" spc="0" normalizeH="0" noProof="0" dirty="0" smtClean="0">
              <a:ln w="6350"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800" b="1" baseline="0" dirty="0" smtClean="0">
              <a:ln w="6350">
                <a:noFill/>
              </a:ln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ts val="37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dirty="0" smtClean="0">
                <a:ln w="6350">
                  <a:noFill/>
                </a:ln>
                <a:ea typeface="+mj-ea"/>
                <a:cs typeface="+mj-cs"/>
              </a:rPr>
              <a:t>Čáp černý žije hluboko v lesích v blízkosti lesních potoků. Živí se drobnými savci, obojživelníky a rybami. Je zákonem chráněný.</a:t>
            </a:r>
            <a:endParaRPr kumimoji="0" lang="cs-CZ" sz="2400" i="0" u="none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uLnTx/>
              <a:uFillTx/>
              <a:ea typeface="+mj-ea"/>
              <a:cs typeface="+mj-cs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732240" y="5517232"/>
            <a:ext cx="7920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 3</a:t>
            </a:r>
            <a:endParaRPr lang="cs-CZ" sz="800" dirty="0"/>
          </a:p>
        </p:txBody>
      </p:sp>
      <p:pic>
        <p:nvPicPr>
          <p:cNvPr id="5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5877272"/>
            <a:ext cx="3657600" cy="796925"/>
          </a:xfrm>
          <a:prstGeom prst="rect">
            <a:avLst/>
          </a:prstGeom>
          <a:noFill/>
        </p:spPr>
      </p:pic>
      <p:pic>
        <p:nvPicPr>
          <p:cNvPr id="6" name="Picture 4" descr="Soubor:Ciconia nigra 1 (Marek Szczepanek)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39547" y="2492896"/>
            <a:ext cx="4420685" cy="31767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83568" y="260648"/>
            <a:ext cx="7920880" cy="316835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800" b="1" noProof="0" dirty="0" smtClean="0">
                <a:ln w="6350">
                  <a:noFill/>
                </a:ln>
                <a:latin typeface="+mj-lt"/>
                <a:ea typeface="+mj-ea"/>
                <a:cs typeface="+mj-cs"/>
              </a:rPr>
              <a:t>Volavka popelavá</a:t>
            </a:r>
            <a:endParaRPr kumimoji="0" lang="cs-CZ" sz="2800" b="1" i="0" u="none" strike="noStrike" kern="1200" cap="none" spc="0" normalizeH="0" noProof="0" dirty="0" smtClean="0">
              <a:ln w="6350">
                <a:noFill/>
              </a:ln>
              <a:solidFill>
                <a:schemeClr val="tx1"/>
              </a:solidFill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800" b="1" baseline="0" dirty="0" smtClean="0">
              <a:ln w="6350">
                <a:noFill/>
              </a:ln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ts val="37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dirty="0" smtClean="0">
                <a:ln w="6350">
                  <a:noFill/>
                </a:ln>
                <a:ea typeface="+mj-ea"/>
                <a:cs typeface="+mj-cs"/>
              </a:rPr>
              <a:t>Volavka popelavá je velký brodivý pták rozšířený na všech kontinentech kromě Austrálie. Má dlouhý krk, který je při letu esovitě prohnutý. </a:t>
            </a:r>
            <a:endParaRPr kumimoji="0" lang="cs-CZ" sz="2400" i="0" u="none" strike="noStrike" kern="1200" cap="none" spc="0" normalizeH="0" baseline="0" noProof="0" dirty="0">
              <a:ln w="6350">
                <a:noFill/>
              </a:ln>
              <a:solidFill>
                <a:schemeClr val="tx1"/>
              </a:solidFill>
              <a:uLnTx/>
              <a:uFillTx/>
              <a:ea typeface="+mj-ea"/>
              <a:cs typeface="+mj-cs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732240" y="5517232"/>
            <a:ext cx="7920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 4</a:t>
            </a:r>
            <a:endParaRPr lang="cs-CZ" sz="800" dirty="0"/>
          </a:p>
        </p:txBody>
      </p:sp>
      <p:pic>
        <p:nvPicPr>
          <p:cNvPr id="5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5877272"/>
            <a:ext cx="3657600" cy="796925"/>
          </a:xfrm>
          <a:prstGeom prst="rect">
            <a:avLst/>
          </a:prstGeom>
          <a:noFill/>
        </p:spPr>
      </p:pic>
      <p:pic>
        <p:nvPicPr>
          <p:cNvPr id="6" name="Picture 6" descr="Soubor:Ardea cinerea 5 (Marek Szczepanek)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2564904"/>
            <a:ext cx="4595664" cy="31667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836712"/>
            <a:ext cx="7920880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                 </a:t>
            </a:r>
            <a:r>
              <a:rPr lang="cs-CZ" sz="3600" b="1" dirty="0" smtClean="0">
                <a:latin typeface="Calibri" pitchFamily="34" charset="0"/>
              </a:rPr>
              <a:t>Ptáci  brodiví mají </a:t>
            </a:r>
            <a:r>
              <a:rPr lang="cs-CZ" sz="3600" b="1" dirty="0" smtClean="0"/>
              <a:t>:</a:t>
            </a:r>
          </a:p>
          <a:p>
            <a:endParaRPr lang="cs-CZ" sz="3600" b="1" dirty="0" smtClean="0"/>
          </a:p>
          <a:p>
            <a:endParaRPr lang="cs-CZ" sz="1400" dirty="0" smtClean="0"/>
          </a:p>
          <a:p>
            <a:pPr marL="457200" indent="-457200">
              <a:buAutoNum type="alphaLcParenR"/>
            </a:pPr>
            <a:r>
              <a:rPr lang="cs-CZ" sz="3600" dirty="0" smtClean="0">
                <a:latin typeface="Calibri" pitchFamily="34" charset="0"/>
              </a:rPr>
              <a:t>dlouhé končetiny s plovací blánou</a:t>
            </a:r>
          </a:p>
          <a:p>
            <a:pPr marL="457200" indent="-457200">
              <a:buAutoNum type="alphaLcParenR"/>
            </a:pPr>
            <a:endParaRPr lang="cs-CZ" sz="3600" dirty="0" smtClean="0">
              <a:latin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sz="3600" dirty="0" smtClean="0">
                <a:latin typeface="Calibri" pitchFamily="34" charset="0"/>
              </a:rPr>
              <a:t>krátké končetiny s plovací blánou</a:t>
            </a:r>
          </a:p>
          <a:p>
            <a:pPr marL="457200" indent="-457200">
              <a:buAutoNum type="alphaLcParenR"/>
            </a:pPr>
            <a:endParaRPr lang="cs-CZ" sz="3600" dirty="0" smtClean="0">
              <a:latin typeface="Calibri" pitchFamily="34" charset="0"/>
            </a:endParaRPr>
          </a:p>
          <a:p>
            <a:pPr marL="457200" indent="-457200">
              <a:buAutoNum type="alphaLcParenR"/>
            </a:pPr>
            <a:r>
              <a:rPr lang="cs-CZ" sz="3600" dirty="0" smtClean="0">
                <a:latin typeface="Calibri" pitchFamily="34" charset="0"/>
              </a:rPr>
              <a:t>dlouhé končetiny s blanitým lemem</a:t>
            </a:r>
            <a:endParaRPr lang="cs-CZ" sz="3600" dirty="0">
              <a:latin typeface="Calibri" pitchFamily="34" charset="0"/>
            </a:endParaRPr>
          </a:p>
        </p:txBody>
      </p:sp>
      <p:sp>
        <p:nvSpPr>
          <p:cNvPr id="4" name="Tlačítko akce: Dopředu nebo Další 3">
            <a:hlinkClick r:id="" action="ppaction://noaction" highlightClick="1"/>
          </p:cNvPr>
          <p:cNvSpPr/>
          <p:nvPr/>
        </p:nvSpPr>
        <p:spPr>
          <a:xfrm>
            <a:off x="8460432" y="2348880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lačítko akce: Dopředu nebo Další 4">
            <a:hlinkClick r:id="" action="ppaction://noaction" highlightClick="1"/>
          </p:cNvPr>
          <p:cNvSpPr/>
          <p:nvPr/>
        </p:nvSpPr>
        <p:spPr>
          <a:xfrm>
            <a:off x="8460432" y="3429000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lačítko akce: Dopředu nebo Další 5">
            <a:hlinkClick r:id="" action="ppaction://hlinkshowjump?jump=nextslide" highlightClick="1"/>
          </p:cNvPr>
          <p:cNvSpPr/>
          <p:nvPr/>
        </p:nvSpPr>
        <p:spPr>
          <a:xfrm>
            <a:off x="8460432" y="4509120"/>
            <a:ext cx="360040" cy="288032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Picture 8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5877272"/>
            <a:ext cx="3657600" cy="79692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lastní 8">
      <a:dk1>
        <a:srgbClr val="262626"/>
      </a:dk1>
      <a:lt1>
        <a:sysClr val="window" lastClr="FFFFFF"/>
      </a:lt1>
      <a:dk2>
        <a:srgbClr val="4E5B6F"/>
      </a:dk2>
      <a:lt2>
        <a:srgbClr val="E2E7F4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ýchozí návrh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Výchozí návrh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545</TotalTime>
  <Words>797</Words>
  <Application>Microsoft Office PowerPoint</Application>
  <PresentationFormat>Předvádění na obrazovce (4:3)</PresentationFormat>
  <Paragraphs>135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Vrchol</vt:lpstr>
      <vt:lpstr>Výchozí návrh</vt:lpstr>
      <vt:lpstr>1_Výchozí návrh</vt:lpstr>
      <vt:lpstr>PTÁCI  BRODIVÍ</vt:lpstr>
      <vt:lpstr>Anotace:</vt:lpstr>
      <vt:lpstr>Znaky:</vt:lpstr>
      <vt:lpstr>Čáp  bílý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Hanka</dc:creator>
  <cp:lastModifiedBy>Hanka</cp:lastModifiedBy>
  <cp:revision>153</cp:revision>
  <dcterms:created xsi:type="dcterms:W3CDTF">2012-11-07T15:17:22Z</dcterms:created>
  <dcterms:modified xsi:type="dcterms:W3CDTF">2014-03-27T14:49:56Z</dcterms:modified>
</cp:coreProperties>
</file>