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sldIdLst>
    <p:sldId id="256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61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VLASTNOSTI NEROSTŮ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smtClean="0"/>
              <a:t>Př_127_Mineralogie_Vlastnosti </a:t>
            </a:r>
            <a:r>
              <a:rPr lang="cs-CZ" b="1" dirty="0" smtClean="0"/>
              <a:t>nerostů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Magnetické a elektrické vlastnosti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481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Magnetické nerosty – vychylují magnetickou střelku kompasu</a:t>
            </a:r>
          </a:p>
          <a:p>
            <a:pPr>
              <a:lnSpc>
                <a:spcPct val="150000"/>
              </a:lnSpc>
            </a:pPr>
            <a:r>
              <a:rPr lang="cs-CZ" dirty="0"/>
              <a:t>Elektrický náboj – získávají nerosty třením, tlakem nebo </a:t>
            </a:r>
            <a:r>
              <a:rPr lang="cs-CZ" dirty="0" smtClean="0"/>
              <a:t>úderem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File:Magnetite sample with neodymium mag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10000" cy="2857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4876800" y="5032882"/>
            <a:ext cx="38100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Zjisti, co je to piezoelektrický jev a kde se využívá.</a:t>
            </a:r>
            <a:endParaRPr lang="cs-CZ" sz="2400" i="1" dirty="0"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477000" y="45339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Magnetit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6761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Chemické vlastnosti</a:t>
            </a:r>
            <a:endParaRPr lang="cs-CZ" sz="44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Geochemie – vědní obor, zabývající se chemickým složením zemské kůry</a:t>
            </a:r>
          </a:p>
          <a:p>
            <a:r>
              <a:rPr lang="cs-CZ" dirty="0" smtClean="0"/>
              <a:t>Chemické vlastnosti nerostů vyplývají: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Z jejich chemického složení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Ze struktury jejich krystalové mřížky</a:t>
            </a:r>
            <a:endParaRPr lang="cs-CZ" i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Zjišťování chemických vlastností:</a:t>
            </a:r>
          </a:p>
          <a:p>
            <a:r>
              <a:rPr lang="cs-CZ" dirty="0" smtClean="0"/>
              <a:t>Rozpouštěním ve vodě, kyselinách nebo roztocích hydroxidů</a:t>
            </a:r>
          </a:p>
          <a:p>
            <a:r>
              <a:rPr lang="cs-CZ" dirty="0" smtClean="0"/>
              <a:t>Tavením ve zkumavkách</a:t>
            </a:r>
          </a:p>
          <a:p>
            <a:r>
              <a:rPr lang="cs-CZ" dirty="0" smtClean="0"/>
              <a:t>Žíháním nad dřevěným </a:t>
            </a:r>
            <a:r>
              <a:rPr lang="cs-CZ" dirty="0" smtClean="0"/>
              <a:t>uhlím </a:t>
            </a:r>
            <a:r>
              <a:rPr lang="cs-CZ" dirty="0" smtClean="0"/>
              <a:t>aj.</a:t>
            </a:r>
          </a:p>
          <a:p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55" y="587536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24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Určování v</a:t>
            </a:r>
            <a:r>
              <a:rPr lang="cs-CZ" sz="4400" dirty="0" smtClean="0"/>
              <a:t>lastností nerostů</a:t>
            </a:r>
            <a:endParaRPr lang="cs-CZ" sz="4400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r="10207" b="9169"/>
          <a:stretch/>
        </p:blipFill>
        <p:spPr>
          <a:xfrm>
            <a:off x="750627" y="1714500"/>
            <a:ext cx="3879760" cy="3429000"/>
          </a:xfrm>
          <a:ln>
            <a:solidFill>
              <a:schemeClr val="tx1"/>
            </a:solidFill>
          </a:ln>
        </p:spPr>
      </p:pic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55" y="587536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225954" y="1904999"/>
            <a:ext cx="3352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n-lt"/>
              </a:rPr>
              <a:t>Pyrit má lesk:</a:t>
            </a:r>
          </a:p>
          <a:p>
            <a:endParaRPr lang="cs-CZ" sz="2800" dirty="0" smtClean="0">
              <a:latin typeface="+mn-lt"/>
            </a:endParaRPr>
          </a:p>
          <a:p>
            <a:r>
              <a:rPr lang="cs-CZ" sz="2800" i="1" dirty="0" smtClean="0">
                <a:latin typeface="+mn-lt"/>
              </a:rPr>
              <a:t>	a) perleťový</a:t>
            </a:r>
          </a:p>
          <a:p>
            <a:r>
              <a:rPr lang="cs-CZ" sz="2800" i="1" dirty="0" smtClean="0">
                <a:latin typeface="+mn-lt"/>
              </a:rPr>
              <a:t>	b) matný</a:t>
            </a:r>
          </a:p>
          <a:p>
            <a:r>
              <a:rPr lang="cs-CZ" sz="2800" i="1" dirty="0" smtClean="0">
                <a:latin typeface="+mn-lt"/>
              </a:rPr>
              <a:t>	c) kovový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46174" y="2362200"/>
            <a:ext cx="1246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  <a:endParaRPr lang="cs-CZ" sz="20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08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Určování v</a:t>
            </a:r>
            <a:r>
              <a:rPr lang="cs-CZ" sz="4400" dirty="0" smtClean="0"/>
              <a:t>lastností nerostů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55" y="587536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225954" y="1904999"/>
            <a:ext cx="3352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n-lt"/>
              </a:rPr>
              <a:t>Křišťál je:</a:t>
            </a:r>
          </a:p>
          <a:p>
            <a:endParaRPr lang="cs-CZ" sz="2800" dirty="0" smtClean="0">
              <a:latin typeface="+mn-lt"/>
            </a:endParaRPr>
          </a:p>
          <a:p>
            <a:r>
              <a:rPr lang="cs-CZ" sz="2800" i="1" dirty="0" smtClean="0">
                <a:latin typeface="+mn-lt"/>
              </a:rPr>
              <a:t>	a) průhledný</a:t>
            </a:r>
          </a:p>
          <a:p>
            <a:r>
              <a:rPr lang="cs-CZ" sz="2800" i="1" dirty="0" smtClean="0">
                <a:latin typeface="+mn-lt"/>
              </a:rPr>
              <a:t>	b) průsvitný</a:t>
            </a:r>
          </a:p>
          <a:p>
            <a:r>
              <a:rPr lang="cs-CZ" sz="2800" i="1" dirty="0" smtClean="0">
                <a:latin typeface="+mn-lt"/>
              </a:rPr>
              <a:t>	c) neprůsvitný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46174" y="2362200"/>
            <a:ext cx="1246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  <a:endParaRPr lang="cs-CZ" sz="20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0" r="21696" b="-100"/>
          <a:stretch/>
        </p:blipFill>
        <p:spPr>
          <a:xfrm>
            <a:off x="554205" y="1786617"/>
            <a:ext cx="3789195" cy="3284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14281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Určování v</a:t>
            </a:r>
            <a:r>
              <a:rPr lang="cs-CZ" sz="4400" dirty="0" smtClean="0"/>
              <a:t>lastností nerostů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55" y="587536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302155" y="1904999"/>
            <a:ext cx="3352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n-lt"/>
              </a:rPr>
              <a:t>Sůl kamenná je:</a:t>
            </a:r>
          </a:p>
          <a:p>
            <a:endParaRPr lang="cs-CZ" sz="2800" dirty="0" smtClean="0">
              <a:latin typeface="+mn-lt"/>
            </a:endParaRPr>
          </a:p>
          <a:p>
            <a:r>
              <a:rPr lang="cs-CZ" sz="2800" i="1" dirty="0" smtClean="0">
                <a:latin typeface="+mn-lt"/>
              </a:rPr>
              <a:t>	a) barevná</a:t>
            </a:r>
          </a:p>
          <a:p>
            <a:r>
              <a:rPr lang="cs-CZ" sz="2800" i="1" dirty="0" smtClean="0">
                <a:latin typeface="+mn-lt"/>
              </a:rPr>
              <a:t>	b) zbarvená</a:t>
            </a:r>
          </a:p>
          <a:p>
            <a:r>
              <a:rPr lang="cs-CZ" sz="2800" i="1" dirty="0" smtClean="0">
                <a:latin typeface="+mn-lt"/>
              </a:rPr>
              <a:t>	c) bezbarvá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46174" y="2362200"/>
            <a:ext cx="1246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  <a:endParaRPr lang="cs-CZ" sz="20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3" y="1732281"/>
            <a:ext cx="4104967" cy="3393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98968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err="1"/>
              <a:t>Kwarc</a:t>
            </a:r>
            <a:r>
              <a:rPr lang="cs-CZ" sz="1200" dirty="0"/>
              <a:t> róźowy.jpg.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25. 9. 2008, 22:11 [cit. 2013-01-09]. Dostupné z: http://commons.wikimedia.org/wiki/File:Kwarc_r%C3%B3%C5%BAowy.jpg?uselang=cs </a:t>
            </a:r>
            <a:endParaRPr lang="cs-CZ" sz="1200" dirty="0" smtClean="0"/>
          </a:p>
          <a:p>
            <a:r>
              <a:rPr lang="cs-CZ" sz="1200" dirty="0" err="1"/>
              <a:t>Dodecahedral</a:t>
            </a:r>
            <a:r>
              <a:rPr lang="cs-CZ" sz="1200" dirty="0"/>
              <a:t> pyrite.jpg.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14. 2. 2006, 23:26 [cit. 2013-01-09]. Dostupné z: http://commons.wikimedia.org/wiki/File:Dodecahedral_pyrite.jpg?uselang=cs </a:t>
            </a:r>
            <a:endParaRPr lang="cs-CZ" sz="1200" dirty="0" smtClean="0"/>
          </a:p>
          <a:p>
            <a:r>
              <a:rPr lang="cs-CZ" sz="1200" dirty="0" err="1"/>
              <a:t>Streak</a:t>
            </a:r>
            <a:r>
              <a:rPr lang="cs-CZ" sz="1200" dirty="0"/>
              <a:t> plate </a:t>
            </a:r>
            <a:r>
              <a:rPr lang="cs-CZ" sz="1200" dirty="0" err="1"/>
              <a:t>with</a:t>
            </a:r>
            <a:r>
              <a:rPr lang="cs-CZ" sz="1200" dirty="0"/>
              <a:t> Pyrite and Rhodochrosite.jpg.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16. 6. 2010, 12:30 [cit. 2013-01-09]. Dostupné z: http://commons.wikimedia.org/wiki/File:Streak_plate_with_Pyrite_and_Rhodochrosite.jpg?uselang=cs </a:t>
            </a:r>
            <a:endParaRPr lang="cs-CZ" sz="1200" dirty="0" smtClean="0"/>
          </a:p>
          <a:p>
            <a:r>
              <a:rPr lang="cs-CZ" sz="1200" dirty="0" smtClean="0"/>
              <a:t>Magnetite sample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neodymium</a:t>
            </a:r>
            <a:r>
              <a:rPr lang="cs-CZ" sz="1200" dirty="0" smtClean="0"/>
              <a:t> magnet.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10. 10. 2011, 14:39 [cit. 2013-01-09]. Dostupné z: http://</a:t>
            </a:r>
            <a:r>
              <a:rPr lang="cs-CZ" sz="1200" dirty="0" smtClean="0"/>
              <a:t>commons.wikimedia.org/wiki/File:Magnetite_sample_with_neodymium_magnet.jpg?uselang=cs</a:t>
            </a:r>
          </a:p>
          <a:p>
            <a:r>
              <a:rPr lang="cs-CZ" sz="1200" dirty="0"/>
              <a:t>CATEB, </a:t>
            </a:r>
            <a:r>
              <a:rPr lang="cs-CZ" sz="1200" dirty="0" err="1"/>
              <a:t>Mauro</a:t>
            </a:r>
            <a:r>
              <a:rPr lang="cs-CZ" sz="1200" dirty="0"/>
              <a:t>. 2 Pyrite crystals.JPG.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10. 4. 2013 [cit. 2014-10-17]. Dostupné z: http://commons.wikimedia.org/wiki/File:2_Pyrite_crystals.JPG </a:t>
            </a:r>
            <a:endParaRPr lang="cs-CZ" sz="1200" dirty="0" smtClean="0"/>
          </a:p>
          <a:p>
            <a:r>
              <a:rPr lang="cs-CZ" sz="1200" dirty="0"/>
              <a:t>GÉRY, </a:t>
            </a:r>
            <a:r>
              <a:rPr lang="cs-CZ" sz="1200" dirty="0" err="1"/>
              <a:t>Parent</a:t>
            </a:r>
            <a:r>
              <a:rPr lang="cs-CZ" sz="1200" dirty="0"/>
              <a:t>. </a:t>
            </a:r>
            <a:r>
              <a:rPr lang="cs-CZ" sz="1200" dirty="0" err="1"/>
              <a:t>Quartz</a:t>
            </a:r>
            <a:r>
              <a:rPr lang="cs-CZ" sz="1200" dirty="0"/>
              <a:t> 1(USA).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28. 1. 2013 [cit. 2014-10-17]. Dostupné z: http://commons.wikimedia.org/wiki/File:Quartz_1(USA).jpg </a:t>
            </a:r>
            <a:endParaRPr lang="cs-CZ" sz="1200" dirty="0" smtClean="0"/>
          </a:p>
          <a:p>
            <a:r>
              <a:rPr lang="cs-CZ" sz="1200" dirty="0"/>
              <a:t>LAVINSKY, Rob. Halite-119930.jpg.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26. 4. 2010 [cit. 2014-10-17]. Dostupné z: http://commons.wikimedia.org/wiki/File:Halite-119930.jpg </a:t>
            </a:r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40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a upevňování učiva o vlastnostech nerostů.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Černík, V</a:t>
            </a:r>
            <a:r>
              <a:rPr lang="cs-CZ" dirty="0"/>
              <a:t>., </a:t>
            </a:r>
            <a:r>
              <a:rPr lang="cs-CZ" dirty="0" smtClean="0"/>
              <a:t>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Fyzikální vlastnosti nerostů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nerost má typické fyzikální vlastnosti</a:t>
            </a:r>
          </a:p>
          <a:p>
            <a:endParaRPr lang="cs-CZ" sz="2800" dirty="0" smtClean="0"/>
          </a:p>
          <a:p>
            <a:r>
              <a:rPr lang="cs-CZ" sz="2800" dirty="0" smtClean="0"/>
              <a:t>Využívají </a:t>
            </a:r>
            <a:r>
              <a:rPr lang="cs-CZ" sz="2800" dirty="0" smtClean="0"/>
              <a:t>se při určování </a:t>
            </a:r>
            <a:r>
              <a:rPr lang="cs-CZ" sz="2800" dirty="0" smtClean="0"/>
              <a:t>nerostů</a:t>
            </a:r>
          </a:p>
          <a:p>
            <a:r>
              <a:rPr lang="cs-CZ" dirty="0" smtClean="0"/>
              <a:t>Jsou určující pro využití nerostů</a:t>
            </a:r>
            <a:endParaRPr lang="cs-CZ" sz="28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"/>
          <a:stretch/>
        </p:blipFill>
        <p:spPr bwMode="auto">
          <a:xfrm>
            <a:off x="4704070" y="1752600"/>
            <a:ext cx="3782325" cy="3184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428995" y="4937522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Pyrit</a:t>
            </a: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Hustota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Fyzikální veličina</a:t>
            </a:r>
          </a:p>
          <a:p>
            <a:r>
              <a:rPr lang="cs-CZ" dirty="0" smtClean="0"/>
              <a:t>Značí se řeckým písmenem </a:t>
            </a:r>
            <a:r>
              <a:rPr lang="cs-CZ" i="1" dirty="0" smtClean="0">
                <a:sym typeface="Symbol"/>
              </a:rPr>
              <a:t></a:t>
            </a:r>
          </a:p>
          <a:p>
            <a:r>
              <a:rPr lang="cs-CZ" dirty="0" smtClean="0">
                <a:sym typeface="Symbol"/>
              </a:rPr>
              <a:t>Jednotkou je kg/m</a:t>
            </a:r>
            <a:r>
              <a:rPr lang="cs-CZ" baseline="30000" dirty="0" smtClean="0">
                <a:sym typeface="Symbol"/>
              </a:rPr>
              <a:t>3</a:t>
            </a:r>
            <a:r>
              <a:rPr lang="cs-CZ" dirty="0" smtClean="0">
                <a:sym typeface="Symbol"/>
              </a:rPr>
              <a:t> nebo g/cm</a:t>
            </a:r>
            <a:r>
              <a:rPr lang="cs-CZ" baseline="30000" dirty="0" smtClean="0">
                <a:sym typeface="Symbol"/>
              </a:rPr>
              <a:t>3</a:t>
            </a:r>
          </a:p>
          <a:p>
            <a:r>
              <a:rPr lang="cs-CZ" dirty="0" smtClean="0">
                <a:sym typeface="Symbol"/>
              </a:rPr>
              <a:t>Je dána vztahem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93" y="55621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38179"/>
              </p:ext>
            </p:extLst>
          </p:nvPr>
        </p:nvGraphicFramePr>
        <p:xfrm>
          <a:off x="819150" y="4572000"/>
          <a:ext cx="14112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Rovnice" r:id="rId4" imgW="444240" imgH="393480" progId="Equation.3">
                  <p:embed/>
                </p:oleObj>
              </mc:Choice>
              <mc:Fallback>
                <p:oleObj name="Rovnice" r:id="rId4" imgW="44424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572000"/>
                        <a:ext cx="1411288" cy="8334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48200" y="17526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Na kterých fyzikálních vlastnostech hustota závisí?</a:t>
            </a:r>
            <a:endParaRPr lang="cs-CZ" sz="2400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48200" y="29718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Vyhledej hustotu některých látek ve fyzikálních tabulkách. </a:t>
            </a:r>
            <a:endParaRPr lang="cs-CZ" sz="2400" i="1" dirty="0"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Tvrdost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3962399"/>
          </a:xfrm>
        </p:spPr>
        <p:txBody>
          <a:bodyPr>
            <a:normAutofit/>
          </a:bodyPr>
          <a:lstStyle/>
          <a:p>
            <a:r>
              <a:rPr lang="cs-CZ" dirty="0" smtClean="0"/>
              <a:t>Schopnost nerostu odolávat mechanickému působení</a:t>
            </a:r>
          </a:p>
          <a:p>
            <a:r>
              <a:rPr lang="cs-CZ" dirty="0" smtClean="0"/>
              <a:t>Určuje se srovnáváním s tvrdostí nerostů ze stupnice tvrdosti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lain"/>
            </a:pPr>
            <a:r>
              <a:rPr lang="cs-CZ" sz="2400" dirty="0" smtClean="0"/>
              <a:t>Mastek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Sůl kamenná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Kalcit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Fluorit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Apatit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Živec (ortoklas)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Křemen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Topaz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Korund</a:t>
            </a:r>
          </a:p>
          <a:p>
            <a:pPr marL="514350" indent="-514350">
              <a:buAutoNum type="arabicPlain"/>
            </a:pPr>
            <a:r>
              <a:rPr lang="cs-CZ" sz="2400" dirty="0" smtClean="0"/>
              <a:t>Diamant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75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Štěpnost a lom</a:t>
            </a:r>
            <a:endParaRPr lang="cs-CZ" sz="44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Štěpnost – schopnost nerostu oddělovat se při mechanickém působení podle rovných lesklých ploch (štípou se podle rovných ploch)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i="1" dirty="0"/>
              <a:t>Výborná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i="1" dirty="0"/>
              <a:t>Velmi dobrá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i="1" dirty="0"/>
              <a:t>Dobrá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i="1" dirty="0" smtClean="0"/>
              <a:t>Nedokonalá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/>
              <a:t>Nerosty štěpné</a:t>
            </a:r>
          </a:p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Lom –</a:t>
            </a:r>
            <a:r>
              <a:rPr lang="cs-CZ" dirty="0" smtClean="0">
                <a:sym typeface="Wingdings 3"/>
              </a:rPr>
              <a:t> </a:t>
            </a:r>
            <a:r>
              <a:rPr lang="cs-CZ" dirty="0" smtClean="0"/>
              <a:t>při mechanickém působení se nerosty lámou podle nerovných ploch</a:t>
            </a:r>
          </a:p>
          <a:p>
            <a:r>
              <a:rPr lang="cs-CZ" dirty="0" smtClean="0"/>
              <a:t>Nerosty lomné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536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15283" r="9375" b="7931"/>
          <a:stretch/>
        </p:blipFill>
        <p:spPr bwMode="auto">
          <a:xfrm>
            <a:off x="5179325" y="3925788"/>
            <a:ext cx="3505200" cy="2149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095999" y="6075530"/>
            <a:ext cx="258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Růženín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785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Pevnost a soudržnost</a:t>
            </a:r>
            <a:endParaRPr lang="cs-CZ" sz="44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Pevnost – schopnost nerostu odolávat tlaku nebo nárazu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Soudržnost – schopnost stavebních částí nerostu zůstat pohromadě</a:t>
            </a:r>
          </a:p>
          <a:p>
            <a:r>
              <a:rPr lang="cs-CZ" dirty="0" smtClean="0"/>
              <a:t>Zkoumá se ohýbáním, tahem, úderem</a:t>
            </a:r>
          </a:p>
          <a:p>
            <a:r>
              <a:rPr lang="cs-CZ" dirty="0" smtClean="0"/>
              <a:t>Rozlišujeme: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Křehké nerosty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Jemné nerosty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Tažné a kujné nerosty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536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09600" y="4038600"/>
            <a:ext cx="3712995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Vyzkoušej, do které skupiny nerostů patří tuha</a:t>
            </a:r>
            <a:r>
              <a:rPr lang="cs-CZ" sz="2400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523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Optické vlastnosti</a:t>
            </a:r>
            <a:endParaRPr lang="cs-CZ" sz="44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Propustnost světla – určuje se podle množství světla, které nerost propouští</a:t>
            </a:r>
          </a:p>
          <a:p>
            <a:r>
              <a:rPr lang="cs-CZ" dirty="0" smtClean="0"/>
              <a:t>Rozlišujeme: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Průhledné nerosty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Průsvitné nerosty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Neprůsvitné nerosty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Lesk – vzniká odrazem světla od povrchu nerostu</a:t>
            </a:r>
          </a:p>
          <a:p>
            <a:r>
              <a:rPr lang="cs-CZ" dirty="0" smtClean="0"/>
              <a:t>Rozlišujeme: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i="1" dirty="0" smtClean="0"/>
              <a:t>Diamantový lesk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i="1" dirty="0" smtClean="0"/>
              <a:t>Kovový lesk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i="1" dirty="0" smtClean="0"/>
              <a:t>Perleťový lesk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i="1" dirty="0" smtClean="0"/>
              <a:t>Skelný lesk aj.</a:t>
            </a:r>
            <a:endParaRPr lang="cs-CZ" sz="2000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36" y="587536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09600" y="5410200"/>
            <a:ext cx="3836561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Které nerosty označujeme jako čiré?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24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Optické vlastnosti</a:t>
            </a:r>
            <a:endParaRPr lang="cs-CZ" sz="44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Barva – charakteristická vlastnost</a:t>
            </a:r>
          </a:p>
          <a:p>
            <a:r>
              <a:rPr lang="cs-CZ" dirty="0"/>
              <a:t>Rozlišujeme: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Barevné nerosty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Zbarvené nerosty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Bezbarvé nerosty</a:t>
            </a:r>
            <a:endParaRPr lang="cs-CZ" i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599"/>
          </a:xfrm>
        </p:spPr>
        <p:txBody>
          <a:bodyPr>
            <a:normAutofit/>
          </a:bodyPr>
          <a:lstStyle/>
          <a:p>
            <a:r>
              <a:rPr lang="cs-CZ" dirty="0" smtClean="0"/>
              <a:t>Vryp - barva prášku nerostu</a:t>
            </a:r>
            <a:endParaRPr lang="cs-CZ" dirty="0"/>
          </a:p>
          <a:p>
            <a:pPr lvl="1" indent="-342900">
              <a:buFont typeface="Arial" pitchFamily="34" charset="0"/>
              <a:buChar char="•"/>
            </a:pPr>
            <a:r>
              <a:rPr lang="cs-CZ" i="1" dirty="0"/>
              <a:t>Barevný vryp mají nerosty barevné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/>
              <a:t>Bílý nebo šedobílý vryp mají nerosty zbarvené a bezbarvé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3810000" y="504554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Vryp barevného a zbarveného nerostu</a:t>
            </a:r>
            <a:endParaRPr lang="cs-CZ" sz="1400" dirty="0">
              <a:latin typeface="+mn-lt"/>
            </a:endParaRPr>
          </a:p>
        </p:txBody>
      </p:sp>
      <p:pic>
        <p:nvPicPr>
          <p:cNvPr id="29698" name="Picture 2" descr="File:Streak plate with Pyrite and Rhodochro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5800"/>
            <a:ext cx="2819400" cy="21359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396761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727</Words>
  <Application>Microsoft Office PowerPoint</Application>
  <PresentationFormat>Předvádění na obrazovce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Výchozí návrh</vt:lpstr>
      <vt:lpstr>Motiv systému Office</vt:lpstr>
      <vt:lpstr>Rovnice</vt:lpstr>
      <vt:lpstr>VLASTNOSTI NEROSTŮ</vt:lpstr>
      <vt:lpstr>Anotace:</vt:lpstr>
      <vt:lpstr>Fyzikální vlastnosti nerostů</vt:lpstr>
      <vt:lpstr>Hustota</vt:lpstr>
      <vt:lpstr>Tvrdost</vt:lpstr>
      <vt:lpstr>Štěpnost a lom</vt:lpstr>
      <vt:lpstr>Pevnost a soudržnost</vt:lpstr>
      <vt:lpstr>Optické vlastnosti</vt:lpstr>
      <vt:lpstr>Optické vlastnosti</vt:lpstr>
      <vt:lpstr>Magnetické a elektrické vlastnosti</vt:lpstr>
      <vt:lpstr>Chemické vlastnosti</vt:lpstr>
      <vt:lpstr>Určování vlastností nerostů</vt:lpstr>
      <vt:lpstr>Určování vlastností nerostů</vt:lpstr>
      <vt:lpstr>Určování vlastností nerostů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273</cp:revision>
  <cp:lastPrinted>1601-01-01T00:00:00Z</cp:lastPrinted>
  <dcterms:created xsi:type="dcterms:W3CDTF">1601-01-01T00:00:00Z</dcterms:created>
  <dcterms:modified xsi:type="dcterms:W3CDTF">2014-10-17T15:36:29Z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