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1" r:id="rId2"/>
  </p:sldMasterIdLst>
  <p:notesMasterIdLst>
    <p:notesMasterId r:id="rId18"/>
  </p:notesMasterIdLst>
  <p:handoutMasterIdLst>
    <p:handoutMasterId r:id="rId19"/>
  </p:handoutMasterIdLst>
  <p:sldIdLst>
    <p:sldId id="256" r:id="rId3"/>
    <p:sldId id="259" r:id="rId4"/>
    <p:sldId id="285" r:id="rId5"/>
    <p:sldId id="287" r:id="rId6"/>
    <p:sldId id="288" r:id="rId7"/>
    <p:sldId id="277" r:id="rId8"/>
    <p:sldId id="284" r:id="rId9"/>
    <p:sldId id="282" r:id="rId10"/>
    <p:sldId id="283" r:id="rId11"/>
    <p:sldId id="278" r:id="rId12"/>
    <p:sldId id="279" r:id="rId13"/>
    <p:sldId id="289" r:id="rId14"/>
    <p:sldId id="281" r:id="rId15"/>
    <p:sldId id="275" r:id="rId16"/>
    <p:sldId id="286" r:id="rId17"/>
  </p:sldIdLst>
  <p:sldSz cx="9144000" cy="6858000" type="screen4x3"/>
  <p:notesSz cx="6761163" cy="99425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94986-A282-4772-B901-58E703827619}" type="datetimeFigureOut">
              <a:rPr lang="cs-CZ" smtClean="0"/>
              <a:pPr/>
              <a:t>28.10.2014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FBB6A-17B5-4292-A724-3ADAE4B9699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7298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9B864-0C51-4421-963E-D1E00F48907E}" type="datetimeFigureOut">
              <a:rPr lang="cs-CZ" smtClean="0"/>
              <a:t>28.10.2014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D59C6-E141-41B2-8E18-3BB9F94D4B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687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D59C6-E141-41B2-8E18-3BB9F94D4BA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4656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D59C6-E141-41B2-8E18-3BB9F94D4BA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2365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B0071-A283-46E0-A997-1B7174AD486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999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15D52-FEB3-4840-9BEC-ABD0E673F48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804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99C31-1828-4A0C-BEA5-F9F24C9E701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84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4664-CB70-4F89-8822-4DB39378468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214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07B5-9E86-4586-8750-25FE6BA5D64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136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372B-949D-4509-939F-5CC4AF2EC21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085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FB48-7200-4CBE-A413-EF9C285D2F9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145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6189-A085-40AF-A156-A016E702BD7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814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B1-2DED-4991-84E3-FD407DBF8D8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06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9D8C-E548-4705-B21E-4EB91E9F55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890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8F44-E1E8-4298-9E96-ACA3E7C7B69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521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EBE7B-00CF-40AB-AD8D-10FE77C80F3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598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1CA27-EC96-45EA-A2FA-9D27F5F4E57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82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EB65-C6CF-4E49-8F36-FDC2FB71516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125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E96B-D5B5-40B4-BA0C-9B2744AFFBF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335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AED94-94CC-40B4-87A1-75368626203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823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A702B-5973-41C2-B2D4-FD91A8A76F9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436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7E15E-CF71-44BB-A0E1-3278E127938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286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6EA79F-418A-40BA-909D-40F440404F6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730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72C9D-3B92-410D-9A87-8E407828FD7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352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9751A-6D99-4B0D-A212-57D3585FBAF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702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F058A-5387-4681-9FC8-CC8AF9E2F21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186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CD2466D-9A2F-4F9A-8095-8C8C55F015D1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2466D-9A2F-4F9A-8095-8C8C55F015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5067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DUSIČNANY, SÍRANY A FOSFOREČNANY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4773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b="1" dirty="0"/>
              <a:t>Př_132_Mineralogie_Dusičnany, sírany a </a:t>
            </a:r>
            <a:r>
              <a:rPr lang="cs-CZ" b="1" dirty="0" smtClean="0"/>
              <a:t>fosforečnany</a:t>
            </a:r>
          </a:p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Autor</a:t>
            </a:r>
            <a:r>
              <a:rPr lang="cs-CZ" b="1" dirty="0"/>
              <a:t>: Mgr. </a:t>
            </a:r>
            <a:r>
              <a:rPr lang="cs-CZ" b="1" dirty="0" smtClean="0"/>
              <a:t>Drahomíra Kalandrová</a:t>
            </a:r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</a:t>
            </a:r>
            <a:r>
              <a:rPr lang="cs-CZ" dirty="0" smtClean="0"/>
              <a:t>Fryšták, </a:t>
            </a:r>
            <a:r>
              <a:rPr lang="cs-CZ" dirty="0"/>
              <a:t>okres </a:t>
            </a:r>
            <a:r>
              <a:rPr lang="cs-CZ" dirty="0" smtClean="0"/>
              <a:t>Zlín</a:t>
            </a:r>
            <a:endParaRPr lang="cs-CZ" dirty="0"/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/>
              <a:t>Registrační číslo projektu: CZ.1.07/1.1.38/02.0025</a:t>
            </a:r>
          </a:p>
          <a:p>
            <a:pPr algn="ctr"/>
            <a:r>
              <a:rPr lang="cs-CZ"/>
              <a:t>Název projektu: Modernizace výuky na ZŠ Slušovice, Fryšták, Kašava a Velehrad</a:t>
            </a:r>
          </a:p>
          <a:p>
            <a:pPr algn="ctr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Baryt     BaSO</a:t>
            </a:r>
            <a:r>
              <a:rPr lang="cs-CZ" baseline="-25000" dirty="0" smtClean="0"/>
              <a:t>4</a:t>
            </a:r>
            <a:endParaRPr lang="cs-CZ" baseline="-25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= těživec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Kosočtverečná soustava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Bezbarvý, bílý, žlutý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Vryp bílý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Tvoří samostatné žíly nebo doprovází rudné žíly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679528"/>
            <a:ext cx="3059290" cy="3028950"/>
          </a:xfrm>
          <a:ln>
            <a:solidFill>
              <a:schemeClr val="tx1"/>
            </a:solidFill>
          </a:ln>
        </p:spPr>
      </p:pic>
      <p:cxnSp>
        <p:nvCxnSpPr>
          <p:cNvPr id="6" name="Přímá spojnice 5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6705600" y="4724399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+mn-lt"/>
              </a:rPr>
              <a:t>Baryt</a:t>
            </a:r>
            <a:endParaRPr lang="cs-CZ" sz="1400" dirty="0">
              <a:latin typeface="+mn-lt"/>
            </a:endParaRPr>
          </a:p>
        </p:txBody>
      </p:sp>
      <p:pic>
        <p:nvPicPr>
          <p:cNvPr id="8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878" y="5747241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40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Baryt – využití, naleziště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cs-CZ" dirty="0"/>
              <a:t>Využití:</a:t>
            </a:r>
          </a:p>
          <a:p>
            <a:pPr lvl="1">
              <a:spcBef>
                <a:spcPts val="1200"/>
              </a:spcBef>
              <a:buFont typeface="Arial" pitchFamily="34" charset="0"/>
              <a:buChar char="•"/>
            </a:pPr>
            <a:r>
              <a:rPr lang="cs-CZ" sz="2000" i="1" dirty="0"/>
              <a:t>Výroba barya a jeho </a:t>
            </a:r>
            <a:r>
              <a:rPr lang="cs-CZ" sz="2000" i="1" dirty="0" smtClean="0"/>
              <a:t>sloučenin (zábavná pyrotechnika)</a:t>
            </a:r>
            <a:endParaRPr lang="cs-CZ" sz="2000" i="1" dirty="0"/>
          </a:p>
          <a:p>
            <a:pPr lvl="1">
              <a:spcBef>
                <a:spcPts val="1200"/>
              </a:spcBef>
              <a:buFont typeface="Arial" pitchFamily="34" charset="0"/>
              <a:buChar char="•"/>
            </a:pPr>
            <a:r>
              <a:rPr lang="cs-CZ" sz="2000" i="1" dirty="0"/>
              <a:t>Výroba materiálů snižující průchod rentgenového záření</a:t>
            </a:r>
          </a:p>
          <a:p>
            <a:pPr lvl="1">
              <a:spcBef>
                <a:spcPts val="1200"/>
              </a:spcBef>
              <a:buFont typeface="Arial" pitchFamily="34" charset="0"/>
              <a:buChar char="•"/>
            </a:pPr>
            <a:r>
              <a:rPr lang="cs-CZ" sz="2000" i="1" dirty="0" smtClean="0"/>
              <a:t>Lékařství</a:t>
            </a:r>
            <a:endParaRPr lang="cs-CZ" sz="2800" dirty="0" smtClean="0"/>
          </a:p>
          <a:p>
            <a:pPr marL="3429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800" dirty="0" smtClean="0"/>
              <a:t>Naleziště</a:t>
            </a:r>
            <a:r>
              <a:rPr lang="cs-CZ" sz="2800" dirty="0"/>
              <a:t>:</a:t>
            </a:r>
          </a:p>
          <a:p>
            <a:pPr lvl="1"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cs-CZ" sz="2000" i="1" dirty="0"/>
              <a:t>U Příbrami</a:t>
            </a:r>
          </a:p>
          <a:p>
            <a:pPr lvl="1"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cs-CZ" sz="2000" i="1" dirty="0"/>
              <a:t>Tišnovsko</a:t>
            </a:r>
          </a:p>
          <a:p>
            <a:pPr lvl="1"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cs-CZ" sz="2000" i="1" dirty="0"/>
              <a:t>Harrachov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114" y="1981201"/>
            <a:ext cx="4064002" cy="3048000"/>
          </a:xfrm>
        </p:spPr>
      </p:pic>
      <p:cxnSp>
        <p:nvCxnSpPr>
          <p:cNvPr id="5" name="Přímá spojnice 4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6959400" y="4994378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+mn-lt"/>
              </a:rPr>
              <a:t>Baryt</a:t>
            </a:r>
            <a:endParaRPr lang="cs-CZ" sz="1400" dirty="0">
              <a:latin typeface="+mn-lt"/>
            </a:endParaRPr>
          </a:p>
        </p:txBody>
      </p:sp>
      <p:pic>
        <p:nvPicPr>
          <p:cNvPr id="8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400" y="576089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96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Skalice modrá    CuSO</a:t>
            </a:r>
            <a:r>
              <a:rPr lang="cs-CZ" baseline="-25000" dirty="0" smtClean="0"/>
              <a:t>4</a:t>
            </a:r>
            <a:r>
              <a:rPr lang="cs-CZ" dirty="0" smtClean="0"/>
              <a:t>.5H</a:t>
            </a:r>
            <a:r>
              <a:rPr lang="cs-CZ" baseline="-25000" dirty="0" smtClean="0"/>
              <a:t>2</a:t>
            </a:r>
            <a:r>
              <a:rPr lang="cs-CZ" dirty="0" smtClean="0"/>
              <a:t>O</a:t>
            </a:r>
            <a:endParaRPr lang="cs-CZ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47242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99379" y="1676400"/>
            <a:ext cx="4038600" cy="1524000"/>
          </a:xfrm>
        </p:spPr>
        <p:txBody>
          <a:bodyPr>
            <a:normAutofit/>
          </a:bodyPr>
          <a:lstStyle/>
          <a:p>
            <a:r>
              <a:rPr lang="cs-CZ" dirty="0" smtClean="0"/>
              <a:t>= chalkantit</a:t>
            </a:r>
          </a:p>
          <a:p>
            <a:pPr>
              <a:lnSpc>
                <a:spcPct val="90000"/>
              </a:lnSpc>
            </a:pPr>
            <a:r>
              <a:rPr lang="cs-CZ" altLang="cs-CZ" dirty="0" smtClean="0"/>
              <a:t>dobře rozpustná ve vodě</a:t>
            </a:r>
          </a:p>
        </p:txBody>
      </p:sp>
      <p:sp>
        <p:nvSpPr>
          <p:cNvPr id="9" name="Obdélník 8"/>
          <p:cNvSpPr/>
          <p:nvPr/>
        </p:nvSpPr>
        <p:spPr>
          <a:xfrm>
            <a:off x="4724400" y="3505200"/>
            <a:ext cx="3810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cs-CZ" altLang="cs-CZ" sz="2800" dirty="0">
                <a:latin typeface="+mn-lt"/>
              </a:rPr>
              <a:t>Využití: </a:t>
            </a:r>
          </a:p>
          <a:p>
            <a:pPr marL="742950" lvl="1" indent="-285750">
              <a:lnSpc>
                <a:spcPct val="8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cs-CZ" altLang="cs-CZ" sz="2400" i="1" dirty="0" smtClean="0">
                <a:latin typeface="+mn-lt"/>
              </a:rPr>
              <a:t>Postřiky </a:t>
            </a:r>
            <a:r>
              <a:rPr lang="cs-CZ" altLang="cs-CZ" sz="2400" i="1" dirty="0">
                <a:latin typeface="+mn-lt"/>
              </a:rPr>
              <a:t>proti </a:t>
            </a:r>
            <a:r>
              <a:rPr lang="cs-CZ" altLang="cs-CZ" sz="2400" i="1" dirty="0" smtClean="0">
                <a:latin typeface="+mn-lt"/>
              </a:rPr>
              <a:t>škůdcům </a:t>
            </a:r>
            <a:endParaRPr lang="cs-CZ" altLang="cs-CZ" sz="2400" i="1" dirty="0"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cs-CZ" altLang="cs-CZ" sz="2400" i="1" dirty="0" smtClean="0">
                <a:latin typeface="+mn-lt"/>
              </a:rPr>
              <a:t>Impregnace </a:t>
            </a:r>
            <a:r>
              <a:rPr lang="cs-CZ" altLang="cs-CZ" sz="2400" i="1" dirty="0">
                <a:latin typeface="+mn-lt"/>
              </a:rPr>
              <a:t>dřeva proti </a:t>
            </a:r>
            <a:r>
              <a:rPr lang="cs-CZ" altLang="cs-CZ" sz="2400" i="1" dirty="0" smtClean="0">
                <a:latin typeface="+mn-lt"/>
              </a:rPr>
              <a:t>hnilobě</a:t>
            </a:r>
            <a:endParaRPr lang="cs-CZ" altLang="cs-CZ" sz="2400" i="1" dirty="0"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cs-CZ" altLang="cs-CZ" sz="2400" i="1" dirty="0" smtClean="0">
                <a:latin typeface="+mn-lt"/>
              </a:rPr>
              <a:t>Moření </a:t>
            </a:r>
            <a:r>
              <a:rPr lang="cs-CZ" altLang="cs-CZ" sz="2400" i="1" dirty="0">
                <a:latin typeface="+mn-lt"/>
              </a:rPr>
              <a:t>osiva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78332" y="51054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+mn-lt"/>
              </a:rPr>
              <a:t>Skalice modrá</a:t>
            </a:r>
            <a:endParaRPr lang="cs-CZ" sz="1400" dirty="0">
              <a:latin typeface="+mn-lt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20" y="1600200"/>
            <a:ext cx="3481793" cy="3505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7340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/>
              <a:t>Fosforečnany – Apatit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cs-CZ" sz="2800" dirty="0" smtClean="0"/>
              <a:t>Šesterečná soustava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2800" dirty="0" smtClean="0"/>
              <a:t>Součást magmatických a přeměněných hornin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2800" dirty="0" smtClean="0"/>
              <a:t>Různé zbarvení – žluté, fialové, zelené, růžové, často bezbarvý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2800" dirty="0" smtClean="0"/>
              <a:t>Zdroj fosforu pro rostliny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2800" dirty="0" smtClean="0"/>
              <a:t>Výroba fosforu, hnojiv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2800" dirty="0" smtClean="0"/>
              <a:t>Krušné hory</a:t>
            </a:r>
          </a:p>
        </p:txBody>
      </p:sp>
      <p:cxnSp>
        <p:nvCxnSpPr>
          <p:cNvPr id="5" name="Přímá spojnice 4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731319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50" y="1629464"/>
            <a:ext cx="2647950" cy="3810000"/>
          </a:xfrm>
          <a:ln>
            <a:solidFill>
              <a:schemeClr val="tx1"/>
            </a:solidFill>
          </a:ln>
        </p:spPr>
      </p:pic>
      <p:sp>
        <p:nvSpPr>
          <p:cNvPr id="10" name="TextovéPole 9"/>
          <p:cNvSpPr txBox="1"/>
          <p:nvPr/>
        </p:nvSpPr>
        <p:spPr>
          <a:xfrm>
            <a:off x="7010400" y="5439464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+mn-lt"/>
              </a:rPr>
              <a:t>Apatit</a:t>
            </a:r>
            <a:endParaRPr lang="cs-CZ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933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Použité zdroje</a:t>
            </a:r>
            <a:endParaRPr lang="cs-CZ" sz="44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200" dirty="0"/>
              <a:t>Dusičnan sodný.JPG.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11. 10. 2007 [cit. </a:t>
            </a:r>
            <a:r>
              <a:rPr lang="cs-CZ" sz="1200" dirty="0" smtClean="0"/>
              <a:t>2013-07-12]. </a:t>
            </a:r>
            <a:r>
              <a:rPr lang="cs-CZ" sz="1200" dirty="0"/>
              <a:t>Dostupné z: http://cs.wikipedia.org/wiki/Soubor:Dusi%C4%8Dnan_sodn%C3%BD.JPG </a:t>
            </a:r>
            <a:endParaRPr lang="cs-CZ" sz="1200" dirty="0" smtClean="0"/>
          </a:p>
          <a:p>
            <a:r>
              <a:rPr lang="cs-CZ" sz="1200" dirty="0" err="1"/>
              <a:t>Gips</a:t>
            </a:r>
            <a:r>
              <a:rPr lang="cs-CZ" sz="1200" dirty="0"/>
              <a:t> 3 Maroko.jpg.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18. 11. 2006 [cit. </a:t>
            </a:r>
            <a:r>
              <a:rPr lang="cs-CZ" sz="1200" dirty="0" smtClean="0"/>
              <a:t>2013-07-12]. </a:t>
            </a:r>
            <a:r>
              <a:rPr lang="cs-CZ" sz="1200" dirty="0"/>
              <a:t>Dostupné z: http://cs.wikipedia.org/wiki/Soubor:Gips_3_Maroko.jpg</a:t>
            </a:r>
          </a:p>
          <a:p>
            <a:r>
              <a:rPr lang="cs-CZ" sz="1200" dirty="0" smtClean="0"/>
              <a:t>Baryt </a:t>
            </a:r>
            <a:r>
              <a:rPr lang="cs-CZ" sz="1200" dirty="0"/>
              <a:t>crystals.jpg.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24 </a:t>
            </a:r>
            <a:r>
              <a:rPr lang="cs-CZ" sz="1200" dirty="0" err="1"/>
              <a:t>November</a:t>
            </a:r>
            <a:r>
              <a:rPr lang="cs-CZ" sz="1200" dirty="0"/>
              <a:t> 2009 </a:t>
            </a:r>
            <a:r>
              <a:rPr lang="cs-CZ" sz="1200" dirty="0" smtClean="0"/>
              <a:t>[2013-07-12]. </a:t>
            </a:r>
            <a:r>
              <a:rPr lang="cs-CZ" sz="1200" dirty="0"/>
              <a:t>Dostupné z: http://commons.wikimedia.org/wiki/File:Barite_crystals.jpg </a:t>
            </a:r>
            <a:endParaRPr lang="cs-CZ" sz="1200" dirty="0" smtClean="0"/>
          </a:p>
          <a:p>
            <a:r>
              <a:rPr lang="cs-CZ" sz="1200" dirty="0" err="1"/>
              <a:t>Barite</a:t>
            </a:r>
            <a:r>
              <a:rPr lang="cs-CZ" sz="1200" dirty="0"/>
              <a:t> Maroc.jpg.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10 </a:t>
            </a:r>
            <a:r>
              <a:rPr lang="cs-CZ" sz="1200" dirty="0" err="1"/>
              <a:t>January</a:t>
            </a:r>
            <a:r>
              <a:rPr lang="cs-CZ" sz="1200" dirty="0"/>
              <a:t> 2010 </a:t>
            </a:r>
            <a:r>
              <a:rPr lang="cs-CZ" sz="1200" dirty="0" smtClean="0"/>
              <a:t>[2013-07-12]. Dostupné </a:t>
            </a:r>
            <a:r>
              <a:rPr lang="cs-CZ" sz="1200" dirty="0"/>
              <a:t>z: http://commons.wikimedia.org/wiki/File:Barite_Maroc.jpg </a:t>
            </a:r>
            <a:endParaRPr lang="cs-CZ" sz="1200" dirty="0" smtClean="0"/>
          </a:p>
          <a:p>
            <a:r>
              <a:rPr lang="cs-CZ" sz="1200" dirty="0"/>
              <a:t>Apatite-70743.jpg.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26. 4. 2010 [cit. 2013-07-12]. Dostupné z: http://commons.wikimedia.org/wiki/File:Apatite-70743.jpg?uselang=cs </a:t>
            </a:r>
            <a:endParaRPr lang="cs-CZ" sz="1200" dirty="0" smtClean="0"/>
          </a:p>
          <a:p>
            <a:r>
              <a:rPr lang="cs-CZ" sz="1200" dirty="0"/>
              <a:t>Gypse var. </a:t>
            </a:r>
            <a:r>
              <a:rPr lang="cs-CZ" sz="1200" dirty="0" err="1"/>
              <a:t>sélénite</a:t>
            </a:r>
            <a:r>
              <a:rPr lang="cs-CZ" sz="1200" dirty="0"/>
              <a:t> 5.JPG.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17 </a:t>
            </a:r>
            <a:r>
              <a:rPr lang="cs-CZ" sz="1200" dirty="0" err="1"/>
              <a:t>February</a:t>
            </a:r>
            <a:r>
              <a:rPr lang="cs-CZ" sz="1200" dirty="0"/>
              <a:t> 2013 [cit. 2013-07-12]. Dostupné z: http://commons.wikimedia.org/wiki/File:Gypse_var._s%C3%A9l%C3%A9nite_5.JPG </a:t>
            </a:r>
            <a:endParaRPr lang="cs-CZ" sz="1200" dirty="0" smtClean="0"/>
          </a:p>
          <a:p>
            <a:r>
              <a:rPr lang="cs-CZ" sz="1200" dirty="0" err="1"/>
              <a:t>Kombination</a:t>
            </a:r>
            <a:r>
              <a:rPr lang="cs-CZ" sz="1200" dirty="0"/>
              <a:t> </a:t>
            </a:r>
            <a:r>
              <a:rPr lang="cs-CZ" sz="1200" dirty="0" err="1"/>
              <a:t>orthodiagonales</a:t>
            </a:r>
            <a:r>
              <a:rPr lang="cs-CZ" sz="1200" dirty="0"/>
              <a:t> Pinakoid - </a:t>
            </a:r>
            <a:r>
              <a:rPr lang="cs-CZ" sz="1200" dirty="0" err="1"/>
              <a:t>Hemitropie</a:t>
            </a:r>
            <a:r>
              <a:rPr lang="cs-CZ" sz="1200" dirty="0"/>
              <a:t> -</a:t>
            </a:r>
            <a:r>
              <a:rPr lang="cs-CZ" sz="1200" dirty="0" err="1"/>
              <a:t>Gips.svg</a:t>
            </a:r>
            <a:r>
              <a:rPr lang="cs-CZ" sz="1200" dirty="0"/>
              <a:t>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2. 5. 2006 [cit. 2013-07-15]. Dostupné z: http://cs.wikipedia.org/wiki/Soubor:Kombination_orthodiagonales_Pinakoid_-_Hemitropie_-Gips.svg </a:t>
            </a:r>
            <a:endParaRPr lang="cs-CZ" sz="1200" dirty="0" smtClean="0"/>
          </a:p>
          <a:p>
            <a:r>
              <a:rPr lang="cs-CZ" sz="1200" dirty="0"/>
              <a:t>Gypsum-192206.jpg.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26 </a:t>
            </a:r>
            <a:r>
              <a:rPr lang="cs-CZ" sz="1200" dirty="0" err="1"/>
              <a:t>April</a:t>
            </a:r>
            <a:r>
              <a:rPr lang="cs-CZ" sz="1200" dirty="0"/>
              <a:t> 2010 [cit. 2013-07-15]. Dostupné z: http://commons.wikimedia.org/wiki/File:Gypsum-192206.jpg </a:t>
            </a:r>
            <a:endParaRPr lang="cs-CZ" sz="1200" dirty="0" smtClean="0"/>
          </a:p>
          <a:p>
            <a:pPr marL="0" indent="0">
              <a:buNone/>
            </a:pPr>
            <a:endParaRPr lang="cs-CZ" sz="1200" dirty="0" smtClean="0"/>
          </a:p>
          <a:p>
            <a:endParaRPr lang="cs-CZ" sz="1200" dirty="0" smtClean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6740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96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Použité zdroje</a:t>
            </a:r>
            <a:endParaRPr lang="cs-CZ" sz="44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200" dirty="0"/>
              <a:t>HRABĚTÍN, Vladimír, Eduard KOČÁREK a Zdeněk TRDLIČKA. </a:t>
            </a:r>
            <a:r>
              <a:rPr lang="cs-CZ" sz="1200" i="1" dirty="0"/>
              <a:t>Geologické vědy: přehled mineralogie, petrografie a geologie</a:t>
            </a:r>
            <a:r>
              <a:rPr lang="cs-CZ" sz="1200" dirty="0"/>
              <a:t>. Praha: SPN, 1976. ISBN 14-700-76. </a:t>
            </a:r>
            <a:endParaRPr lang="cs-CZ" sz="1200" dirty="0" smtClean="0"/>
          </a:p>
          <a:p>
            <a:r>
              <a:rPr lang="cs-CZ" sz="1200" dirty="0" smtClean="0"/>
              <a:t>COBALTCIGS</a:t>
            </a:r>
            <a:r>
              <a:rPr lang="cs-CZ" sz="1200" dirty="0"/>
              <a:t>. </a:t>
            </a:r>
            <a:r>
              <a:rPr lang="cs-CZ" sz="1200" dirty="0" err="1"/>
              <a:t>Atacama</a:t>
            </a:r>
            <a:r>
              <a:rPr lang="cs-CZ" sz="1200" dirty="0"/>
              <a:t> </a:t>
            </a:r>
            <a:r>
              <a:rPr lang="cs-CZ" sz="1200" dirty="0" err="1"/>
              <a:t>map.svg</a:t>
            </a:r>
            <a:r>
              <a:rPr lang="cs-CZ" sz="1200" dirty="0"/>
              <a:t>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7. 10. 2010 [cit. 2014-10-27]. Dostupné z: http://commons.wikimedia.org/wiki/File:Atacama_map.svg </a:t>
            </a:r>
            <a:endParaRPr lang="cs-CZ" sz="1200" dirty="0" smtClean="0"/>
          </a:p>
          <a:p>
            <a:r>
              <a:rPr lang="cs-CZ" sz="1200" dirty="0"/>
              <a:t>SOBOLEWSKI, John. Nitratine-548175.jpg.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22. 10. 2013 [cit. 2014-10-27]. Dostupné z: https://commons.wikimedia.org/wiki/File:Nitratine-548175.jpg </a:t>
            </a:r>
            <a:endParaRPr lang="cs-CZ" sz="1200" dirty="0" smtClean="0"/>
          </a:p>
          <a:p>
            <a:r>
              <a:rPr lang="cs-CZ" sz="1200" dirty="0"/>
              <a:t>GALUZZI, </a:t>
            </a:r>
            <a:r>
              <a:rPr lang="cs-CZ" sz="1200" dirty="0" err="1"/>
              <a:t>Luca</a:t>
            </a:r>
            <a:r>
              <a:rPr lang="cs-CZ" sz="1200" dirty="0"/>
              <a:t>. </a:t>
            </a:r>
            <a:r>
              <a:rPr lang="cs-CZ" sz="1200" dirty="0" err="1"/>
              <a:t>Miscanti</a:t>
            </a:r>
            <a:r>
              <a:rPr lang="cs-CZ" sz="1200" dirty="0"/>
              <a:t> </a:t>
            </a:r>
            <a:r>
              <a:rPr lang="cs-CZ" sz="1200" dirty="0" err="1"/>
              <a:t>Lagoon</a:t>
            </a:r>
            <a:r>
              <a:rPr lang="cs-CZ" sz="1200" dirty="0"/>
              <a:t> </a:t>
            </a:r>
            <a:r>
              <a:rPr lang="cs-CZ" sz="1200" dirty="0" err="1"/>
              <a:t>near</a:t>
            </a:r>
            <a:r>
              <a:rPr lang="cs-CZ" sz="1200" dirty="0"/>
              <a:t> San Pedro de </a:t>
            </a:r>
            <a:r>
              <a:rPr lang="cs-CZ" sz="1200" dirty="0" err="1"/>
              <a:t>Atacama</a:t>
            </a:r>
            <a:r>
              <a:rPr lang="cs-CZ" sz="1200" dirty="0"/>
              <a:t> Chile </a:t>
            </a:r>
            <a:r>
              <a:rPr lang="cs-CZ" sz="1200" dirty="0" err="1"/>
              <a:t>Luca</a:t>
            </a:r>
            <a:r>
              <a:rPr lang="cs-CZ" sz="1200" dirty="0"/>
              <a:t> </a:t>
            </a:r>
            <a:r>
              <a:rPr lang="cs-CZ" sz="1200" dirty="0" err="1"/>
              <a:t>Galuzzi</a:t>
            </a:r>
            <a:r>
              <a:rPr lang="cs-CZ" sz="1200" dirty="0"/>
              <a:t> 2006.jpg.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10. 1. 2010 [cit. 2014-10-27]. Dostupné z: https://commons.wikimedia.org/wiki/File:Miscanti_Lagoon_near_San_Pedro_de_Atacama_Chile_Luca_Galuzzi_2006.jpg </a:t>
            </a:r>
            <a:endParaRPr lang="cs-CZ" sz="1200" dirty="0" smtClean="0"/>
          </a:p>
          <a:p>
            <a:r>
              <a:rPr lang="cs-CZ" sz="1200" dirty="0"/>
              <a:t>DADEROT. </a:t>
            </a:r>
            <a:r>
              <a:rPr lang="cs-CZ" sz="1200" dirty="0" err="1"/>
              <a:t>Gypsum</a:t>
            </a:r>
            <a:r>
              <a:rPr lang="cs-CZ" sz="1200" dirty="0"/>
              <a:t> 'desert </a:t>
            </a:r>
            <a:r>
              <a:rPr lang="cs-CZ" sz="1200" dirty="0" err="1"/>
              <a:t>roses</a:t>
            </a:r>
            <a:r>
              <a:rPr lang="cs-CZ" sz="1200" dirty="0"/>
              <a:t>', </a:t>
            </a:r>
            <a:r>
              <a:rPr lang="cs-CZ" sz="1200" dirty="0" err="1"/>
              <a:t>Chihuahua</a:t>
            </a:r>
            <a:r>
              <a:rPr lang="cs-CZ" sz="1200" dirty="0"/>
              <a:t>, </a:t>
            </a:r>
            <a:r>
              <a:rPr lang="cs-CZ" sz="1200" dirty="0" err="1"/>
              <a:t>Mexico</a:t>
            </a:r>
            <a:r>
              <a:rPr lang="cs-CZ" sz="1200" dirty="0"/>
              <a:t> - Natural </a:t>
            </a:r>
            <a:r>
              <a:rPr lang="cs-CZ" sz="1200" dirty="0" err="1"/>
              <a:t>History</a:t>
            </a:r>
            <a:r>
              <a:rPr lang="cs-CZ" sz="1200" dirty="0"/>
              <a:t> Museum </a:t>
            </a:r>
            <a:r>
              <a:rPr lang="cs-CZ" sz="1200" dirty="0" err="1"/>
              <a:t>of</a:t>
            </a:r>
            <a:r>
              <a:rPr lang="cs-CZ" sz="1200" dirty="0"/>
              <a:t> Utah - DSC07463.JPG.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30. 6. 2013 [cit. 2014-10-27]. Dostupné z: http://commons.wikimedia.org/wiki/File:Gypsum_%27desert_roses%27,_Chihuahua,_Mexico_-_Natural_History_Museum_of_Utah_-_DSC07463.JPG?uselang=cs </a:t>
            </a:r>
            <a:endParaRPr lang="cs-CZ" sz="1200" dirty="0" smtClean="0"/>
          </a:p>
          <a:p>
            <a:r>
              <a:rPr lang="cs-CZ" sz="1200" dirty="0"/>
              <a:t>VON SEVELINGEN, Ty. Marienglas.jpg.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7. 6. 2008 [cit. 2014-10-27]. Dostupné z: http://commons.wikimedia.org/wiki/File:Marienglas.jpg </a:t>
            </a:r>
            <a:endParaRPr lang="cs-CZ" sz="1200" dirty="0" smtClean="0"/>
          </a:p>
          <a:p>
            <a:r>
              <a:rPr lang="cs-CZ" sz="1200" dirty="0"/>
              <a:t>LAVINSKY, Rob. Gypsum-es133a.jpg.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27. 5. 2010 [cit. 2014-10-27]. Dostupné z: http://commons.wikimedia.org/wiki/File:Gypsum-es133a.jpg?uselang=cs </a:t>
            </a:r>
            <a:endParaRPr lang="cs-CZ" sz="1200" dirty="0" smtClean="0"/>
          </a:p>
          <a:p>
            <a:r>
              <a:rPr lang="cs-CZ" sz="1200" dirty="0"/>
              <a:t>LAVINSKY, Rob. Chalkantit-202061.jpg.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26. 4. 2010 [cit. 2014-10-27]. Dostupné z: http://commons.wikimedia.org/wiki/File:Chalcanthite-202061.jpg </a:t>
            </a:r>
            <a:endParaRPr lang="cs-CZ" sz="1200" dirty="0" smtClean="0"/>
          </a:p>
          <a:p>
            <a:endParaRPr lang="cs-CZ" sz="1200" dirty="0" smtClean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6740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88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0313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/>
          <a:p>
            <a:pPr indent="-180000">
              <a:buFont typeface="Wingdings" pitchFamily="2" charset="2"/>
              <a:buChar char="q"/>
            </a:pPr>
            <a:r>
              <a:rPr lang="cs-CZ" dirty="0" smtClean="0"/>
              <a:t> Digitální </a:t>
            </a:r>
            <a:r>
              <a:rPr lang="cs-CZ" dirty="0"/>
              <a:t>učební materiál je určen </a:t>
            </a:r>
            <a:r>
              <a:rPr lang="cs-CZ" dirty="0" smtClean="0"/>
              <a:t>k seznámení a upevňování učiva o dusičnanech, síranech </a:t>
            </a:r>
            <a:r>
              <a:rPr lang="cs-CZ" dirty="0"/>
              <a:t>a </a:t>
            </a:r>
            <a:r>
              <a:rPr lang="cs-CZ" dirty="0" smtClean="0"/>
              <a:t>fosforečnanech. </a:t>
            </a:r>
          </a:p>
          <a:p>
            <a:pPr indent="-180000">
              <a:buFont typeface="Wingdings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Materiál podporuje výklad učitele a přibližuje učivo žákům.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 Je </a:t>
            </a:r>
            <a:r>
              <a:rPr lang="cs-CZ" dirty="0"/>
              <a:t>určen pro předmět </a:t>
            </a:r>
            <a:r>
              <a:rPr lang="cs-CZ" dirty="0" smtClean="0"/>
              <a:t>přírodopis, 9. ročník.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 Tento </a:t>
            </a:r>
            <a:r>
              <a:rPr lang="cs-CZ" dirty="0"/>
              <a:t>materiál vznikl jako doplňující materiál k </a:t>
            </a:r>
            <a:r>
              <a:rPr lang="cs-CZ" dirty="0" smtClean="0"/>
              <a:t>učebnici: Černík, V., Martinec</a:t>
            </a:r>
            <a:r>
              <a:rPr lang="cs-CZ" dirty="0"/>
              <a:t>, </a:t>
            </a:r>
            <a:r>
              <a:rPr lang="cs-CZ" dirty="0" smtClean="0"/>
              <a:t>Z., Vítek, J., Vodová, V. </a:t>
            </a:r>
            <a:r>
              <a:rPr lang="cs-CZ" i="1" dirty="0" smtClean="0"/>
              <a:t>Přírodopis 9 pro </a:t>
            </a:r>
            <a:r>
              <a:rPr lang="cs-CZ" i="1" dirty="0"/>
              <a:t>základní školy</a:t>
            </a:r>
            <a:r>
              <a:rPr lang="cs-CZ" i="1" dirty="0" smtClean="0"/>
              <a:t>: Geologie a ekologie. </a:t>
            </a:r>
            <a:r>
              <a:rPr lang="nn-NO" dirty="0" smtClean="0"/>
              <a:t>1</a:t>
            </a:r>
            <a:r>
              <a:rPr lang="nn-NO" dirty="0"/>
              <a:t>. vyd. Praha: SPN, </a:t>
            </a:r>
            <a:r>
              <a:rPr lang="nn-NO" dirty="0" smtClean="0"/>
              <a:t>20</a:t>
            </a:r>
            <a:r>
              <a:rPr lang="cs-CZ" dirty="0" smtClean="0"/>
              <a:t>10, </a:t>
            </a:r>
            <a:r>
              <a:rPr lang="cs-CZ" dirty="0"/>
              <a:t>ISBN </a:t>
            </a:r>
            <a:r>
              <a:rPr lang="cs-CZ" dirty="0" smtClean="0"/>
              <a:t>978-80-7235-496-2</a:t>
            </a:r>
            <a:endParaRPr lang="cs-CZ" dirty="0">
              <a:solidFill>
                <a:srgbClr val="171A1B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Dusičnany – </a:t>
            </a:r>
            <a:r>
              <a:rPr lang="cs-CZ" dirty="0" smtClean="0"/>
              <a:t>Chilský ledek     NaNO</a:t>
            </a:r>
            <a:r>
              <a:rPr lang="cs-CZ" baseline="-25000" dirty="0" smtClean="0"/>
              <a:t>3</a:t>
            </a:r>
            <a:endParaRPr lang="cs-CZ" sz="4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cs-CZ" dirty="0" smtClean="0"/>
              <a:t>Výskyt v zrnitých agregátech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cs-CZ" dirty="0" smtClean="0"/>
              <a:t>Bezbarvý nebo šedý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cs-CZ" dirty="0" smtClean="0"/>
              <a:t>Snadno rozpustný ve vodě</a:t>
            </a:r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400" y="5827992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185" y="1905000"/>
            <a:ext cx="4165600" cy="3124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ovéPole 9"/>
          <p:cNvSpPr txBox="1"/>
          <p:nvPr/>
        </p:nvSpPr>
        <p:spPr>
          <a:xfrm>
            <a:off x="6313585" y="502920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+mj-lt"/>
              </a:rPr>
              <a:t>Chilský ledek</a:t>
            </a:r>
            <a:endParaRPr lang="cs-CZ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810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/>
              <a:t>Chilský ledek – využití</a:t>
            </a:r>
            <a:endParaRPr lang="cs-CZ" sz="4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34339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cs-CZ" dirty="0" smtClean="0"/>
              <a:t>Přírodní dusíkaté hnojivo (dnes se vyrábí synteticky)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cs-CZ" dirty="0" smtClean="0"/>
              <a:t>Potravinářský průmysl – konzervace ryb a masa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cs-CZ" dirty="0" smtClean="0"/>
              <a:t>Chemický průmysl – výroba plastů, buničiny, umělých vláken</a:t>
            </a:r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791" y="579120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340" y="2057400"/>
            <a:ext cx="4038600" cy="2498883"/>
          </a:xfrm>
          <a:ln>
            <a:solidFill>
              <a:schemeClr val="tx1"/>
            </a:solidFill>
          </a:ln>
        </p:spPr>
      </p:pic>
      <p:sp>
        <p:nvSpPr>
          <p:cNvPr id="14" name="TextovéPole 13"/>
          <p:cNvSpPr txBox="1"/>
          <p:nvPr/>
        </p:nvSpPr>
        <p:spPr>
          <a:xfrm>
            <a:off x="6349800" y="4559924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+mj-lt"/>
              </a:rPr>
              <a:t>Dusičnan sodný</a:t>
            </a:r>
            <a:endParaRPr lang="cs-CZ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2454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/>
              <a:t>Chilský ledek – využití, naleziště</a:t>
            </a:r>
            <a:endParaRPr lang="cs-CZ" sz="4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243839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cs-CZ" dirty="0" smtClean="0"/>
              <a:t>Vzniká v suchých, vyprahlých pouštích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cs-CZ" dirty="0" smtClean="0"/>
              <a:t>Naleziště:</a:t>
            </a:r>
          </a:p>
          <a:p>
            <a:pPr lvl="1">
              <a:lnSpc>
                <a:spcPct val="13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cs-CZ" sz="2800" i="1" dirty="0"/>
              <a:t>Poušť </a:t>
            </a:r>
            <a:r>
              <a:rPr lang="cs-CZ" sz="2800" i="1" dirty="0" err="1"/>
              <a:t>Atakama</a:t>
            </a:r>
            <a:r>
              <a:rPr lang="cs-CZ" sz="2800" i="1" dirty="0"/>
              <a:t> </a:t>
            </a:r>
            <a:r>
              <a:rPr lang="cs-CZ" sz="2800" i="1" dirty="0" smtClean="0"/>
              <a:t>v Chile</a:t>
            </a:r>
            <a:endParaRPr lang="cs-CZ" sz="2800" i="1" dirty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400" y="592353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639" y="1701421"/>
            <a:ext cx="2958479" cy="41445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3794192"/>
            <a:ext cx="3901440" cy="25984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7737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Sírany – Sádrovec     </a:t>
            </a:r>
            <a:r>
              <a:rPr lang="cs-CZ" dirty="0" smtClean="0"/>
              <a:t>CaSO</a:t>
            </a:r>
            <a:r>
              <a:rPr lang="cs-CZ" baseline="-25000" dirty="0" smtClean="0"/>
              <a:t>4</a:t>
            </a:r>
            <a:r>
              <a:rPr lang="cs-CZ" dirty="0" smtClean="0"/>
              <a:t>.2H</a:t>
            </a:r>
            <a:r>
              <a:rPr lang="cs-CZ" baseline="-25000" dirty="0" smtClean="0"/>
              <a:t>2</a:t>
            </a:r>
            <a:r>
              <a:rPr lang="cs-CZ" dirty="0" smtClean="0"/>
              <a:t>O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419600" y="1752600"/>
            <a:ext cx="4267200" cy="225081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30000"/>
              </a:lnSpc>
            </a:pPr>
            <a:r>
              <a:rPr lang="cs-CZ" dirty="0" smtClean="0"/>
              <a:t>Jednoklonná soustava</a:t>
            </a:r>
          </a:p>
          <a:p>
            <a:pPr>
              <a:lnSpc>
                <a:spcPct val="130000"/>
              </a:lnSpc>
            </a:pPr>
            <a:r>
              <a:rPr lang="cs-CZ" dirty="0" smtClean="0"/>
              <a:t>Barva bílá</a:t>
            </a:r>
          </a:p>
          <a:p>
            <a:pPr>
              <a:lnSpc>
                <a:spcPct val="130000"/>
              </a:lnSpc>
            </a:pPr>
            <a:r>
              <a:rPr lang="cs-CZ" dirty="0" smtClean="0"/>
              <a:t>Velmi měkký</a:t>
            </a:r>
          </a:p>
          <a:p>
            <a:pPr>
              <a:lnSpc>
                <a:spcPct val="130000"/>
              </a:lnSpc>
            </a:pPr>
            <a:r>
              <a:rPr lang="cs-CZ" dirty="0" smtClean="0"/>
              <a:t>Nejhojnější síran v přírodě</a:t>
            </a:r>
          </a:p>
        </p:txBody>
      </p:sp>
      <p:cxnSp>
        <p:nvCxnSpPr>
          <p:cNvPr id="7" name="Přímá spojnice 6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977633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Zástupný symbol pro obsah 9"/>
          <p:cNvPicPr>
            <a:picLocks noGrp="1" noChangeAspect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13" t="1" r="4443" b="-1"/>
          <a:stretch/>
        </p:blipFill>
        <p:spPr>
          <a:xfrm>
            <a:off x="762000" y="1727367"/>
            <a:ext cx="2995843" cy="3994457"/>
          </a:xfrm>
        </p:spPr>
      </p:pic>
      <p:sp>
        <p:nvSpPr>
          <p:cNvPr id="11" name="TextovéPole 10"/>
          <p:cNvSpPr txBox="1"/>
          <p:nvPr/>
        </p:nvSpPr>
        <p:spPr>
          <a:xfrm>
            <a:off x="6069012" y="639986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+mn-lt"/>
              </a:rPr>
              <a:t>Sádrovec</a:t>
            </a:r>
            <a:endParaRPr lang="cs-CZ" sz="14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003414"/>
            <a:ext cx="3478212" cy="2411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75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Sádrovec - odrůdy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00600" y="1752601"/>
            <a:ext cx="3886200" cy="365760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cs-CZ" dirty="0"/>
              <a:t>Pouštní růže – hnědé, okrové růžice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Mariánské sklo – průhledné, krystaly připomínají slídu</a:t>
            </a:r>
            <a:endParaRPr lang="cs-CZ" dirty="0"/>
          </a:p>
          <a:p>
            <a:pPr>
              <a:spcAft>
                <a:spcPts val="600"/>
              </a:spcAft>
            </a:pPr>
            <a:r>
              <a:rPr lang="cs-CZ" dirty="0" smtClean="0"/>
              <a:t>Alabastr – jemnozrnný, bílý, prosvítající</a:t>
            </a:r>
          </a:p>
          <a:p>
            <a:pPr>
              <a:spcAft>
                <a:spcPts val="600"/>
              </a:spcAft>
            </a:pPr>
            <a:r>
              <a:rPr lang="cs-CZ" dirty="0" err="1" smtClean="0"/>
              <a:t>Selenit</a:t>
            </a:r>
            <a:r>
              <a:rPr lang="cs-CZ" dirty="0" smtClean="0"/>
              <a:t> – vláknitý, hedvábně lesklý</a:t>
            </a:r>
          </a:p>
        </p:txBody>
      </p:sp>
      <p:cxnSp>
        <p:nvCxnSpPr>
          <p:cNvPr id="7" name="Přímá spojnice 6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400" y="571500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5000"/>
            <a:ext cx="3124200" cy="4165600"/>
          </a:xfrm>
          <a:ln>
            <a:solidFill>
              <a:schemeClr val="tx1"/>
            </a:solidFill>
          </a:ln>
        </p:spPr>
      </p:pic>
      <p:sp>
        <p:nvSpPr>
          <p:cNvPr id="10" name="TextovéPole 9"/>
          <p:cNvSpPr txBox="1"/>
          <p:nvPr/>
        </p:nvSpPr>
        <p:spPr>
          <a:xfrm>
            <a:off x="838200" y="6085021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+mn-lt"/>
              </a:rPr>
              <a:t>Pouštní růže</a:t>
            </a:r>
            <a:endParaRPr lang="cs-CZ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340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Sádrovec – využití, naleziště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91000" y="1600201"/>
            <a:ext cx="3886200" cy="226125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Využití:</a:t>
            </a:r>
          </a:p>
          <a:p>
            <a:pPr lvl="1"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cs-CZ" i="1" dirty="0"/>
              <a:t>Výroba sádry</a:t>
            </a:r>
          </a:p>
          <a:p>
            <a:pPr lvl="1"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cs-CZ" i="1" dirty="0"/>
              <a:t>Přísada do </a:t>
            </a:r>
            <a:r>
              <a:rPr lang="cs-CZ" i="1" dirty="0" smtClean="0"/>
              <a:t>cementu</a:t>
            </a:r>
          </a:p>
          <a:p>
            <a:pPr lvl="1"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cs-CZ" i="1" dirty="0" smtClean="0"/>
              <a:t>Dekorační kámen - alabastr</a:t>
            </a:r>
          </a:p>
        </p:txBody>
      </p:sp>
      <p:cxnSp>
        <p:nvCxnSpPr>
          <p:cNvPr id="7" name="Přímá spojnice 6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549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361" y="3810000"/>
            <a:ext cx="4398239" cy="2630909"/>
          </a:xfrm>
          <a:ln>
            <a:solidFill>
              <a:schemeClr val="tx1"/>
            </a:solidFill>
          </a:ln>
        </p:spPr>
      </p:pic>
      <p:sp>
        <p:nvSpPr>
          <p:cNvPr id="9" name="TextovéPole 8"/>
          <p:cNvSpPr txBox="1"/>
          <p:nvPr/>
        </p:nvSpPr>
        <p:spPr>
          <a:xfrm>
            <a:off x="6400800" y="6434638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+mn-lt"/>
              </a:rPr>
              <a:t>Mariánské sklo</a:t>
            </a:r>
            <a:endParaRPr lang="cs-CZ" sz="1400" dirty="0">
              <a:latin typeface="+mn-lt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1" y="1600201"/>
            <a:ext cx="2539800" cy="22540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ovéPole 9"/>
          <p:cNvSpPr txBox="1"/>
          <p:nvPr/>
        </p:nvSpPr>
        <p:spPr>
          <a:xfrm>
            <a:off x="418352" y="4170132"/>
            <a:ext cx="36202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 smtClean="0">
                <a:latin typeface="+mn-lt"/>
              </a:rPr>
              <a:t>Naleziště:</a:t>
            </a:r>
            <a:endParaRPr lang="cs-CZ" sz="2400" dirty="0"/>
          </a:p>
          <a:p>
            <a:pPr marL="742950" lvl="1" indent="-285750">
              <a:lnSpc>
                <a:spcPct val="13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cs-CZ" sz="2000" i="1" dirty="0">
                <a:latin typeface="+mn-lt"/>
              </a:rPr>
              <a:t>Kobeřice u Opavy</a:t>
            </a:r>
          </a:p>
          <a:p>
            <a:pPr marL="742950" lvl="1" indent="-285750">
              <a:lnSpc>
                <a:spcPct val="13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cs-CZ" sz="2000" i="1" dirty="0">
                <a:latin typeface="+mn-lt"/>
              </a:rPr>
              <a:t>Hnědouhelné pánve</a:t>
            </a:r>
          </a:p>
          <a:p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18352" y="3854551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 smtClean="0">
                <a:latin typeface="+mn-lt"/>
              </a:rPr>
              <a:t>Selenit</a:t>
            </a:r>
            <a:r>
              <a:rPr lang="cs-CZ" sz="1400" dirty="0" smtClean="0">
                <a:latin typeface="+mn-lt"/>
              </a:rPr>
              <a:t> a </a:t>
            </a:r>
            <a:r>
              <a:rPr lang="cs-CZ" sz="1400" dirty="0" smtClean="0">
                <a:latin typeface="+mn-lt"/>
              </a:rPr>
              <a:t>sádrovec</a:t>
            </a:r>
            <a:endParaRPr lang="cs-CZ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240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Sádrovec – vlaštovčí ocas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200400"/>
            <a:ext cx="1377950" cy="2362200"/>
          </a:xfrm>
        </p:spPr>
      </p:pic>
      <p:cxnSp>
        <p:nvCxnSpPr>
          <p:cNvPr id="7" name="Přímá spojnice 6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15" y="5747242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64982" y="1575313"/>
            <a:ext cx="4038600" cy="4525963"/>
          </a:xfrm>
        </p:spPr>
        <p:txBody>
          <a:bodyPr/>
          <a:lstStyle/>
          <a:p>
            <a:r>
              <a:rPr lang="cs-CZ" dirty="0" smtClean="0"/>
              <a:t>Krystaly sádrovce často vytvářejí dvojice – srůst krystalů</a:t>
            </a:r>
          </a:p>
          <a:p>
            <a:r>
              <a:rPr lang="cs-CZ" dirty="0" smtClean="0"/>
              <a:t>Tento srůst nazýváme vlaštovčí ocas</a:t>
            </a:r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752600"/>
            <a:ext cx="3149400" cy="41713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ovéPole 11"/>
          <p:cNvSpPr txBox="1"/>
          <p:nvPr/>
        </p:nvSpPr>
        <p:spPr>
          <a:xfrm>
            <a:off x="6502200" y="59406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+mn-lt"/>
              </a:rPr>
              <a:t>Sádrovec – vlaštovčí ocas</a:t>
            </a:r>
            <a:endParaRPr lang="cs-CZ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999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Vlastní 1">
      <a:dk1>
        <a:srgbClr val="020406"/>
      </a:dk1>
      <a:lt1>
        <a:srgbClr val="020406"/>
      </a:lt1>
      <a:dk2>
        <a:srgbClr val="1F497D"/>
      </a:dk2>
      <a:lt2>
        <a:srgbClr val="FFCC6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1754</TotalTime>
  <Words>1002</Words>
  <Application>Microsoft Office PowerPoint</Application>
  <PresentationFormat>Předvádění na obrazovce (4:3)</PresentationFormat>
  <Paragraphs>107</Paragraphs>
  <Slides>15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15</vt:i4>
      </vt:variant>
    </vt:vector>
  </HeadingPairs>
  <TitlesOfParts>
    <vt:vector size="17" baseType="lpstr">
      <vt:lpstr>Výchozí návrh</vt:lpstr>
      <vt:lpstr>Motiv systému Office</vt:lpstr>
      <vt:lpstr>DUSIČNANY, SÍRANY A FOSFOREČNANY</vt:lpstr>
      <vt:lpstr>Anotace:</vt:lpstr>
      <vt:lpstr>Dusičnany – Chilský ledek     NaNO3</vt:lpstr>
      <vt:lpstr>Chilský ledek – využití</vt:lpstr>
      <vt:lpstr>Chilský ledek – využití, naleziště</vt:lpstr>
      <vt:lpstr>Sírany – Sádrovec     CaSO4.2H2O</vt:lpstr>
      <vt:lpstr>Sádrovec - odrůdy</vt:lpstr>
      <vt:lpstr>Sádrovec – využití, naleziště</vt:lpstr>
      <vt:lpstr>Sádrovec – vlaštovčí ocas</vt:lpstr>
      <vt:lpstr>Baryt     BaSO4</vt:lpstr>
      <vt:lpstr>Baryt – využití, naleziště</vt:lpstr>
      <vt:lpstr>Skalice modrá    CuSO4.5H2O</vt:lpstr>
      <vt:lpstr>Fosforečnany – Apatit</vt:lpstr>
      <vt:lpstr>Použité zdroje</vt:lpstr>
      <vt:lpstr>Použité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Jana Kalandrová</dc:creator>
  <cp:lastModifiedBy>pc</cp:lastModifiedBy>
  <cp:revision>501</cp:revision>
  <cp:lastPrinted>2013-01-12T12:38:51Z</cp:lastPrinted>
  <dcterms:created xsi:type="dcterms:W3CDTF">1601-01-01T00:00:00Z</dcterms:created>
  <dcterms:modified xsi:type="dcterms:W3CDTF">2014-10-28T22:01:46Z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