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2" r:id="rId7"/>
    <p:sldId id="261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5" r:id="rId27"/>
    <p:sldId id="283" r:id="rId28"/>
    <p:sldId id="284" r:id="rId29"/>
    <p:sldId id="258" r:id="rId30"/>
    <p:sldId id="274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74" d="100"/>
          <a:sy n="74" d="100"/>
        </p:scale>
        <p:origin x="-126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536F-6FDD-4681-A26E-AAD2F135F4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521102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4EA1-B96C-408E-9E04-1AC93E4B69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908539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5A92-9735-41B4-B823-FA069818A2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093803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FD0F-3450-4E1B-9B62-4FB110DC9F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145757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F5A7-2A22-4E7D-A73F-40CD224BF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19031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5038-C26A-417B-9C35-FAD62584FC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80032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601F-0987-4945-856E-80B507F443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14343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81B8-4908-4FB4-B9B2-E30B85F36B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435467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8650-026E-4EB4-A6AA-6787CE802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767557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09E2-61E5-4C94-9019-A523F37E18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10473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931E-AF59-40A4-BA94-DB1CC5CCAD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687407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9187-0254-42B8-92C1-70CE125E22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912451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6B74-43C3-4F9C-B1AF-024DED106F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623106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58776-5FF0-4C2A-B65D-461580D5F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61946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B0DE-8939-4C39-AC48-CCD202D01E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85881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DA97-8E87-459B-BB5B-EEF4F7022C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180836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BA58D-82B3-40E8-9EFE-050191860A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7864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02CA-994C-439D-B256-7FE8D19A29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67000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ACFF-972C-40F6-BE18-87CC02A5A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962708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AB21-7285-40FE-ABA8-EEC3A025A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818017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B29D-8078-4886-A275-5722219C54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765140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43AD-CE4C-4EF3-955E-D1954CA93D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941223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1C372F-169F-4824-B375-5B837AE1EB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2D3F73BD-93D9-4C52-9BAD-164E57A398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rvaEBn2xk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tarostaastarostov%C3%A1.JPG" TargetMode="External"/><Relationship Id="rId13" Type="http://schemas.openxmlformats.org/officeDocument/2006/relationships/hyperlink" Target="http://cs.wikipedia.org/wiki/Soubor:Jeskyn%C4%9B_Balcarka32.jpg" TargetMode="External"/><Relationship Id="rId3" Type="http://schemas.openxmlformats.org/officeDocument/2006/relationships/hyperlink" Target="http://cs.wikipedia.org/wiki/Soubor:SEUtahStrat.JPG" TargetMode="External"/><Relationship Id="rId7" Type="http://schemas.openxmlformats.org/officeDocument/2006/relationships/hyperlink" Target="http://pl.wikipedia.org/w/index.php?title=Plik:Piskowiec.JPG&amp;filetimestamp=20070121231205" TargetMode="External"/><Relationship Id="rId12" Type="http://schemas.openxmlformats.org/officeDocument/2006/relationships/hyperlink" Target="http://pl.wikipedia.org/w/index.php?title=Plik:Wapien_wizen.JPG&amp;filetimestamp=20080920224108" TargetMode="External"/><Relationship Id="rId2" Type="http://schemas.openxmlformats.org/officeDocument/2006/relationships/hyperlink" Target="http://cs.wikipedia.org/wiki/Soubor:Grand_Canyon_cloud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Kalabrien_Ricadi_Sandwellen_2129.jpg" TargetMode="External"/><Relationship Id="rId11" Type="http://schemas.openxmlformats.org/officeDocument/2006/relationships/hyperlink" Target="http://en.wikipedia.org/wiki/File:GLMsed.jpg" TargetMode="External"/><Relationship Id="rId5" Type="http://schemas.openxmlformats.org/officeDocument/2006/relationships/hyperlink" Target="http://cs.wikipedia.org/wiki/Soubor:Gravel_on_a_beach_in_Thirasia,_Santorini,_Greece.jpg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://en.wikipedia.org/wiki/File:LoessVicksburg.jpg" TargetMode="External"/><Relationship Id="rId4" Type="http://schemas.openxmlformats.org/officeDocument/2006/relationships/hyperlink" Target="http://cs.wikipedia.org/wiki/Soubor:Conglomerate_Death_Valley_NP.jpg" TargetMode="External"/><Relationship Id="rId9" Type="http://schemas.openxmlformats.org/officeDocument/2006/relationships/hyperlink" Target="http://www.youtube.com/watch?v=QxtJe1_LHTQ" TargetMode="External"/><Relationship Id="rId14" Type="http://schemas.openxmlformats.org/officeDocument/2006/relationships/hyperlink" Target="http://cs.wikipedia.org/wiki/Soubor:Verdon-cliff-eperon-Sublime-vude-Trescaire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%D0%A2%D0%B5%D0%BC%D0%BD%D1%8B%D0%B9_%D0%B1%D1%83%D1%80%D1%8B%D0%B9_%D1%83%D0%B3%D0%BE%D0%BB%D1%8C.jpeg" TargetMode="External"/><Relationship Id="rId13" Type="http://schemas.openxmlformats.org/officeDocument/2006/relationships/hyperlink" Target="http://uk.wikipedia.org/wiki/%D0%A4%D0%B0%D0%B9%D0%BB:Gulf_Offshore_Platform.jpg" TargetMode="External"/><Relationship Id="rId3" Type="http://schemas.openxmlformats.org/officeDocument/2006/relationships/hyperlink" Target="http://cs.wikipedia.org/wiki/Soubor:Dolomiti_3.jpg" TargetMode="External"/><Relationship Id="rId7" Type="http://schemas.openxmlformats.org/officeDocument/2006/relationships/hyperlink" Target="http://en.wikipedia.org/wiki/File:Garzweiler.strip.mine.jpg" TargetMode="External"/><Relationship Id="rId12" Type="http://schemas.openxmlformats.org/officeDocument/2006/relationships/hyperlink" Target="http://cs.wikipedia.org/wiki/Soubor:Petroleum_cm05.jpg" TargetMode="External"/><Relationship Id="rId17" Type="http://schemas.openxmlformats.org/officeDocument/2006/relationships/image" Target="../media/image3.jpeg"/><Relationship Id="rId2" Type="http://schemas.openxmlformats.org/officeDocument/2006/relationships/hyperlink" Target="http://cs.wikipedia.org/wiki/Soubor:Schultz_Sphagnum_Peat_Moss.jpg" TargetMode="External"/><Relationship Id="rId16" Type="http://schemas.openxmlformats.org/officeDocument/2006/relationships/hyperlink" Target="http://fr.wikipedia.org/wiki/Fichier:Traverti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b/bb/St%C3%BCmpfe_braunkohle.jpg" TargetMode="External"/><Relationship Id="rId11" Type="http://schemas.openxmlformats.org/officeDocument/2006/relationships/hyperlink" Target="http://cs.wikipedia.org/wiki/Soubor:Darkov_celkovy_pohled.jpg" TargetMode="External"/><Relationship Id="rId5" Type="http://schemas.openxmlformats.org/officeDocument/2006/relationships/hyperlink" Target="http://www.youtube.com/watch?v=jrvaEBn2xkg" TargetMode="External"/><Relationship Id="rId15" Type="http://schemas.openxmlformats.org/officeDocument/2006/relationships/hyperlink" Target="http://en.wikipedia.org/wiki/File:Refined_bitumen.JPG" TargetMode="External"/><Relationship Id="rId10" Type="http://schemas.openxmlformats.org/officeDocument/2006/relationships/hyperlink" Target="http://de.wikipedia.org/w/index.php?title=Datei:Meyers_b15_s0272b.jpg&amp;filetimestamp=20070831190119" TargetMode="External"/><Relationship Id="rId4" Type="http://schemas.openxmlformats.org/officeDocument/2006/relationships/hyperlink" Target="http://cs.wikipedia.org/wiki/Soubor:Raselink.jpg" TargetMode="External"/><Relationship Id="rId9" Type="http://schemas.openxmlformats.org/officeDocument/2006/relationships/hyperlink" Target="http://cs.wikipedia.org/wiki/Soubor:Mineral_Antracita_GDFL001.JPG" TargetMode="External"/><Relationship Id="rId14" Type="http://schemas.openxmlformats.org/officeDocument/2006/relationships/hyperlink" Target="http://cs.wikipedia.org/wiki/Soubor:Natural_ga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xtJe1_LHT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USAZENÉ HORNINY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Př_138_Geologie_Usazené horniny</a:t>
            </a:r>
            <a:endParaRPr lang="cs-CZ" b="1" dirty="0"/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2" y="548331"/>
            <a:ext cx="7190948" cy="5393211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85799" y="11206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NPR Adršpašsko-teplické skály – Starosta a starostová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682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152399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Spraš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983396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světlá sypká hornina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navátá větrem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na nich úrodné půdy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err="1" smtClean="0"/>
              <a:t>Dyjskosvratecký</a:t>
            </a:r>
            <a:r>
              <a:rPr lang="cs-CZ" sz="2400" dirty="0" smtClean="0"/>
              <a:t> a Dolnomoravský úval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61214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8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152399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Jíl, jílovec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983396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ukládáním nejjemnějších částic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cihlářská a keramická surovina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nepropouští vodu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zpevněním vzniká </a:t>
            </a:r>
            <a:r>
              <a:rPr lang="cs-CZ" sz="2400" dirty="0" smtClean="0">
                <a:solidFill>
                  <a:srgbClr val="FFC000"/>
                </a:solidFill>
              </a:rPr>
              <a:t>jílovec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Česká tabule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podobné jsou slínovce, opuky (stavební kámen)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83396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3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4800" y="195995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Organogenní usazené horniny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124737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usazováním odumřelých těl rostlin</a:t>
            </a:r>
            <a:br>
              <a:rPr lang="cs-CZ" sz="2400" dirty="0" smtClean="0"/>
            </a:br>
            <a:r>
              <a:rPr lang="cs-CZ" sz="2400" dirty="0" smtClean="0"/>
              <a:t>a živočichů, jejich schránek nebo koster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5100" y="2222499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Vápenec</a:t>
            </a:r>
            <a:endParaRPr lang="cs-CZ" sz="4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4800" y="33528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tvoří se na dně moří nahromaděním vápenatých schránek hlavně korálnatců, prvoků, měkkýšů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hlavní složkou je kalcit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nejčastěji světle šedý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výroba cementu a páleného vápna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Moravský kras, Český kras, Hranický kras, Pálava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333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100" y="114300"/>
            <a:ext cx="31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Vápenec</a:t>
            </a:r>
            <a:endParaRPr lang="cs-CZ" sz="4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83397"/>
            <a:ext cx="7848600" cy="588645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392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28600" y="152400"/>
            <a:ext cx="878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Činností vody ve vápencových oblastech se vytváří </a:t>
            </a:r>
            <a:r>
              <a:rPr lang="cs-CZ" sz="2400" dirty="0" smtClean="0">
                <a:solidFill>
                  <a:srgbClr val="FFC000"/>
                </a:solidFill>
              </a:rPr>
              <a:t>KRAS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762000"/>
            <a:ext cx="4686300" cy="3124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762000"/>
            <a:ext cx="3924300" cy="471756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0650" y="4038600"/>
            <a:ext cx="468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Vnitřní kras – jeskyně </a:t>
            </a:r>
            <a:r>
              <a:rPr lang="cs-CZ" sz="2400" dirty="0" err="1" smtClean="0"/>
              <a:t>Balcarka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           </a:t>
            </a:r>
            <a:r>
              <a:rPr lang="cs-CZ" sz="2400" dirty="0" smtClean="0"/>
              <a:t>s </a:t>
            </a:r>
            <a:r>
              <a:rPr lang="cs-CZ" sz="2400" dirty="0" smtClean="0"/>
              <a:t>krasovou výzdobou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02100" y="5715000"/>
            <a:ext cx="490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Vnější kras – kaňon řeky </a:t>
            </a:r>
            <a:r>
              <a:rPr lang="cs-CZ" sz="2400" dirty="0" err="1" smtClean="0"/>
              <a:t>Verdon</a:t>
            </a:r>
            <a:r>
              <a:rPr lang="cs-CZ" sz="2400" dirty="0" smtClean="0"/>
              <a:t> - Francie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3797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5900" y="152399"/>
            <a:ext cx="237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Dolomit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200" y="11430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podobný vápenci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tvořený převážně kalcitem a dolomitem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pohoří Dolomity v severní Itálii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5400"/>
            <a:ext cx="6061084" cy="4036557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5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764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Hořlavé organogenní sedimenty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200" y="11430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Rašelina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 odumřelých těl mechu </a:t>
            </a:r>
            <a:r>
              <a:rPr lang="cs-CZ" sz="2400" dirty="0" smtClean="0">
                <a:solidFill>
                  <a:srgbClr val="FFC000"/>
                </a:solidFill>
              </a:rPr>
              <a:t>rašeliníku</a:t>
            </a:r>
            <a:r>
              <a:rPr lang="cs-CZ" sz="2400" dirty="0" smtClean="0"/>
              <a:t>, bez přístupu vzduchu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rašeliniště – podmáčené rovinaté oblasti nebo ploché horské hřbety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využití – lázně, palivo, zahradnictví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Krkonoše, Šumava, Hrubý Jeseník, Třeboňsko, Polabí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54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14700"/>
            <a:ext cx="4724400" cy="35433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0997"/>
            <a:ext cx="4724400" cy="31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0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1600" y="609600"/>
            <a:ext cx="3365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Lignit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nejmladší, nejméně karbonizované hnědé uhlí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zachovalá struktura dřeva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Kyjovsko, Budějovicko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54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156" y="609600"/>
            <a:ext cx="5100756" cy="49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3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1600" y="609600"/>
            <a:ext cx="3403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Hnědé uhlí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vzniklo ve třetihorách z jehličnatých a listnatých stromů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 méně </a:t>
            </a:r>
            <a:r>
              <a:rPr lang="cs-CZ" sz="2400" dirty="0" err="1" smtClean="0"/>
              <a:t>prouhelnatělé</a:t>
            </a:r>
            <a:r>
              <a:rPr lang="cs-CZ" sz="2400" dirty="0" smtClean="0"/>
              <a:t> než černé a obsahuje hodně síry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těžba povrchová v podkrušnohorských pánvích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palivo v tepelných elektrárnách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54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54" y="0"/>
            <a:ext cx="5746246" cy="381301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72354" y="3933587"/>
            <a:ext cx="1999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Povrchová těžba hnědého uhlí - Německo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40386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09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a  procvičování učiva o </a:t>
            </a:r>
            <a:r>
              <a:rPr lang="cs-CZ" dirty="0" smtClean="0"/>
              <a:t>usazených horninách.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podporuje, prověřuje, vysvětluje znalosti o </a:t>
            </a:r>
            <a:r>
              <a:rPr lang="cs-CZ" dirty="0" smtClean="0"/>
              <a:t>sedimentech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1600" y="353119"/>
            <a:ext cx="3632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Černé uhlí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vzniklo v prvohorách ze stromovitých plavuní, přesliček a kapradin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nejkvalitnější se nazývá </a:t>
            </a:r>
            <a:r>
              <a:rPr lang="cs-CZ" sz="2400" dirty="0" smtClean="0">
                <a:solidFill>
                  <a:srgbClr val="FFC000"/>
                </a:solidFill>
              </a:rPr>
              <a:t>antracit </a:t>
            </a:r>
            <a:r>
              <a:rPr lang="cs-CZ" sz="2400" dirty="0" smtClean="0"/>
              <a:t>– černý lesklý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těžba hlubinná v ostravsko-karvinské a kladensko-rakovnické pánvi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palivo v tepelných elektrárnách, výroba koksu, chemický průmysl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97300" y="441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Antracit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533400"/>
            <a:ext cx="4880864" cy="36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33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244899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Rostliny typické pro karbon – plavuně, přesličky a kapradiny</a:t>
            </a:r>
            <a:endParaRPr lang="cs-CZ" sz="2400" dirty="0"/>
          </a:p>
        </p:txBody>
      </p:sp>
      <p:pic>
        <p:nvPicPr>
          <p:cNvPr id="34818" name="Picture 2" descr="http://upload.wikimedia.org/wikipedia/commons/8/8e/Meyers_b15_s027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74" y="3175"/>
            <a:ext cx="4227426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903874" cy="326924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8600" y="4876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OKD – Důl </a:t>
            </a:r>
            <a:r>
              <a:rPr lang="cs-CZ" sz="2400" dirty="0" err="1" smtClean="0"/>
              <a:t>Darkov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9060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8600" y="474662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Uhlovodíky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vznikly z mikroorganismů, drobných živočichů a bahna </a:t>
            </a:r>
            <a:r>
              <a:rPr lang="cs-CZ" sz="2400" dirty="0" smtClean="0"/>
              <a:t>     na </a:t>
            </a:r>
            <a:r>
              <a:rPr lang="cs-CZ" sz="2400" dirty="0" smtClean="0"/>
              <a:t>dně moří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bez přístupu </a:t>
            </a:r>
            <a:r>
              <a:rPr lang="cs-CZ" sz="2400" dirty="0" smtClean="0"/>
              <a:t> vzduchu</a:t>
            </a:r>
            <a:r>
              <a:rPr lang="cs-CZ" sz="2400" dirty="0" smtClean="0"/>
              <a:t>, činností bakterií, tlakem nadloží </a:t>
            </a:r>
            <a:r>
              <a:rPr lang="cs-CZ" sz="2400" dirty="0" smtClean="0"/>
              <a:t>       a </a:t>
            </a:r>
            <a:r>
              <a:rPr lang="cs-CZ" sz="2400" dirty="0" smtClean="0"/>
              <a:t>vyšší teplotou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rgbClr val="FFC000"/>
                </a:solidFill>
              </a:rPr>
              <a:t>Ropa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18" y="2179137"/>
            <a:ext cx="3831182" cy="46788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23182"/>
            <a:ext cx="3318918" cy="4425224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09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852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8600" y="244897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Zemní plyn</a:t>
            </a:r>
          </a:p>
          <a:p>
            <a:endParaRPr lang="cs-CZ" sz="2400" dirty="0">
              <a:solidFill>
                <a:srgbClr val="FFC000"/>
              </a:solidFill>
            </a:endParaRP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>
              <a:solidFill>
                <a:srgbClr val="FFC000"/>
              </a:solidFill>
            </a:endParaRP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>
              <a:solidFill>
                <a:srgbClr val="FFC000"/>
              </a:solidFill>
            </a:endParaRP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smtClean="0">
                <a:solidFill>
                  <a:srgbClr val="FFC000"/>
                </a:solidFill>
              </a:rPr>
              <a:t>Asfalt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99" y="0"/>
            <a:ext cx="5080371" cy="287887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3048001"/>
            <a:ext cx="507999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95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2400" y="76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Chemické usazeniny</a:t>
            </a:r>
            <a:endParaRPr lang="cs-CZ" sz="4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1300" y="90719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Vznikají vysrážením z roztoků.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" y="15240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Travertin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pórovitý vápenec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vysrážením z roztoku bohatého na 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a Ca(HCO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)</a:t>
            </a:r>
            <a:r>
              <a:rPr lang="cs-CZ" sz="2400" baseline="-25000" dirty="0" smtClean="0"/>
              <a:t>2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často otisky listů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obkladový a dekorační kámen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62992"/>
            <a:ext cx="4526677" cy="33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4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1600" y="635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A nakonec za odměnu show </a:t>
            </a:r>
            <a:r>
              <a:rPr lang="cs-CZ" sz="4800" dirty="0" smtClean="0"/>
              <a:t> pro </a:t>
            </a:r>
            <a:r>
              <a:rPr lang="cs-CZ" sz="4800" dirty="0" smtClean="0"/>
              <a:t>pyrotechniky </a:t>
            </a:r>
            <a:r>
              <a:rPr lang="cs-CZ" sz="4800" dirty="0" smtClean="0">
                <a:sym typeface="Wingdings" pitchFamily="2" charset="2"/>
              </a:rPr>
              <a:t></a:t>
            </a:r>
            <a:endParaRPr lang="cs-CZ" sz="48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54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1064" y="529589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hlinkClick r:id="rId3"/>
              </a:rPr>
              <a:t>http://www.youtube.com/watch?v=jrvaEBn2xkg</a:t>
            </a: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7" name="Obrázek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752600"/>
            <a:ext cx="5619750" cy="33528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886200" y="612689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8:42 min., 420p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2816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1600" y="635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Opakování</a:t>
            </a:r>
            <a:endParaRPr lang="cs-CZ" sz="48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54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13978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Jak vznikají usazené horniny?</a:t>
            </a:r>
          </a:p>
          <a:p>
            <a:r>
              <a:rPr lang="cs-CZ" sz="2400" dirty="0" smtClean="0"/>
              <a:t>- vznikají </a:t>
            </a:r>
            <a:r>
              <a:rPr lang="cs-CZ" sz="2400" dirty="0"/>
              <a:t>usazováním (sedimentací) látek na dně </a:t>
            </a:r>
            <a:r>
              <a:rPr lang="cs-CZ" sz="2400" dirty="0" smtClean="0"/>
              <a:t>moří, jezer, </a:t>
            </a:r>
            <a:r>
              <a:rPr lang="cs-CZ" sz="2400" dirty="0"/>
              <a:t>řek i na </a:t>
            </a:r>
            <a:r>
              <a:rPr lang="cs-CZ" sz="2400" dirty="0" smtClean="0"/>
              <a:t>souši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Na jaké typy dělíme usazené horniny?</a:t>
            </a:r>
          </a:p>
          <a:p>
            <a:r>
              <a:rPr lang="cs-CZ" sz="2400" dirty="0" smtClean="0"/>
              <a:t>- úlomkovité, organogenní, chemické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Jak nazýváme těleso usazených hornin?</a:t>
            </a:r>
          </a:p>
          <a:p>
            <a:r>
              <a:rPr lang="cs-CZ" sz="2400" dirty="0" smtClean="0"/>
              <a:t>- vrstva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Jmenuj nejdůležitější úlomkovité usazeniny.</a:t>
            </a:r>
          </a:p>
          <a:p>
            <a:r>
              <a:rPr lang="cs-CZ" sz="2400" dirty="0" smtClean="0"/>
              <a:t>- písek, pískovec, štěrk, slepenec, jíl, jílovec, spraš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 dochází ke zpevnění úlomkovitých usazenin?</a:t>
            </a:r>
          </a:p>
          <a:p>
            <a:r>
              <a:rPr lang="cs-CZ" sz="2400" dirty="0" smtClean="0"/>
              <a:t>- stmelením – nejčastěji jílovitými částicemi, uhličitanem vápenatým</a:t>
            </a:r>
          </a:p>
        </p:txBody>
      </p:sp>
    </p:spTree>
    <p:extLst>
      <p:ext uri="{BB962C8B-B14F-4D97-AF65-F5344CB8AC3E}">
        <p14:creationId xmlns:p14="http://schemas.microsoft.com/office/powerpoint/2010/main" val="305397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1600" y="635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Opakování</a:t>
            </a:r>
            <a:endParaRPr lang="cs-CZ" sz="48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54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4000" y="894497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/>
              <a:t>Jak vznikají organogenní usazeniny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vznikají usazováním odumřelých těl </a:t>
            </a:r>
            <a:r>
              <a:rPr lang="cs-CZ" sz="2400" dirty="0" smtClean="0"/>
              <a:t>rostlin a </a:t>
            </a:r>
            <a:r>
              <a:rPr lang="cs-CZ" sz="2400" dirty="0"/>
              <a:t>živočichů, jejich schránek nebo </a:t>
            </a:r>
            <a:r>
              <a:rPr lang="cs-CZ" sz="2400" dirty="0" smtClean="0"/>
              <a:t>koster</a:t>
            </a: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Kde jsou u nás naleziště vápence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- Moravský kras, Český kras, Hranický kras, Pálava</a:t>
            </a: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Které horniny řadíme mezi hořlavé sedimenty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- rašelina, lignit, hnědé uhlí, černé uhlí, antracit, ropa, zemní plyn, asfalt</a:t>
            </a: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Kdy a z čeho vzniklo hnědé uhlí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- většinou třetihory z jehličnanů a listnáčů</a:t>
            </a: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Jak a z čeho vzniklo černé uhlí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- tlakem nadloží bez přístupu vzduchu po dlouhý čas,             z prvohorních přesliček, plavuní a kapradin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6258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33400"/>
            <a:ext cx="8915400" cy="5410201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Grand Canyon cloud.jpg.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2013-01-13]. Dostupné z: </a:t>
            </a:r>
            <a:r>
              <a:rPr lang="cs-CZ" sz="1100" u="sng" dirty="0">
                <a:effectLst/>
                <a:hlinkClick r:id="rId2"/>
              </a:rPr>
              <a:t>http://</a:t>
            </a:r>
            <a:r>
              <a:rPr lang="cs-CZ" sz="1100" u="sng" dirty="0" smtClean="0">
                <a:effectLst/>
                <a:hlinkClick r:id="rId2"/>
              </a:rPr>
              <a:t>cs.wikipedia.org/wiki/Soubor:Grand_Canyon_cloud.jpg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SEUtahStrat.JPG.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2011 [cit. 2013-01-13]. Dostupné z: </a:t>
            </a:r>
            <a:r>
              <a:rPr lang="cs-CZ" sz="1100" u="sng" dirty="0">
                <a:effectLst/>
                <a:hlinkClick r:id="rId3"/>
              </a:rPr>
              <a:t>http://</a:t>
            </a:r>
            <a:r>
              <a:rPr lang="cs-CZ" sz="1100" u="sng" dirty="0" smtClean="0">
                <a:effectLst/>
                <a:hlinkClick r:id="rId3"/>
              </a:rPr>
              <a:t>cs.wikipedia.org/wiki/Soubor:SEUtahStrat.JPG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Conglomerate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Death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Valley</a:t>
            </a:r>
            <a:r>
              <a:rPr lang="cs-CZ" sz="1100" dirty="0">
                <a:effectLst/>
              </a:rPr>
              <a:t> NP.jpg.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2006 [cit. 2013-01-13]. Dostupné z: </a:t>
            </a:r>
            <a:r>
              <a:rPr lang="cs-CZ" sz="1100" u="sng" dirty="0">
                <a:effectLst/>
                <a:hlinkClick r:id="rId4"/>
              </a:rPr>
              <a:t>http://</a:t>
            </a:r>
            <a:r>
              <a:rPr lang="cs-CZ" sz="1100" u="sng" dirty="0" smtClean="0">
                <a:effectLst/>
                <a:hlinkClick r:id="rId4"/>
              </a:rPr>
              <a:t>cs.wikipedia.org/wiki/Soubor:Conglomerate_Death_Valley_NP.jpg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Gravel</a:t>
            </a:r>
            <a:r>
              <a:rPr lang="cs-CZ" sz="1100" dirty="0">
                <a:effectLst/>
              </a:rPr>
              <a:t> on a </a:t>
            </a:r>
            <a:r>
              <a:rPr lang="cs-CZ" sz="1100" dirty="0" err="1">
                <a:effectLst/>
              </a:rPr>
              <a:t>beach</a:t>
            </a:r>
            <a:r>
              <a:rPr lang="cs-CZ" sz="1100" dirty="0">
                <a:effectLst/>
              </a:rPr>
              <a:t> in </a:t>
            </a:r>
            <a:r>
              <a:rPr lang="cs-CZ" sz="1100" dirty="0" err="1">
                <a:effectLst/>
              </a:rPr>
              <a:t>Thirasia</a:t>
            </a:r>
            <a:r>
              <a:rPr lang="cs-CZ" sz="1100" dirty="0">
                <a:effectLst/>
              </a:rPr>
              <a:t>, </a:t>
            </a:r>
            <a:r>
              <a:rPr lang="cs-CZ" sz="1100" dirty="0" err="1">
                <a:effectLst/>
              </a:rPr>
              <a:t>Santorini</a:t>
            </a:r>
            <a:r>
              <a:rPr lang="cs-CZ" sz="1100" dirty="0">
                <a:effectLst/>
              </a:rPr>
              <a:t>, Greece.jpg.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2006 [cit. 2013-01-13]. Dostupné z: </a:t>
            </a:r>
            <a:r>
              <a:rPr lang="cs-CZ" sz="1100" u="sng" dirty="0">
                <a:effectLst/>
                <a:hlinkClick r:id="rId5"/>
              </a:rPr>
              <a:t>http://cs.wikipedia.org/wiki/Soubor:Gravel_on_a_beach_in_Thirasia,_Santorini,_</a:t>
            </a:r>
            <a:r>
              <a:rPr lang="cs-CZ" sz="1100" u="sng" dirty="0" smtClean="0">
                <a:effectLst/>
                <a:hlinkClick r:id="rId5"/>
              </a:rPr>
              <a:t>Greece.jpg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Kalabrien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Ricadi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Sandwellen</a:t>
            </a:r>
            <a:r>
              <a:rPr lang="cs-CZ" sz="1100" dirty="0">
                <a:effectLst/>
              </a:rPr>
              <a:t> 2129.jpg.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2013-01-13]. Dostupné z: </a:t>
            </a:r>
            <a:r>
              <a:rPr lang="cs-CZ" sz="1100" u="sng" dirty="0">
                <a:effectLst/>
                <a:hlinkClick r:id="rId6"/>
              </a:rPr>
              <a:t>http://</a:t>
            </a:r>
            <a:r>
              <a:rPr lang="cs-CZ" sz="1100" u="sng" dirty="0" smtClean="0">
                <a:effectLst/>
                <a:hlinkClick r:id="rId6"/>
              </a:rPr>
              <a:t>cs.wikipedia.org/wiki/Soubor:Kalabrien_Ricadi_Sandwellen_2129.jpg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Piskowiec.JPG.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7"/>
              </a:rPr>
              <a:t>http://</a:t>
            </a:r>
            <a:r>
              <a:rPr lang="cs-CZ" sz="1100" u="sng" dirty="0" smtClean="0">
                <a:effectLst/>
                <a:hlinkClick r:id="rId7"/>
              </a:rPr>
              <a:t>pl.wikipedia.org/w/index.php?title=Plik:Piskowiec.JPG&amp;filetimestamp=20070121231205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Starostaastarostová.JPG.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8"/>
              </a:rPr>
              <a:t>http://</a:t>
            </a:r>
            <a:r>
              <a:rPr lang="cs-CZ" sz="1100" u="sng" dirty="0" smtClean="0">
                <a:effectLst/>
                <a:hlinkClick r:id="rId8"/>
              </a:rPr>
              <a:t>cs.wikipedia.org/wiki/Soubor:Starostaastarostov%C3%A1.JPG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i="1" dirty="0">
                <a:effectLst/>
              </a:rPr>
              <a:t>Vykládání štěrku z lodě ve štěrkovně</a:t>
            </a:r>
            <a:r>
              <a:rPr lang="cs-CZ" sz="1100" dirty="0">
                <a:effectLst/>
              </a:rPr>
              <a:t>. 2012. Dostupné z: </a:t>
            </a:r>
            <a:r>
              <a:rPr lang="cs-CZ" sz="1100" u="sng" dirty="0">
                <a:effectLst/>
                <a:hlinkClick r:id="rId9"/>
              </a:rPr>
              <a:t>http://</a:t>
            </a:r>
            <a:r>
              <a:rPr lang="cs-CZ" sz="1100" u="sng" dirty="0" smtClean="0">
                <a:effectLst/>
                <a:hlinkClick r:id="rId9"/>
              </a:rPr>
              <a:t>www.youtube.com/watch?v=QxtJe1_LHTQ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LoessVicksburg.jpg.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2010 [cit. 2013-01-13]. Dostupné z: </a:t>
            </a:r>
            <a:r>
              <a:rPr lang="cs-CZ" sz="1100" u="sng" dirty="0">
                <a:effectLst/>
                <a:hlinkClick r:id="rId10"/>
              </a:rPr>
              <a:t>http://</a:t>
            </a:r>
            <a:r>
              <a:rPr lang="cs-CZ" sz="1100" u="sng" dirty="0" smtClean="0">
                <a:effectLst/>
                <a:hlinkClick r:id="rId10"/>
              </a:rPr>
              <a:t>en.wikipedia.org/wiki/File:LoessVicksburg.jpg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GLMsed.jpg.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2011 [cit. 2013-01-13]. Dostupné z: </a:t>
            </a:r>
            <a:r>
              <a:rPr lang="cs-CZ" sz="1100" u="sng" dirty="0">
                <a:effectLst/>
                <a:hlinkClick r:id="rId11"/>
              </a:rPr>
              <a:t>http://en.wikipedia.org/wiki/File:GLMsed.jpg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 smtClean="0">
                <a:effectLst/>
              </a:rPr>
              <a:t>Wapien</a:t>
            </a:r>
            <a:r>
              <a:rPr lang="cs-CZ" sz="1100" dirty="0" smtClean="0">
                <a:effectLst/>
              </a:rPr>
              <a:t> </a:t>
            </a:r>
            <a:r>
              <a:rPr lang="cs-CZ" sz="1100" dirty="0">
                <a:effectLst/>
              </a:rPr>
              <a:t>wizen.JPG.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12"/>
              </a:rPr>
              <a:t>http://</a:t>
            </a:r>
            <a:r>
              <a:rPr lang="cs-CZ" sz="1100" u="sng" dirty="0" smtClean="0">
                <a:effectLst/>
                <a:hlinkClick r:id="rId12"/>
              </a:rPr>
              <a:t>pl.wikipedia.org/w/index.php?title=Plik:Wapien_wizen.JPG&amp;filetimestamp=20080920224108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Jeskyně Balcarka32.jpg.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13"/>
              </a:rPr>
              <a:t>http://cs.wikipedia.org/wiki/Soubor:Jeskyn%C4%9B_Balcarka32.jpg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Verdon-cliff-eperon-Sublime-vude-Trescaire.jpg.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2006 [cit. 2013-01-13]. Dostupné z: </a:t>
            </a:r>
            <a:r>
              <a:rPr lang="cs-CZ" sz="1100" u="sng" dirty="0">
                <a:effectLst/>
                <a:hlinkClick r:id="rId14"/>
              </a:rPr>
              <a:t>http://</a:t>
            </a:r>
            <a:r>
              <a:rPr lang="cs-CZ" sz="1100" u="sng" dirty="0" smtClean="0">
                <a:effectLst/>
                <a:hlinkClick r:id="rId14"/>
              </a:rPr>
              <a:t>cs.wikipedia.org/wiki/Soubor:Verdon-cliff-eperon-Sublime-vude-Trescaire.jpg</a:t>
            </a:r>
            <a:endParaRPr lang="cs-CZ" sz="1100" dirty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381000"/>
            <a:ext cx="8915400" cy="6283325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 smtClean="0">
                <a:effectLst/>
              </a:rPr>
              <a:t>Schultz</a:t>
            </a:r>
            <a:r>
              <a:rPr lang="cs-CZ" sz="1100" dirty="0" smtClean="0">
                <a:effectLst/>
              </a:rPr>
              <a:t> </a:t>
            </a:r>
            <a:r>
              <a:rPr lang="cs-CZ" sz="1100" dirty="0" err="1">
                <a:effectLst/>
              </a:rPr>
              <a:t>Sphagnum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Peat</a:t>
            </a:r>
            <a:r>
              <a:rPr lang="cs-CZ" sz="1100" dirty="0">
                <a:effectLst/>
              </a:rPr>
              <a:t> Moss.jpg.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2"/>
              </a:rPr>
              <a:t>http://</a:t>
            </a:r>
            <a:r>
              <a:rPr lang="cs-CZ" sz="1100" u="sng" dirty="0" smtClean="0">
                <a:effectLst/>
                <a:hlinkClick r:id="rId2"/>
              </a:rPr>
              <a:t>cs.wikipedia.org/wiki/Soubor:Schultz_Sphagnum_Peat_Moss.jpg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Dolomiti 3.jpg.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3"/>
              </a:rPr>
              <a:t>http://cs.wikipedia.org/wiki/Soubor:Dolomiti_3.jpg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Raselink.jpg.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2011 [cit. 2013-01-13]. Dostupné z: </a:t>
            </a:r>
            <a:r>
              <a:rPr lang="cs-CZ" sz="1100" u="sng" dirty="0">
                <a:effectLst/>
                <a:hlinkClick r:id="rId4"/>
              </a:rPr>
              <a:t>http://cs.wikipedia.org/wiki/Soubor:Raselink.jpg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i="1" dirty="0" err="1">
                <a:effectLst/>
              </a:rPr>
              <a:t>Blast</a:t>
            </a:r>
            <a:r>
              <a:rPr lang="cs-CZ" sz="1100" i="1" dirty="0">
                <a:effectLst/>
              </a:rPr>
              <a:t> </a:t>
            </a:r>
            <a:r>
              <a:rPr lang="cs-CZ" sz="1100" i="1" dirty="0" err="1">
                <a:effectLst/>
              </a:rPr>
              <a:t>Movie</a:t>
            </a:r>
            <a:r>
              <a:rPr lang="cs-CZ" sz="1100" i="1" dirty="0">
                <a:effectLst/>
              </a:rPr>
              <a:t> - </a:t>
            </a:r>
            <a:r>
              <a:rPr lang="cs-CZ" sz="1100" i="1" dirty="0" err="1">
                <a:effectLst/>
              </a:rPr>
              <a:t>Peak</a:t>
            </a:r>
            <a:r>
              <a:rPr lang="cs-CZ" sz="1100" i="1" dirty="0">
                <a:effectLst/>
              </a:rPr>
              <a:t> </a:t>
            </a:r>
            <a:r>
              <a:rPr lang="cs-CZ" sz="1100" i="1" dirty="0" err="1">
                <a:effectLst/>
              </a:rPr>
              <a:t>Downs</a:t>
            </a:r>
            <a:r>
              <a:rPr lang="cs-CZ" sz="1100" i="1" dirty="0">
                <a:effectLst/>
              </a:rPr>
              <a:t> Mine</a:t>
            </a:r>
            <a:r>
              <a:rPr lang="cs-CZ" sz="1100" dirty="0">
                <a:effectLst/>
              </a:rPr>
              <a:t>. 2012. Dostupné z: </a:t>
            </a:r>
            <a:r>
              <a:rPr lang="cs-CZ" sz="1100" u="sng" dirty="0">
                <a:effectLst/>
                <a:hlinkClick r:id="rId5"/>
              </a:rPr>
              <a:t>http://</a:t>
            </a:r>
            <a:r>
              <a:rPr lang="cs-CZ" sz="1100" u="sng" dirty="0" smtClean="0">
                <a:effectLst/>
                <a:hlinkClick r:id="rId5"/>
              </a:rPr>
              <a:t>www.youtube.com/watch?v=jrvaEBn2xkg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Stümpfe</a:t>
            </a:r>
            <a:r>
              <a:rPr lang="cs-CZ" sz="1100" dirty="0">
                <a:effectLst/>
              </a:rPr>
              <a:t> braunkohle.jpg.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2010 [cit. 2013-01-13]. Dostupné z: </a:t>
            </a:r>
            <a:r>
              <a:rPr lang="cs-CZ" sz="1100" u="sng" dirty="0">
                <a:effectLst/>
                <a:hlinkClick r:id="rId6"/>
              </a:rPr>
              <a:t>http://upload.wikimedia.org/wikipedia/commons/b/bb/St%C3%BCmpfe_braunkohle.jpg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Garzweiler.strip.mine.jpg.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7"/>
              </a:rPr>
              <a:t>http://</a:t>
            </a:r>
            <a:r>
              <a:rPr lang="cs-CZ" sz="1100" u="sng" dirty="0" smtClean="0">
                <a:effectLst/>
                <a:hlinkClick r:id="rId7"/>
              </a:rPr>
              <a:t>en.wikipedia.org/wiki/File:Garzweiler.strip.mine.jpg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Темный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бурый</a:t>
            </a:r>
            <a:r>
              <a:rPr lang="cs-CZ" sz="1100" dirty="0">
                <a:effectLst/>
              </a:rPr>
              <a:t> уголь.jpeg.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2011 [cit. 2013-01-13]. Dostupné z: </a:t>
            </a:r>
            <a:r>
              <a:rPr lang="cs-CZ" sz="1100" u="sng" dirty="0">
                <a:effectLst/>
                <a:hlinkClick r:id="rId8"/>
              </a:rPr>
              <a:t>http://ru.wikipedia.org/wiki/%D0%A4%D0%B0%D0%B9%D0%BB:%D0%A2%D0%B5%D0%BC%D0%BD%D1%8B%D0%B9_%D0%B1%D1%83%D1%80%D1%8B%D0%B9_%</a:t>
            </a:r>
            <a:r>
              <a:rPr lang="cs-CZ" sz="1100" u="sng" dirty="0" smtClean="0">
                <a:effectLst/>
                <a:hlinkClick r:id="rId8"/>
              </a:rPr>
              <a:t>D1%83%D0%B3%D0%BE%D0%BB%D1%8C.jpeg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Mineral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Antracita</a:t>
            </a:r>
            <a:r>
              <a:rPr lang="cs-CZ" sz="1100" dirty="0">
                <a:effectLst/>
              </a:rPr>
              <a:t> GDFL001.JPG.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2013-01-13]. Dostupné z: </a:t>
            </a:r>
            <a:r>
              <a:rPr lang="cs-CZ" sz="1100" u="sng" dirty="0">
                <a:effectLst/>
                <a:hlinkClick r:id="rId9"/>
              </a:rPr>
              <a:t>http://</a:t>
            </a:r>
            <a:r>
              <a:rPr lang="cs-CZ" sz="1100" u="sng" dirty="0" smtClean="0">
                <a:effectLst/>
                <a:hlinkClick r:id="rId9"/>
              </a:rPr>
              <a:t>cs.wikipedia.org/wiki/Soubor:Mineral_Antracita_GDFL001.JPG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Meyers</a:t>
            </a:r>
            <a:r>
              <a:rPr lang="cs-CZ" sz="1100" dirty="0">
                <a:effectLst/>
              </a:rPr>
              <a:t> b15 s0272b.jpg.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10"/>
              </a:rPr>
              <a:t>http://</a:t>
            </a:r>
            <a:r>
              <a:rPr lang="cs-CZ" sz="1100" u="sng" dirty="0" smtClean="0">
                <a:effectLst/>
                <a:hlinkClick r:id="rId10"/>
              </a:rPr>
              <a:t>de.wikipedia.org/w/index.php?title=Datei:Meyers_b15_s0272b.jpg&amp;filetimestamp=20070831190119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Darkov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celkovy</a:t>
            </a:r>
            <a:r>
              <a:rPr lang="cs-CZ" sz="1100" dirty="0">
                <a:effectLst/>
              </a:rPr>
              <a:t> pohled.jpg.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11"/>
              </a:rPr>
              <a:t>http://</a:t>
            </a:r>
            <a:r>
              <a:rPr lang="cs-CZ" sz="1100" u="sng" dirty="0" smtClean="0">
                <a:effectLst/>
                <a:hlinkClick r:id="rId11"/>
              </a:rPr>
              <a:t>cs.wikipedia.org/wiki/Soubor:Darkov_celkovy_pohled.jpg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Petroleum</a:t>
            </a:r>
            <a:r>
              <a:rPr lang="cs-CZ" sz="1100" dirty="0">
                <a:effectLst/>
              </a:rPr>
              <a:t> cm05.jpg.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2013-01-13]. Dostupné z: </a:t>
            </a:r>
            <a:r>
              <a:rPr lang="cs-CZ" sz="1100" u="sng" dirty="0">
                <a:effectLst/>
                <a:hlinkClick r:id="rId12"/>
              </a:rPr>
              <a:t>http://</a:t>
            </a:r>
            <a:r>
              <a:rPr lang="cs-CZ" sz="1100" u="sng" dirty="0" smtClean="0">
                <a:effectLst/>
                <a:hlinkClick r:id="rId12"/>
              </a:rPr>
              <a:t>cs.wikipedia.org/wiki/Soubor:Petroleum_cm05.jpg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Gulf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Offshore</a:t>
            </a:r>
            <a:r>
              <a:rPr lang="cs-CZ" sz="1100" dirty="0">
                <a:effectLst/>
              </a:rPr>
              <a:t> Platform.jpg.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2013-01-13]. Dostupné z: </a:t>
            </a:r>
            <a:r>
              <a:rPr lang="cs-CZ" sz="1100" u="sng" dirty="0">
                <a:effectLst/>
                <a:hlinkClick r:id="rId13"/>
              </a:rPr>
              <a:t>http://uk.wikipedia.org/wiki/%</a:t>
            </a:r>
            <a:r>
              <a:rPr lang="cs-CZ" sz="1100" u="sng" dirty="0" smtClean="0">
                <a:effectLst/>
                <a:hlinkClick r:id="rId13"/>
              </a:rPr>
              <a:t>D0%A4%D0%B0%D0%B9%D0%BB:Gulf_Offshore_Platform.jpg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Natural gas.jpg.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14"/>
              </a:rPr>
              <a:t>http://</a:t>
            </a:r>
            <a:r>
              <a:rPr lang="cs-CZ" sz="1100" u="sng" dirty="0" smtClean="0">
                <a:effectLst/>
                <a:hlinkClick r:id="rId14"/>
              </a:rPr>
              <a:t>cs.wikipedia.org/wiki/Soubor:Natural_gas.jpg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Refined</a:t>
            </a:r>
            <a:r>
              <a:rPr lang="cs-CZ" sz="1100" dirty="0">
                <a:effectLst/>
              </a:rPr>
              <a:t> bitumen.JPG.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2013-01-13]. Dostupné z: </a:t>
            </a:r>
            <a:r>
              <a:rPr lang="cs-CZ" sz="1100" u="sng" dirty="0">
                <a:effectLst/>
                <a:hlinkClick r:id="rId15"/>
              </a:rPr>
              <a:t>http://</a:t>
            </a:r>
            <a:r>
              <a:rPr lang="cs-CZ" sz="1100" u="sng" dirty="0" smtClean="0">
                <a:effectLst/>
                <a:hlinkClick r:id="rId15"/>
              </a:rPr>
              <a:t>en.wikipedia.org/wiki/File:Refined_bitumen.JPG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Travertin.JPG.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2013-01-13]. Dostupné z: </a:t>
            </a:r>
            <a:r>
              <a:rPr lang="cs-CZ" sz="1100" u="sng" dirty="0">
                <a:effectLst/>
                <a:hlinkClick r:id="rId16"/>
              </a:rPr>
              <a:t>http://fr.wikipedia.org/wiki/Fichier:Travertin.JPG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>
              <a:effectLst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0356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729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43180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Usazené horniny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-25400"/>
            <a:ext cx="4610100" cy="688074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5100" y="1676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</a:t>
            </a:r>
            <a:r>
              <a:rPr lang="cs-CZ" sz="2400" dirty="0" smtClean="0">
                <a:solidFill>
                  <a:srgbClr val="FFC000"/>
                </a:solidFill>
              </a:rPr>
              <a:t>usazováním (sedimentací) látek na dně moří jezer řek i na souši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5100" y="4191000"/>
            <a:ext cx="394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Grand Canyon – řeka Colorado prořezává sedimenty Coloradské plošiny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609600"/>
            <a:ext cx="91440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Podle způsobu vzniku se dělí: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21336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1) Úlomkovité</a:t>
            </a:r>
            <a:r>
              <a:rPr lang="cs-CZ" sz="2400" dirty="0" smtClean="0"/>
              <a:t> – tvoří se přenosem a usazováním úlomků hornin a nerostů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2) Organogenní</a:t>
            </a:r>
            <a:r>
              <a:rPr lang="cs-CZ" sz="2400" dirty="0" smtClean="0"/>
              <a:t> – vznikají usazováním odumřelých těl rostlin a živočichů, jejich koster a schránek</a:t>
            </a:r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3) Chemické</a:t>
            </a:r>
            <a:r>
              <a:rPr lang="cs-CZ" sz="2400" dirty="0" smtClean="0"/>
              <a:t> – vznikají vysrážením z roztoků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08007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2960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152400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těleso usazených hornin se nazývá </a:t>
            </a:r>
            <a:r>
              <a:rPr lang="cs-CZ" sz="2400" dirty="0" smtClean="0">
                <a:solidFill>
                  <a:srgbClr val="FFC000"/>
                </a:solidFill>
              </a:rPr>
              <a:t>vrstva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vrstvy se ukládají vodorovně – horotvornými pochody se mohou deformovat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sled vrstev se nazývá </a:t>
            </a:r>
            <a:r>
              <a:rPr lang="cs-CZ" sz="2400" dirty="0" smtClean="0">
                <a:solidFill>
                  <a:srgbClr val="FFC000"/>
                </a:solidFill>
              </a:rPr>
              <a:t>souvrství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u vrstev sledujeme </a:t>
            </a:r>
            <a:r>
              <a:rPr lang="cs-CZ" sz="2400" dirty="0" smtClean="0">
                <a:solidFill>
                  <a:srgbClr val="FFC000"/>
                </a:solidFill>
              </a:rPr>
              <a:t>mocnost</a:t>
            </a:r>
            <a:r>
              <a:rPr lang="cs-CZ" sz="2400" dirty="0" smtClean="0"/>
              <a:t> (tloušťku) od mm po 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vrstvy nad nazýváme </a:t>
            </a:r>
            <a:r>
              <a:rPr lang="cs-CZ" sz="2400" dirty="0" smtClean="0">
                <a:solidFill>
                  <a:srgbClr val="FFC000"/>
                </a:solidFill>
              </a:rPr>
              <a:t>nadloží</a:t>
            </a:r>
            <a:r>
              <a:rPr lang="cs-CZ" sz="2400" dirty="0" smtClean="0"/>
              <a:t>, pod - </a:t>
            </a:r>
            <a:r>
              <a:rPr lang="cs-CZ" sz="2400" dirty="0" smtClean="0">
                <a:solidFill>
                  <a:srgbClr val="FFC000"/>
                </a:solidFill>
              </a:rPr>
              <a:t>podloží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76800" cy="6858000"/>
          </a:xfrm>
          <a:prstGeom prst="rect">
            <a:avLst/>
          </a:prstGeom>
          <a:ln w="88900">
            <a:noFill/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6705600" y="4152900"/>
            <a:ext cx="0" cy="990600"/>
          </a:xfrm>
          <a:prstGeom prst="straightConnector1">
            <a:avLst/>
          </a:prstGeom>
          <a:ln w="76200" cmpd="sng">
            <a:solidFill>
              <a:srgbClr val="FFC0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w="1270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vá složená závorka 9"/>
          <p:cNvSpPr/>
          <p:nvPr/>
        </p:nvSpPr>
        <p:spPr>
          <a:xfrm>
            <a:off x="6350000" y="1181099"/>
            <a:ext cx="381000" cy="914400"/>
          </a:xfrm>
          <a:prstGeom prst="leftBrace">
            <a:avLst/>
          </a:prstGeom>
          <a:ln w="63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48200" y="14074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souvrství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648200" y="31981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nadloží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48200" y="441736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vrstva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48200" y="5464769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podloží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162800" y="432296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mocnost vrstvy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4300" y="538479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Coloradská plošina - Utah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1271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304800"/>
            <a:ext cx="88265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Úlomkovité usazeniny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160020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zpočátku jsou </a:t>
            </a:r>
            <a:r>
              <a:rPr lang="cs-CZ" sz="2400" dirty="0" smtClean="0">
                <a:solidFill>
                  <a:srgbClr val="FFC000"/>
                </a:solidFill>
              </a:rPr>
              <a:t>sypké - nezpevněné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později může dojít ke </a:t>
            </a:r>
            <a:r>
              <a:rPr lang="cs-CZ" sz="2400" dirty="0" smtClean="0">
                <a:solidFill>
                  <a:srgbClr val="FFC000"/>
                </a:solidFill>
              </a:rPr>
              <a:t>zpevnění</a:t>
            </a:r>
            <a:r>
              <a:rPr lang="cs-CZ" sz="2400" dirty="0" smtClean="0"/>
              <a:t> – nejčastěji stmelením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tmel je tvořen většinou jílovitými částicemi, uhličitanem vápenatým aj.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např</a:t>
            </a:r>
            <a:r>
              <a:rPr lang="cs-CZ" sz="2400" dirty="0" smtClean="0"/>
              <a:t>. </a:t>
            </a:r>
            <a:r>
              <a:rPr lang="cs-CZ" sz="2400" dirty="0" smtClean="0"/>
              <a:t>písek – pískovec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   </a:t>
            </a:r>
            <a:r>
              <a:rPr lang="cs-CZ" sz="2400" dirty="0" smtClean="0"/>
              <a:t>štěrk </a:t>
            </a:r>
            <a:r>
              <a:rPr lang="cs-CZ" sz="2400" dirty="0" smtClean="0"/>
              <a:t>– slepenec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   </a:t>
            </a:r>
            <a:r>
              <a:rPr lang="cs-CZ" sz="2400" dirty="0" smtClean="0"/>
              <a:t>jíl </a:t>
            </a:r>
            <a:r>
              <a:rPr lang="cs-CZ" sz="2400" dirty="0" smtClean="0"/>
              <a:t>- jílovec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512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265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Štěrk, slepenec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7000" y="1371600"/>
            <a:ext cx="467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Štěrk</a:t>
            </a:r>
            <a:r>
              <a:rPr lang="cs-CZ" sz="2400" dirty="0" smtClean="0"/>
              <a:t> - zaoblené úlomky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- zaoblují se při transportu</a:t>
            </a:r>
          </a:p>
          <a:p>
            <a:r>
              <a:rPr lang="cs-CZ" sz="2400" dirty="0" smtClean="0"/>
              <a:t>         - říční nánosy, mořská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pobřeží</a:t>
            </a:r>
          </a:p>
          <a:p>
            <a:r>
              <a:rPr lang="cs-CZ" sz="2400" dirty="0" smtClean="0"/>
              <a:t>         - stavební materiál – beton</a:t>
            </a:r>
          </a:p>
          <a:p>
            <a:r>
              <a:rPr lang="cs-CZ" sz="2400" dirty="0" smtClean="0"/>
              <a:t>         - těžba z říčních nánosů -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Ostrožská Nová Ves,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Náklo, Polabí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7000" y="4876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Slepenec</a:t>
            </a:r>
            <a:r>
              <a:rPr lang="cs-CZ" sz="2400" dirty="0" smtClean="0"/>
              <a:t> – zpevněním štěrku</a:t>
            </a:r>
          </a:p>
          <a:p>
            <a:r>
              <a:rPr lang="cs-CZ" sz="2400" dirty="0"/>
              <a:t>	 </a:t>
            </a:r>
            <a:r>
              <a:rPr lang="cs-CZ" sz="2400" dirty="0" smtClean="0"/>
              <a:t>    - drtí se na štěrk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48453"/>
            <a:ext cx="3170767" cy="2378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57863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4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265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Vykládání štěrku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57943" y="5095566"/>
            <a:ext cx="734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  <a:hlinkClick r:id="rId3"/>
              </a:rPr>
              <a:t>http://www.youtube.com/watch?v=QxtJe1_LHTQ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smtClean="0"/>
              <a:t>pískovna Hulín, 1:03 min., 720p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7743"/>
            <a:ext cx="7162800" cy="39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08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598" y="128586"/>
            <a:ext cx="5285102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Písek, pískovec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0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1600" y="9906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Písek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drobná zrnka převážně křemene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písky a pískovce tvoří přirozený filtr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surovina pro stavebnictví, sklářství a slévárenství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1600" y="3298924"/>
            <a:ext cx="515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Pískovec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zpevněním písku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skalní města – Labské pískovce, Český ráj, Kokořínsko, Broumovsko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stavební, dekorační a sochařský kámen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podobné jsou další </a:t>
            </a:r>
            <a:r>
              <a:rPr lang="cs-CZ" sz="2400" dirty="0" smtClean="0"/>
              <a:t>usazeniny -křemenec</a:t>
            </a:r>
            <a:r>
              <a:rPr lang="cs-CZ" sz="2400" dirty="0" smtClean="0"/>
              <a:t>, arkóza a droba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01" y="990599"/>
            <a:ext cx="3757300" cy="28179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00" y="4038600"/>
            <a:ext cx="3757300" cy="281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4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1915</Words>
  <Application>Microsoft Office PowerPoint</Application>
  <PresentationFormat>Předvádění na obrazovce (4:3)</PresentationFormat>
  <Paragraphs>196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Výchozí návrh</vt:lpstr>
      <vt:lpstr>Živly</vt:lpstr>
      <vt:lpstr>USAZENÉ HORNINY</vt:lpstr>
      <vt:lpstr>Anotace:</vt:lpstr>
      <vt:lpstr>Usazené horniny</vt:lpstr>
      <vt:lpstr>Podle způsobu vzniku se dělí:</vt:lpstr>
      <vt:lpstr>Prezentace aplikace PowerPoint</vt:lpstr>
      <vt:lpstr>Úlomkovité usazeniny</vt:lpstr>
      <vt:lpstr>Štěrk, slepenec</vt:lpstr>
      <vt:lpstr>Vykládání štěrku</vt:lpstr>
      <vt:lpstr>Písek, pískovec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109</cp:revision>
  <cp:lastPrinted>1601-01-01T00:00:00Z</cp:lastPrinted>
  <dcterms:created xsi:type="dcterms:W3CDTF">1601-01-01T00:00:00Z</dcterms:created>
  <dcterms:modified xsi:type="dcterms:W3CDTF">2014-12-09T19:23:53Z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