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5" r:id="rId2"/>
  </p:sldMasterIdLst>
  <p:sldIdLst>
    <p:sldId id="256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58" r:id="rId1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07A8-6085-4453-BC42-E6B3C8646E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397519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7F7EA-010F-4163-84C3-E35D4B02C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598202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61F1-0ADA-42BA-BBB5-BA248FF809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681505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567B-6A2B-451E-91D2-4BC77337ED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45613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80F3-DC6E-45F6-BDDD-4542B9076F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934119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C0CE-97AE-42E6-BF56-4B3B1B5E18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43784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807C-9769-4BF0-83A3-C8BA847661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395800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973D6-2B5E-413F-A367-B58EAD8BDB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967552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6309-28C7-4CDF-A609-1FB6D19A40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470934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C37CE-D827-4A94-A56A-8220EEA6F4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835361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000FD-0F3F-473D-8A75-0466E7CC35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58323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27BA-0515-4255-B22C-74EC4FA001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41525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37CD7-621C-42C9-8AB7-D7D62EDEA3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26987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B1158-B89E-4EE3-B152-DF66D496A1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977413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42E27-00E3-4FD4-AF75-718768EC18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817470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2BEB7-388D-4569-B941-878304A3BE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896569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934BE-47D6-4CA3-BCAC-16601E4EFA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493841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974AA-2BE3-436C-B7DA-046305160A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725553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76370-4908-4F6E-A384-D1D6EDEF53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000357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AF0B9-3292-42FE-BB4C-9FA180321B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899214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33094-17D7-4165-BD78-7BA26FAB9E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701598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29058-A819-4761-A63F-911C5CA263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65514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6E22104-35B3-4A58-AF55-108FBD20C7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38E1F882-8B5E-40A7-B523-679D7DB7B3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0" r:id="rId2"/>
    <p:sldLayoutId id="2147483797" r:id="rId3"/>
    <p:sldLayoutId id="2147483791" r:id="rId4"/>
    <p:sldLayoutId id="2147483798" r:id="rId5"/>
    <p:sldLayoutId id="2147483792" r:id="rId6"/>
    <p:sldLayoutId id="2147483793" r:id="rId7"/>
    <p:sldLayoutId id="2147483799" r:id="rId8"/>
    <p:sldLayoutId id="2147483800" r:id="rId9"/>
    <p:sldLayoutId id="2147483794" r:id="rId10"/>
    <p:sldLayoutId id="214748379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Aviculopecten_subcardiformis01.JPG" TargetMode="External"/><Relationship Id="rId3" Type="http://schemas.openxmlformats.org/officeDocument/2006/relationships/hyperlink" Target="http://cs.wikipedia.org/wiki/Soubor:Brothers_blacksmoker_hires.jpg" TargetMode="External"/><Relationship Id="rId7" Type="http://schemas.openxmlformats.org/officeDocument/2006/relationships/hyperlink" Target="http://en.wikipedia.org/wiki/File:Petrified_forest_log_2_md.jpg" TargetMode="External"/><Relationship Id="rId2" Type="http://schemas.openxmlformats.org/officeDocument/2006/relationships/hyperlink" Target="http://cs.wikipedia.org/wiki/Soubor:Stromatolites_in_Sharkbay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s.wikipedia.org/wiki/Soubor:Fossil_fish_Fur_Museum.jpg" TargetMode="External"/><Relationship Id="rId11" Type="http://schemas.openxmlformats.org/officeDocument/2006/relationships/image" Target="../media/image3.jpeg"/><Relationship Id="rId5" Type="http://schemas.openxmlformats.org/officeDocument/2006/relationships/hyperlink" Target="http://cs.wikipedia.org/wiki/Soubor:Asaphiscuswheelerii.jpg" TargetMode="External"/><Relationship Id="rId10" Type="http://schemas.openxmlformats.org/officeDocument/2006/relationships/hyperlink" Target="http://en.wikipedia.org/wiki/File:Latimeria_Paris.jpg" TargetMode="External"/><Relationship Id="rId4" Type="http://schemas.openxmlformats.org/officeDocument/2006/relationships/hyperlink" Target="http://cs.wikipedia.org/wiki/Soubor:Charles_Darwin_aged_51.jpg" TargetMode="External"/><Relationship Id="rId9" Type="http://schemas.openxmlformats.org/officeDocument/2006/relationships/hyperlink" Target="http://cs.wikipedia.org/wiki/Soubor:Latimeria_chalumnae01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VZNIK A VÝVOJ ŽIVOTA NA </a:t>
            </a:r>
            <a:r>
              <a:rPr lang="cs-CZ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EMI </a:t>
            </a:r>
          </a:p>
        </p:txBody>
      </p:sp>
      <p:pic>
        <p:nvPicPr>
          <p:cNvPr id="8195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Př_155_Geologie_Vznik a vývoj života na Zemi</a:t>
            </a:r>
          </a:p>
          <a:p>
            <a:pPr algn="ctr" eaLnBrk="1" hangingPunct="1"/>
            <a:r>
              <a:rPr lang="cs-CZ" b="1" dirty="0" smtClean="0"/>
              <a:t>Autor</a:t>
            </a:r>
            <a:r>
              <a:rPr lang="cs-CZ" b="1" dirty="0"/>
              <a:t>: Mgr. Jiří </a:t>
            </a:r>
            <a:r>
              <a:rPr lang="cs-CZ" b="1" dirty="0" err="1" smtClean="0"/>
              <a:t>Sukaný</a:t>
            </a:r>
            <a:endParaRPr lang="cs-CZ" dirty="0"/>
          </a:p>
          <a:p>
            <a:pPr algn="ctr" eaLnBrk="1" hangingPunct="1"/>
            <a:r>
              <a:rPr lang="cs-CZ" dirty="0"/>
              <a:t>Škola: Základní škola Velehrad, okres Uherské Hradiště, příspěvková </a:t>
            </a:r>
            <a:r>
              <a:rPr lang="cs-CZ" dirty="0" smtClean="0"/>
              <a:t>organizace</a:t>
            </a:r>
            <a:endParaRPr lang="cs-CZ" dirty="0"/>
          </a:p>
        </p:txBody>
      </p:sp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767" y="131194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15519" y="679473"/>
            <a:ext cx="389416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FF00"/>
                </a:solidFill>
              </a:rPr>
              <a:t>Živoucí fosilie</a:t>
            </a:r>
          </a:p>
          <a:p>
            <a:r>
              <a:rPr lang="cs-CZ" sz="2400" dirty="0" smtClean="0"/>
              <a:t>je žijící organismus, kterého známe i ve formě zkameněliny. Přežily hlavní vymírání druhů.</a:t>
            </a:r>
          </a:p>
          <a:p>
            <a:r>
              <a:rPr lang="cs-CZ" sz="2400" dirty="0" smtClean="0"/>
              <a:t>Jsou to jak rostliny tak živočichové – od savců přes žraloky až po kapradiny.</a:t>
            </a:r>
          </a:p>
          <a:p>
            <a:endParaRPr lang="cs-CZ" sz="2400" dirty="0"/>
          </a:p>
          <a:p>
            <a:r>
              <a:rPr lang="cs-CZ" sz="2400" dirty="0" smtClean="0">
                <a:solidFill>
                  <a:srgbClr val="FFFF00"/>
                </a:solidFill>
              </a:rPr>
              <a:t>Zajímavost</a:t>
            </a:r>
            <a:r>
              <a:rPr lang="cs-CZ" sz="2400" dirty="0" smtClean="0"/>
              <a:t> – Latimérie podivná – lalokoploutvá ryba,  o které si vědci mysleli, že vyhynula před 70 mil. lety – byla objevena v r. 1938 u břehů Afriky.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680" y="4405729"/>
            <a:ext cx="4929117" cy="23984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680" y="1071614"/>
            <a:ext cx="4958687" cy="329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16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767" y="131194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04800" y="304800"/>
            <a:ext cx="3424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Opakování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28600" y="1600200"/>
            <a:ext cx="8763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Co jsou to stromatolity?</a:t>
            </a:r>
          </a:p>
          <a:p>
            <a:r>
              <a:rPr lang="cs-CZ" sz="2400" dirty="0" smtClean="0"/>
              <a:t>- </a:t>
            </a:r>
            <a:r>
              <a:rPr lang="cs-CZ" sz="2400" dirty="0"/>
              <a:t>bochníkovitá usazenina tvořena vápenatými povlaky, které se utváří na povrchu sinic nebo bakterií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Jak staré jsou nejstarší stopy živých organismů?</a:t>
            </a:r>
          </a:p>
          <a:p>
            <a:r>
              <a:rPr lang="cs-CZ" sz="2400" dirty="0" smtClean="0"/>
              <a:t>- </a:t>
            </a:r>
            <a:r>
              <a:rPr lang="cs-CZ" sz="2400" dirty="0"/>
              <a:t>dochované </a:t>
            </a:r>
            <a:r>
              <a:rPr lang="cs-CZ" sz="2400" dirty="0" smtClean="0"/>
              <a:t>stopy </a:t>
            </a:r>
            <a:r>
              <a:rPr lang="cs-CZ" sz="2400" dirty="0"/>
              <a:t>sinic ve stromatolitech jsou staré 3,5 mld. let 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Jak na Zemi vznikl život?</a:t>
            </a:r>
          </a:p>
          <a:p>
            <a:r>
              <a:rPr lang="cs-CZ" sz="2400" dirty="0" smtClean="0"/>
              <a:t>- interakcemi látek v blízkosti hydrotermálních pramenů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Co je to evoluce?</a:t>
            </a:r>
          </a:p>
          <a:p>
            <a:r>
              <a:rPr lang="cs-CZ" sz="2400" dirty="0" smtClean="0"/>
              <a:t>- vývoj - </a:t>
            </a:r>
            <a:r>
              <a:rPr lang="cs-CZ" sz="2400" dirty="0"/>
              <a:t>je dlouhodobý proces, při kterém </a:t>
            </a:r>
            <a:r>
              <a:rPr lang="cs-CZ" sz="2400" dirty="0" smtClean="0"/>
              <a:t>se rozrůzňují formy </a:t>
            </a:r>
            <a:r>
              <a:rPr lang="cs-CZ" sz="2400" dirty="0"/>
              <a:t>života 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Kdo to byl Charles Darwin?</a:t>
            </a:r>
          </a:p>
          <a:p>
            <a:r>
              <a:rPr lang="cs-CZ" sz="2400" dirty="0" smtClean="0"/>
              <a:t>- </a:t>
            </a:r>
            <a:r>
              <a:rPr lang="cs-CZ" sz="2400" dirty="0"/>
              <a:t>anglický </a:t>
            </a:r>
            <a:r>
              <a:rPr lang="cs-CZ" sz="2400" dirty="0" smtClean="0"/>
              <a:t>přírodovědec, položil základy evoluční teorie</a:t>
            </a:r>
          </a:p>
        </p:txBody>
      </p:sp>
    </p:spTree>
    <p:extLst>
      <p:ext uri="{BB962C8B-B14F-4D97-AF65-F5344CB8AC3E}">
        <p14:creationId xmlns:p14="http://schemas.microsoft.com/office/powerpoint/2010/main" val="14304581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767" y="131194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04800" y="304800"/>
            <a:ext cx="3424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Opakování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28600" y="1139017"/>
            <a:ext cx="8763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Co vysvětluje moderní evoluční teorie?</a:t>
            </a:r>
          </a:p>
          <a:p>
            <a:r>
              <a:rPr lang="cs-CZ" sz="2400" dirty="0" smtClean="0"/>
              <a:t>- k </a:t>
            </a:r>
            <a:r>
              <a:rPr lang="cs-CZ" sz="2400" dirty="0"/>
              <a:t>vývoji a vzniku druhů dochází dlouhodobým a trvale působícím přírodním a pohlavním výběrem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Co jsou to fosilie? </a:t>
            </a:r>
          </a:p>
          <a:p>
            <a:r>
              <a:rPr lang="cs-CZ" sz="2400" dirty="0" smtClean="0"/>
              <a:t>- </a:t>
            </a:r>
            <a:r>
              <a:rPr lang="cs-CZ" sz="2400" dirty="0"/>
              <a:t> zkameněliny, zkamenělé zbytky, otisky a stopy starobylých organismů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Jak zkameněliny vznikají?</a:t>
            </a:r>
          </a:p>
          <a:p>
            <a:r>
              <a:rPr lang="cs-CZ" sz="2400" dirty="0" smtClean="0"/>
              <a:t>- organismus zkamení nebo zanechá otisk v usazené hornině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Která věda se zabývá studiem zkamenělin?</a:t>
            </a:r>
          </a:p>
          <a:p>
            <a:r>
              <a:rPr lang="cs-CZ" sz="2400" dirty="0" smtClean="0"/>
              <a:t>- paleontologie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Co je to živoucí fosilie?</a:t>
            </a:r>
          </a:p>
          <a:p>
            <a:r>
              <a:rPr lang="cs-CZ" sz="2400" dirty="0" smtClean="0"/>
              <a:t>- </a:t>
            </a:r>
            <a:r>
              <a:rPr lang="cs-CZ" sz="2400" dirty="0"/>
              <a:t>je žijící organismus, kterého známe i ve formě zkameněliny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865243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457200"/>
            <a:ext cx="8915400" cy="3886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100" dirty="0" err="1"/>
              <a:t>Stromatolites</a:t>
            </a:r>
            <a:r>
              <a:rPr lang="cs-CZ" sz="1100" dirty="0"/>
              <a:t> in Sharkbay.jpg.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2006 [cit. 2013-07-04]. Dostupné z: </a:t>
            </a:r>
            <a:r>
              <a:rPr lang="cs-CZ" sz="1100" dirty="0">
                <a:hlinkClick r:id="rId2"/>
              </a:rPr>
              <a:t>http://</a:t>
            </a:r>
            <a:r>
              <a:rPr lang="cs-CZ" sz="1100" dirty="0" smtClean="0">
                <a:hlinkClick r:id="rId2"/>
              </a:rPr>
              <a:t>cs.wikipedia.org/wiki/Soubor:Stromatolites_in_Sharkbay.jpg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Brothers</a:t>
            </a:r>
            <a:r>
              <a:rPr lang="cs-CZ" sz="1100" dirty="0"/>
              <a:t> </a:t>
            </a:r>
            <a:r>
              <a:rPr lang="cs-CZ" sz="1100" dirty="0" err="1"/>
              <a:t>blacksmoker</a:t>
            </a:r>
            <a:r>
              <a:rPr lang="cs-CZ" sz="1100" dirty="0"/>
              <a:t> hires.jpg.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2008 [cit. 2013-07-04]. Dostupné z: </a:t>
            </a:r>
            <a:r>
              <a:rPr lang="cs-CZ" sz="1100" dirty="0">
                <a:hlinkClick r:id="rId3"/>
              </a:rPr>
              <a:t>http://</a:t>
            </a:r>
            <a:r>
              <a:rPr lang="cs-CZ" sz="1100" dirty="0" smtClean="0">
                <a:hlinkClick r:id="rId3"/>
              </a:rPr>
              <a:t>cs.wikipedia.org/wiki/Soubor:Brothers_blacksmoker_hires.jpg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Charles Darwin </a:t>
            </a:r>
            <a:r>
              <a:rPr lang="cs-CZ" sz="1100" dirty="0" err="1"/>
              <a:t>aged</a:t>
            </a:r>
            <a:r>
              <a:rPr lang="cs-CZ" sz="1100" dirty="0"/>
              <a:t> 51.jpg.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2005 [cit. 2013-07-04]. Dostupné z: </a:t>
            </a:r>
            <a:r>
              <a:rPr lang="cs-CZ" sz="1100" dirty="0">
                <a:hlinkClick r:id="rId4"/>
              </a:rPr>
              <a:t>http://</a:t>
            </a:r>
            <a:r>
              <a:rPr lang="cs-CZ" sz="1100" dirty="0" smtClean="0">
                <a:hlinkClick r:id="rId4"/>
              </a:rPr>
              <a:t>cs.wikipedia.org/wiki/Soubor:Charles_Darwin_aged_51.jpg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Http://cs.wikipedia.org/wiki/</a:t>
            </a:r>
            <a:r>
              <a:rPr lang="cs-CZ" sz="1100" dirty="0" err="1"/>
              <a:t>Soubor:Asaphiscuswheelerii.jpg</a:t>
            </a:r>
            <a:r>
              <a:rPr lang="cs-CZ" sz="1100" dirty="0"/>
              <a:t>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2013 [cit. 2013-07-04]. Dostupné z: </a:t>
            </a:r>
            <a:r>
              <a:rPr lang="cs-CZ" sz="1100" dirty="0">
                <a:hlinkClick r:id="rId5"/>
              </a:rPr>
              <a:t>http://</a:t>
            </a:r>
            <a:r>
              <a:rPr lang="cs-CZ" sz="1100" dirty="0" smtClean="0">
                <a:hlinkClick r:id="rId5"/>
              </a:rPr>
              <a:t>cs.wikipedia.org/wiki/Soubor:Asaphiscuswheelerii.jpg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Fossil</a:t>
            </a:r>
            <a:r>
              <a:rPr lang="cs-CZ" sz="1100" dirty="0"/>
              <a:t> </a:t>
            </a:r>
            <a:r>
              <a:rPr lang="cs-CZ" sz="1100" dirty="0" err="1"/>
              <a:t>fish</a:t>
            </a:r>
            <a:r>
              <a:rPr lang="cs-CZ" sz="1100" dirty="0"/>
              <a:t> </a:t>
            </a:r>
            <a:r>
              <a:rPr lang="cs-CZ" sz="1100" dirty="0" err="1"/>
              <a:t>Fur</a:t>
            </a:r>
            <a:r>
              <a:rPr lang="cs-CZ" sz="1100" dirty="0"/>
              <a:t> Museum.jpg.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2006 [cit. 2013-07-04]. Dostupné z: </a:t>
            </a:r>
            <a:r>
              <a:rPr lang="cs-CZ" sz="1100" dirty="0">
                <a:hlinkClick r:id="rId6"/>
              </a:rPr>
              <a:t>http://</a:t>
            </a:r>
            <a:r>
              <a:rPr lang="cs-CZ" sz="1100" dirty="0" smtClean="0">
                <a:hlinkClick r:id="rId6"/>
              </a:rPr>
              <a:t>cs.wikipedia.org/wiki/Soubor:Fossil_fish_Fur_Museum.jpg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Petrified</a:t>
            </a:r>
            <a:r>
              <a:rPr lang="cs-CZ" sz="1100" dirty="0"/>
              <a:t> </a:t>
            </a:r>
            <a:r>
              <a:rPr lang="cs-CZ" sz="1100" dirty="0" err="1"/>
              <a:t>forest</a:t>
            </a:r>
            <a:r>
              <a:rPr lang="cs-CZ" sz="1100" dirty="0"/>
              <a:t> log 2 md.jpg.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2007 [cit. 2013-07-04]. Dostupné z: </a:t>
            </a:r>
            <a:r>
              <a:rPr lang="cs-CZ" sz="1100" dirty="0">
                <a:hlinkClick r:id="rId7"/>
              </a:rPr>
              <a:t>http://</a:t>
            </a:r>
            <a:r>
              <a:rPr lang="cs-CZ" sz="1100" dirty="0" smtClean="0">
                <a:hlinkClick r:id="rId7"/>
              </a:rPr>
              <a:t>en.wikipedia.org/wiki/File:Petrified_forest_log_2_md.jpg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Aviculopecten</a:t>
            </a:r>
            <a:r>
              <a:rPr lang="cs-CZ" sz="1100" dirty="0"/>
              <a:t> subcardiformis01.JPG.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2008 [cit. 2013-07-04]. Dostupné z: </a:t>
            </a:r>
            <a:r>
              <a:rPr lang="cs-CZ" sz="1100" dirty="0">
                <a:hlinkClick r:id="rId8"/>
              </a:rPr>
              <a:t>http://</a:t>
            </a:r>
            <a:r>
              <a:rPr lang="cs-CZ" sz="1100" dirty="0" smtClean="0">
                <a:hlinkClick r:id="rId8"/>
              </a:rPr>
              <a:t>en.wikipedia.org/wiki/File:Aviculopecten_subcardiformis01.JPG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Latimeria</a:t>
            </a:r>
            <a:r>
              <a:rPr lang="cs-CZ" sz="1100" dirty="0"/>
              <a:t> chalumnae01.jpg.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2005 [cit. 2013-07-04]. Dostupné z: </a:t>
            </a:r>
            <a:r>
              <a:rPr lang="cs-CZ" sz="1100" dirty="0">
                <a:hlinkClick r:id="rId9"/>
              </a:rPr>
              <a:t>http://</a:t>
            </a:r>
            <a:r>
              <a:rPr lang="cs-CZ" sz="1100" dirty="0" smtClean="0">
                <a:hlinkClick r:id="rId9"/>
              </a:rPr>
              <a:t>cs.wikipedia.org/wiki/Soubor:Latimeria_chalumnae01.jpg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Latimeria</a:t>
            </a:r>
            <a:r>
              <a:rPr lang="cs-CZ" sz="1100" dirty="0"/>
              <a:t> Paris.jpg.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2012 [cit. 2013-07-04]. Dostupné z: </a:t>
            </a:r>
            <a:r>
              <a:rPr lang="cs-CZ" sz="1100" dirty="0">
                <a:hlinkClick r:id="rId10"/>
              </a:rPr>
              <a:t>http://</a:t>
            </a:r>
            <a:r>
              <a:rPr lang="cs-CZ" sz="1100" dirty="0" smtClean="0">
                <a:hlinkClick r:id="rId10"/>
              </a:rPr>
              <a:t>en.wikipedia.org/wiki/File:Latimeria_Paris.jpg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endParaRPr lang="cs-CZ" sz="1100" u="sng" dirty="0" smtClean="0">
              <a:effectLst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76200"/>
            <a:ext cx="7010400" cy="52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500" b="1" dirty="0"/>
              <a:t>POUŽITÉ ZDROJE: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219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58532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Digitální učební materiál je určen pro  seznámení, rozšíření, </a:t>
            </a:r>
            <a:r>
              <a:rPr lang="cs-CZ" dirty="0" smtClean="0"/>
              <a:t>upevňování učiva o vzniku a vývoji života.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Materiál rozvíjí, </a:t>
            </a:r>
            <a:r>
              <a:rPr lang="cs-CZ" dirty="0" smtClean="0"/>
              <a:t>podporuje, </a:t>
            </a:r>
            <a:r>
              <a:rPr lang="cs-CZ" dirty="0"/>
              <a:t>vysvětluje znalosti o </a:t>
            </a:r>
            <a:r>
              <a:rPr lang="cs-CZ" dirty="0" smtClean="0"/>
              <a:t>vzniku a vývoji života na Zemi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Je určen pro předmět přírodopis 9. ročník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Tento materiál vznikl ze zápisu autora jako doplňující materiál k učebnici: </a:t>
            </a:r>
            <a:r>
              <a:rPr lang="cs-CZ" i="1" dirty="0"/>
              <a:t>Černík, V., Martinec, Z., Vítek, J</a:t>
            </a:r>
            <a:r>
              <a:rPr lang="cs-CZ" i="1" dirty="0" smtClean="0"/>
              <a:t>.,  </a:t>
            </a:r>
            <a:r>
              <a:rPr lang="cs-CZ" dirty="0"/>
              <a:t>Přírodopis 4 pro 9. ročník základní školy a nižší ročníky víceletých gymnázií, Bělehradská 47, 120 00 Praha 2: SPN, 1998, ISBN 80-7235-044-7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45" y="5933364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47951" y="51179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Vznik života - biogeneze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47851" y="875268"/>
            <a:ext cx="899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není dnes jasný </a:t>
            </a:r>
            <a:r>
              <a:rPr lang="cs-CZ" sz="2400" dirty="0" smtClean="0"/>
              <a:t>– existuje celá řada teorií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z anorganických látek vznikly látky organické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nejsou dochované nejstarší zkameněliny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dochované uznávané stopy sinic ve stromatolitech jsou staré 3,5 mld. let 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561" y="2794151"/>
            <a:ext cx="5473890" cy="407401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47851" y="2898265"/>
            <a:ext cx="34369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Současné kolonie </a:t>
            </a:r>
            <a:r>
              <a:rPr lang="cs-CZ" sz="2400" dirty="0">
                <a:solidFill>
                  <a:srgbClr val="FFFF00"/>
                </a:solidFill>
              </a:rPr>
              <a:t>stromatolitů</a:t>
            </a:r>
            <a:r>
              <a:rPr lang="cs-CZ" sz="2400" dirty="0"/>
              <a:t> v </a:t>
            </a:r>
            <a:r>
              <a:rPr lang="cs-CZ" sz="2400" dirty="0" smtClean="0"/>
              <a:t>Austrálii (</a:t>
            </a:r>
            <a:r>
              <a:rPr lang="cs-CZ" sz="2400" dirty="0" err="1" smtClean="0"/>
              <a:t>Shark</a:t>
            </a:r>
            <a:r>
              <a:rPr lang="cs-CZ" sz="2400" dirty="0" smtClean="0"/>
              <a:t> </a:t>
            </a:r>
            <a:r>
              <a:rPr lang="cs-CZ" sz="2400" dirty="0" err="1" smtClean="0"/>
              <a:t>Bay</a:t>
            </a:r>
            <a:r>
              <a:rPr lang="cs-CZ" sz="2400" dirty="0" smtClean="0"/>
              <a:t>) – bochníkovitá usazenina tvořena vápenatými povlaky, které se utváří na povrchu sinic nebo bakterií.</a:t>
            </a:r>
            <a:endParaRPr lang="cs-CZ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54" y="57912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47851" y="303282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</a:rPr>
              <a:t>Náboženské představy</a:t>
            </a:r>
            <a:endParaRPr lang="cs-CZ" sz="2800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47851" y="820491"/>
            <a:ext cx="8767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p</a:t>
            </a:r>
            <a:r>
              <a:rPr lang="cs-CZ" sz="2400" dirty="0" smtClean="0"/>
              <a:t>odle Bible a Koránu bylo vše stvořeno silou slova Božího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modernější větve křesťanství se i nadále drží stvoření, ale uznávají vývoj přírody - evoluci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47851" y="2286000"/>
            <a:ext cx="8386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</a:rPr>
              <a:t>Vědecké teorie</a:t>
            </a:r>
            <a:endParaRPr lang="cs-CZ" sz="2800" dirty="0">
              <a:solidFill>
                <a:srgbClr val="FFFF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47851" y="2809220"/>
            <a:ext cx="53567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existuje jich velké množství, každá má nedostatky, slabiny a nejasnosti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možný  je vznik života v blízkosti           tzv. černých kuřáků – hydrotermální prameny u oceánských hřbetů  - dostatek různých látek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747224"/>
            <a:ext cx="3429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59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54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33400" y="1524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Vývoj života - Evoluce</a:t>
            </a:r>
            <a:endParaRPr lang="cs-CZ" sz="36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282054" y="798731"/>
            <a:ext cx="86333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evoluce (vývoj)</a:t>
            </a:r>
            <a:r>
              <a:rPr lang="cs-CZ" sz="2400" dirty="0" smtClean="0"/>
              <a:t> je dlouhodobý proces, při kterém               se diverzifikují (rozrůzňují) formy života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pro uznání vývoje organismů byly zásadní nálezy zkamenělin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d</a:t>
            </a:r>
            <a:r>
              <a:rPr lang="cs-CZ" sz="2400" dirty="0" smtClean="0"/>
              <a:t>nes je uznávaná </a:t>
            </a:r>
            <a:r>
              <a:rPr lang="cs-CZ" sz="2400" dirty="0" smtClean="0">
                <a:solidFill>
                  <a:srgbClr val="FFFF00"/>
                </a:solidFill>
              </a:rPr>
              <a:t>evoluční teorie</a:t>
            </a:r>
            <a:r>
              <a:rPr lang="cs-CZ" sz="2400" dirty="0" smtClean="0"/>
              <a:t>, kterou sestavil </a:t>
            </a:r>
            <a:r>
              <a:rPr lang="cs-CZ" sz="2400" dirty="0" smtClean="0">
                <a:solidFill>
                  <a:srgbClr val="FFFF00"/>
                </a:solidFill>
              </a:rPr>
              <a:t>Charles Darwin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Moderní teorie evoluce (Darwinova)</a:t>
            </a:r>
          </a:p>
          <a:p>
            <a:r>
              <a:rPr lang="cs-CZ" sz="2400" dirty="0" smtClean="0"/>
              <a:t>K vývoji a vzniku druhů dochází dlouhodobým a trvale působícím přírodním a pohlavním výběrem. </a:t>
            </a:r>
          </a:p>
          <a:p>
            <a:r>
              <a:rPr lang="cs-CZ" sz="2400" dirty="0" smtClean="0"/>
              <a:t>Příroda si sama vybere na základě konkurenceschopnosti, kteří jedinci nebo druhy budou úspěšné, přežijí a budou        se nadále vyvíjet a které ne. Podmínky se neustále mění         a organism</a:t>
            </a:r>
            <a:r>
              <a:rPr lang="cs-CZ" sz="2400" dirty="0"/>
              <a:t>y</a:t>
            </a:r>
            <a:r>
              <a:rPr lang="cs-CZ" sz="2400" dirty="0" smtClean="0"/>
              <a:t> se musí přizpůsobit – vyvinout – změnit. Moderní směry počítají i s náhodným výběrem a skokovými změnami.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01361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2" y="568942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33400" y="1524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Charles Darwin</a:t>
            </a:r>
            <a:endParaRPr lang="cs-CZ" sz="36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79612" y="833187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anglický přírodovědec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1809 – 1882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cesta kolem světa </a:t>
            </a:r>
            <a:r>
              <a:rPr lang="cs-CZ" sz="2400" dirty="0"/>
              <a:t>na lodi HMS Beagle (27. </a:t>
            </a:r>
            <a:r>
              <a:rPr lang="cs-CZ" sz="2400" dirty="0" smtClean="0"/>
              <a:t>prosince </a:t>
            </a:r>
            <a:r>
              <a:rPr lang="cs-CZ" sz="2400" dirty="0"/>
              <a:t>1831 – 2. října 1836</a:t>
            </a:r>
            <a:r>
              <a:rPr lang="cs-CZ" sz="2400" dirty="0" smtClean="0"/>
              <a:t> – studoval přírodu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nejdůležitější dílo – O vzniku druhů přírodním výběrem (1859) 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798731"/>
            <a:ext cx="4648200" cy="568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48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890121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33400" y="1524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FFFF00"/>
                </a:solidFill>
              </a:rPr>
              <a:t>Zkameněliny - fosilie</a:t>
            </a:r>
            <a:endParaRPr lang="cs-CZ" sz="3600" dirty="0">
              <a:solidFill>
                <a:srgbClr val="FFFF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22998" y="833187"/>
            <a:ext cx="8530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zkamenělé zbytky, otisky a stopy starobylých organismů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studiem se zabývá </a:t>
            </a:r>
            <a:r>
              <a:rPr lang="cs-CZ" sz="2400" dirty="0" smtClean="0">
                <a:solidFill>
                  <a:srgbClr val="FFFF00"/>
                </a:solidFill>
              </a:rPr>
              <a:t>paleontologie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vznikají nejčastěji ve vápenci, jílovitých břidlicích a pískovci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jsou důkazem vývoje organismů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07159" y="2473801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</a:rPr>
              <a:t>Vznik zkameněliny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organismus spadne ve vodě do usazenin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měkké části těla se rozloží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tvrdé složky – kosti, skořápky, schránky – zůstanou zachovány nebo zanechají otisk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dutiny vyplní materiál, tvrdé části – např. dřevo může být prostoupeno minerály – opálem – zkamení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měkké tkáně mohou zanechat otisky v jemném bahně</a:t>
            </a:r>
          </a:p>
          <a:p>
            <a:pPr marL="457200" indent="-457200">
              <a:buAutoNum type="arabicPeriod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740541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66" y="13738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-5687"/>
            <a:ext cx="4114800" cy="3473841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33066" y="10668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Fosilie trilobita.</a:t>
            </a:r>
            <a:endParaRPr lang="cs-CZ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7" y="2778123"/>
            <a:ext cx="5748742" cy="402907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172200" y="58674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Fosilie ryby.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5845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13738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33066" y="10668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Zkamenělé dřevo.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114800" y="5796843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Otisk lastury.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666" y="10236"/>
            <a:ext cx="5353334" cy="535333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0143"/>
            <a:ext cx="3749040" cy="37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80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Živly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</TotalTime>
  <Words>1082</Words>
  <Application>Microsoft Office PowerPoint</Application>
  <PresentationFormat>Předvádění na obrazovce (4:3)</PresentationFormat>
  <Paragraphs>88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Výchozí návrh</vt:lpstr>
      <vt:lpstr>Živly</vt:lpstr>
      <vt:lpstr>VZNIK A VÝVOJ ŽIVOTA NA ZEMI </vt:lpstr>
      <vt:lpstr>Anotace: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opel</dc:creator>
  <cp:lastModifiedBy>Opel</cp:lastModifiedBy>
  <cp:revision>104</cp:revision>
  <cp:lastPrinted>1601-01-01T00:00:00Z</cp:lastPrinted>
  <dcterms:created xsi:type="dcterms:W3CDTF">1601-01-01T00:00:00Z</dcterms:created>
  <dcterms:modified xsi:type="dcterms:W3CDTF">2014-12-09T20:36:14Z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