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59" r:id="rId3"/>
    <p:sldId id="261" r:id="rId4"/>
    <p:sldId id="263" r:id="rId5"/>
    <p:sldId id="265" r:id="rId6"/>
    <p:sldId id="273" r:id="rId7"/>
    <p:sldId id="266" r:id="rId8"/>
    <p:sldId id="275" r:id="rId9"/>
    <p:sldId id="269" r:id="rId10"/>
    <p:sldId id="276" r:id="rId11"/>
    <p:sldId id="267" r:id="rId12"/>
    <p:sldId id="277" r:id="rId13"/>
    <p:sldId id="264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FF505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C49FB-1469-4F19-B6C2-02C3A0576E3E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68B79-47A5-4284-B16F-FB1FD2DF91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68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68B79-47A5-4284-B16F-FB1FD2DF919B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68B79-47A5-4284-B16F-FB1FD2DF919B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AA1-F320-43D9-BA97-50356F934660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FBAAA1-F320-43D9-BA97-50356F934660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6A3903-07E3-44C5-962E-8630E64D23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algn="ctr"/>
            <a:r>
              <a:rPr lang="cs-CZ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POČASÍ</a:t>
            </a:r>
            <a:endParaRPr lang="cs-CZ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Pří_013_Rozmanitost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přírody_Počasí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Autor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Zdeňka Bartlová</a:t>
            </a:r>
          </a:p>
          <a:p>
            <a:pPr algn="ctr"/>
            <a:endParaRPr lang="cs-CZ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PŘELOŽ NÁZVY OBRÁZKŮ DO ČEŠTINY</a:t>
            </a:r>
            <a:endParaRPr lang="cs-CZ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205064"/>
          </a:xfrm>
        </p:spPr>
        <p:txBody>
          <a:bodyPr>
            <a:normAutofit fontScale="92500" lnSpcReduction="10000"/>
          </a:bodyPr>
          <a:lstStyle/>
          <a:p>
            <a:r>
              <a:rPr lang="cs-CZ" sz="3200" b="1" i="1" dirty="0" err="1" smtClean="0"/>
              <a:t>Cloudy</a:t>
            </a:r>
            <a:r>
              <a:rPr lang="cs-CZ" sz="3200" b="1" i="1" dirty="0" smtClean="0"/>
              <a:t> – </a:t>
            </a:r>
            <a:r>
              <a:rPr lang="cs-CZ" sz="2600" dirty="0" smtClean="0">
                <a:solidFill>
                  <a:srgbClr val="FF0000"/>
                </a:solidFill>
              </a:rPr>
              <a:t>oblačný</a:t>
            </a:r>
            <a:endParaRPr lang="cs-CZ" sz="2600" b="1" i="1" dirty="0" smtClean="0"/>
          </a:p>
          <a:p>
            <a:r>
              <a:rPr lang="cs-CZ" sz="3200" b="1" i="1" dirty="0" err="1" smtClean="0"/>
              <a:t>Stormy</a:t>
            </a:r>
            <a:r>
              <a:rPr lang="cs-CZ" sz="3200" b="1" i="1" dirty="0" smtClean="0"/>
              <a:t> – </a:t>
            </a:r>
            <a:r>
              <a:rPr lang="cs-CZ" sz="2600" dirty="0" smtClean="0">
                <a:solidFill>
                  <a:srgbClr val="FF0000"/>
                </a:solidFill>
              </a:rPr>
              <a:t>bouřky</a:t>
            </a:r>
            <a:endParaRPr lang="cs-CZ" sz="2600" i="1" dirty="0" smtClean="0"/>
          </a:p>
          <a:p>
            <a:r>
              <a:rPr lang="cs-CZ" sz="3200" b="1" i="1" dirty="0" smtClean="0"/>
              <a:t>Sunny – </a:t>
            </a:r>
            <a:r>
              <a:rPr lang="cs-CZ" sz="2600" dirty="0" smtClean="0">
                <a:solidFill>
                  <a:srgbClr val="FF0000"/>
                </a:solidFill>
              </a:rPr>
              <a:t>slunný</a:t>
            </a:r>
          </a:p>
          <a:p>
            <a:r>
              <a:rPr lang="cs-CZ" sz="3200" b="1" i="1" dirty="0" err="1" smtClean="0"/>
              <a:t>Snowy</a:t>
            </a:r>
            <a:r>
              <a:rPr lang="cs-CZ" sz="3200" b="1" i="1" dirty="0" smtClean="0"/>
              <a:t> – </a:t>
            </a:r>
            <a:r>
              <a:rPr lang="cs-CZ" sz="2600" dirty="0" smtClean="0">
                <a:solidFill>
                  <a:srgbClr val="FF0000"/>
                </a:solidFill>
              </a:rPr>
              <a:t>zasněžený</a:t>
            </a:r>
            <a:endParaRPr lang="cs-CZ" sz="2600" b="1" i="1" dirty="0" smtClean="0"/>
          </a:p>
          <a:p>
            <a:r>
              <a:rPr lang="cs-CZ" sz="3200" b="1" i="1" dirty="0" err="1" smtClean="0"/>
              <a:t>Rainy</a:t>
            </a:r>
            <a:r>
              <a:rPr lang="cs-CZ" sz="3200" b="1" i="1" dirty="0" smtClean="0"/>
              <a:t> – </a:t>
            </a:r>
            <a:r>
              <a:rPr lang="cs-CZ" sz="2600" dirty="0" smtClean="0">
                <a:solidFill>
                  <a:srgbClr val="FF0000"/>
                </a:solidFill>
              </a:rPr>
              <a:t>deštivý</a:t>
            </a:r>
            <a:endParaRPr lang="cs-CZ" sz="2600" b="1" i="1" dirty="0" smtClean="0"/>
          </a:p>
          <a:p>
            <a:r>
              <a:rPr lang="cs-CZ" sz="3200" b="1" i="1" dirty="0" err="1" smtClean="0"/>
              <a:t>Windy</a:t>
            </a:r>
            <a:r>
              <a:rPr lang="cs-CZ" sz="3200" b="1" i="1" dirty="0" smtClean="0"/>
              <a:t> – </a:t>
            </a:r>
            <a:r>
              <a:rPr lang="cs-CZ" sz="2600" dirty="0" smtClean="0">
                <a:solidFill>
                  <a:srgbClr val="FF0000"/>
                </a:solidFill>
              </a:rPr>
              <a:t>větrný</a:t>
            </a:r>
            <a:endParaRPr lang="cs-CZ" sz="2600" b="1" i="1" dirty="0" smtClean="0"/>
          </a:p>
          <a:p>
            <a:r>
              <a:rPr lang="cs-CZ" sz="3200" b="1" i="1" dirty="0" smtClean="0">
                <a:solidFill>
                  <a:srgbClr val="FF0066"/>
                </a:solidFill>
              </a:rPr>
              <a:t>Z jakého jazyka jsi to překládal? </a:t>
            </a:r>
            <a:r>
              <a:rPr lang="cs-CZ" sz="3200" dirty="0" smtClean="0">
                <a:solidFill>
                  <a:srgbClr val="FF0000"/>
                </a:solidFill>
              </a:rPr>
              <a:t>angličtiny</a:t>
            </a:r>
            <a:endParaRPr lang="cs-CZ" sz="3200" b="1" i="1" dirty="0" smtClean="0">
              <a:solidFill>
                <a:srgbClr val="FF0066"/>
              </a:solidFill>
            </a:endParaRPr>
          </a:p>
        </p:txBody>
      </p:sp>
      <p:pic>
        <p:nvPicPr>
          <p:cNvPr id="1026" name="Picture 2" descr="C:\Users\uzivatel\AppData\Local\Microsoft\Windows\Temporary Internet Files\Content.IE5\5O34SB11\MC9004404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1443608" cy="144360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467544" y="29969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SUNNY</a:t>
            </a:r>
            <a:endParaRPr lang="cs-CZ" b="1" dirty="0"/>
          </a:p>
        </p:txBody>
      </p:sp>
      <p:pic>
        <p:nvPicPr>
          <p:cNvPr id="8" name="Picture 2" descr="C:\Users\uzivatel\AppData\Local\Microsoft\Windows\Temporary Internet Files\Content.IE5\BJ6I4CQQ\MC90043258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484784"/>
            <a:ext cx="1152128" cy="1152128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1907704" y="29969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CLOUDY</a:t>
            </a:r>
            <a:endParaRPr lang="cs-CZ" b="1" dirty="0"/>
          </a:p>
        </p:txBody>
      </p:sp>
      <p:pic>
        <p:nvPicPr>
          <p:cNvPr id="12" name="Picture 5" descr="C:\Users\uzivatel\AppData\Local\Microsoft\Windows\Temporary Internet Files\Content.IE5\AOQMOEO6\MC900432588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412776"/>
            <a:ext cx="1296144" cy="1296144"/>
          </a:xfrm>
          <a:prstGeom prst="rect">
            <a:avLst/>
          </a:prstGeom>
          <a:noFill/>
        </p:spPr>
      </p:pic>
      <p:sp>
        <p:nvSpPr>
          <p:cNvPr id="15" name="TextovéPole 14"/>
          <p:cNvSpPr txBox="1"/>
          <p:nvPr/>
        </p:nvSpPr>
        <p:spPr>
          <a:xfrm>
            <a:off x="3491880" y="299695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RAINY</a:t>
            </a:r>
            <a:endParaRPr lang="cs-CZ" b="1" dirty="0"/>
          </a:p>
        </p:txBody>
      </p:sp>
      <p:pic>
        <p:nvPicPr>
          <p:cNvPr id="16" name="Picture 6" descr="C:\Users\uzivatel\AppData\Local\Microsoft\Windows\Temporary Internet Files\Content.IE5\MTCKAY61\MC90043259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645024"/>
            <a:ext cx="1440160" cy="1440160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467544" y="50851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SNOWY</a:t>
            </a:r>
            <a:endParaRPr lang="cs-CZ" b="1" dirty="0"/>
          </a:p>
        </p:txBody>
      </p:sp>
      <p:pic>
        <p:nvPicPr>
          <p:cNvPr id="18" name="Picture 8" descr="C:\Users\uzivatel\AppData\Local\Microsoft\Windows\Temporary Internet Files\Content.IE5\AOQMOEO6\MC900413534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3717032"/>
            <a:ext cx="1296144" cy="1089257"/>
          </a:xfrm>
          <a:prstGeom prst="rect">
            <a:avLst/>
          </a:prstGeom>
          <a:noFill/>
        </p:spPr>
      </p:pic>
      <p:sp>
        <p:nvSpPr>
          <p:cNvPr id="19" name="TextovéPole 18"/>
          <p:cNvSpPr txBox="1"/>
          <p:nvPr/>
        </p:nvSpPr>
        <p:spPr>
          <a:xfrm>
            <a:off x="3347864" y="50851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WINDY</a:t>
            </a:r>
            <a:endParaRPr lang="cs-CZ" b="1" dirty="0"/>
          </a:p>
        </p:txBody>
      </p:sp>
      <p:pic>
        <p:nvPicPr>
          <p:cNvPr id="20" name="Picture 9" descr="C:\Users\uzivatel\AppData\Local\Microsoft\Windows\Temporary Internet Files\Content.IE5\5O34SB11\MC900431597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3717032"/>
            <a:ext cx="1368152" cy="1368152"/>
          </a:xfrm>
          <a:prstGeom prst="rect">
            <a:avLst/>
          </a:prstGeom>
          <a:noFill/>
        </p:spPr>
      </p:pic>
      <p:sp>
        <p:nvSpPr>
          <p:cNvPr id="21" name="TextovéPole 20"/>
          <p:cNvSpPr txBox="1"/>
          <p:nvPr/>
        </p:nvSpPr>
        <p:spPr>
          <a:xfrm>
            <a:off x="1835696" y="50851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STORMY</a:t>
            </a:r>
            <a:endParaRPr lang="cs-CZ" b="1" dirty="0"/>
          </a:p>
        </p:txBody>
      </p:sp>
      <p:sp>
        <p:nvSpPr>
          <p:cNvPr id="22" name="Zástupný symbol pro obsah 21"/>
          <p:cNvSpPr>
            <a:spLocks noGrp="1"/>
          </p:cNvSpPr>
          <p:nvPr>
            <p:ph sz="half" idx="1"/>
          </p:nvPr>
        </p:nvSpPr>
        <p:spPr>
          <a:xfrm flipV="1">
            <a:off x="4716016" y="5977880"/>
            <a:ext cx="4123184" cy="547464"/>
          </a:xfrm>
        </p:spPr>
        <p:txBody>
          <a:bodyPr/>
          <a:lstStyle/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 spd="slow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7" grpId="0" build="allAtOnce"/>
      <p:bldP spid="9" grpId="0" build="allAtOnce"/>
      <p:bldP spid="15" grpId="0" build="allAtOnce"/>
      <p:bldP spid="17" grpId="0" build="allAtOnce"/>
      <p:bldP spid="19" grpId="0" build="allAtOnce"/>
      <p:bldP spid="2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0"/>
            <a:ext cx="3179226" cy="692696"/>
          </a:xfrm>
          <a:prstGeom prst="rect">
            <a:avLst/>
          </a:prstGeom>
          <a:noFill/>
        </p:spPr>
      </p:pic>
      <p:sp>
        <p:nvSpPr>
          <p:cNvPr id="24" name="Nadpis 2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KALENDÁŘ</a:t>
            </a:r>
            <a:br>
              <a:rPr lang="cs-CZ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cs-CZ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26" name="Zástupný symbol pro obsah 25"/>
          <p:cNvSpPr>
            <a:spLocks noGrp="1"/>
          </p:cNvSpPr>
          <p:nvPr>
            <p:ph idx="1"/>
          </p:nvPr>
        </p:nvSpPr>
        <p:spPr>
          <a:xfrm>
            <a:off x="683568" y="1196752"/>
            <a:ext cx="8308032" cy="5661248"/>
          </a:xfrm>
        </p:spPr>
        <p:txBody>
          <a:bodyPr>
            <a:norm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</a:rPr>
              <a:t>Úkol pro žáky: Do kalendáře po celý měsíc maluj obrázky, které se budou vztahovat ke konkrétnímu stavu počasí daného dne.</a:t>
            </a:r>
          </a:p>
          <a:p>
            <a:r>
              <a:rPr lang="cs-CZ" sz="1800" b="1" dirty="0" smtClean="0">
                <a:solidFill>
                  <a:srgbClr val="C00000"/>
                </a:solidFill>
              </a:rPr>
              <a:t>Ke každému obrázku doplň i jaká je venku teplota vzduchu.</a:t>
            </a:r>
          </a:p>
          <a:p>
            <a:endParaRPr lang="cs-CZ" sz="1800" b="1" dirty="0" smtClean="0">
              <a:solidFill>
                <a:srgbClr val="C00000"/>
              </a:solidFill>
            </a:endParaRPr>
          </a:p>
          <a:p>
            <a:pPr lvl="2"/>
            <a:r>
              <a:rPr lang="cs-CZ" sz="1800" b="1" dirty="0" smtClean="0">
                <a:solidFill>
                  <a:srgbClr val="C00000"/>
                </a:solidFill>
              </a:rPr>
              <a:t>Jasno			</a:t>
            </a:r>
          </a:p>
          <a:p>
            <a:pPr lvl="2"/>
            <a:endParaRPr lang="cs-CZ" sz="1800" b="1" dirty="0" smtClean="0">
              <a:solidFill>
                <a:srgbClr val="C00000"/>
              </a:solidFill>
            </a:endParaRPr>
          </a:p>
          <a:p>
            <a:pPr lvl="2"/>
            <a:r>
              <a:rPr lang="cs-CZ" sz="1800" b="1" dirty="0" smtClean="0">
                <a:solidFill>
                  <a:srgbClr val="C00000"/>
                </a:solidFill>
              </a:rPr>
              <a:t>Polojasno</a:t>
            </a:r>
          </a:p>
          <a:p>
            <a:pPr lvl="2"/>
            <a:endParaRPr lang="cs-CZ" sz="1800" b="1" dirty="0" smtClean="0">
              <a:solidFill>
                <a:srgbClr val="C00000"/>
              </a:solidFill>
            </a:endParaRPr>
          </a:p>
          <a:p>
            <a:pPr lvl="2"/>
            <a:r>
              <a:rPr lang="cs-CZ" sz="1800" b="1" dirty="0" smtClean="0">
                <a:solidFill>
                  <a:srgbClr val="C00000"/>
                </a:solidFill>
              </a:rPr>
              <a:t>Zataženo</a:t>
            </a:r>
          </a:p>
          <a:p>
            <a:pPr lvl="2"/>
            <a:endParaRPr lang="cs-CZ" sz="1800" b="1" dirty="0" smtClean="0">
              <a:solidFill>
                <a:srgbClr val="C00000"/>
              </a:solidFill>
            </a:endParaRPr>
          </a:p>
          <a:p>
            <a:pPr lvl="2"/>
            <a:r>
              <a:rPr lang="cs-CZ" sz="1800" b="1" dirty="0" smtClean="0">
                <a:solidFill>
                  <a:srgbClr val="C00000"/>
                </a:solidFill>
              </a:rPr>
              <a:t>Déšť</a:t>
            </a:r>
          </a:p>
          <a:p>
            <a:pPr lvl="2"/>
            <a:endParaRPr lang="cs-CZ" sz="1800" b="1" dirty="0" smtClean="0">
              <a:solidFill>
                <a:srgbClr val="C00000"/>
              </a:solidFill>
            </a:endParaRPr>
          </a:p>
          <a:p>
            <a:pPr lvl="2"/>
            <a:r>
              <a:rPr lang="cs-CZ" sz="1800" b="1" dirty="0" smtClean="0">
                <a:solidFill>
                  <a:srgbClr val="C00000"/>
                </a:solidFill>
              </a:rPr>
              <a:t>Bouřka</a:t>
            </a:r>
          </a:p>
          <a:p>
            <a:pPr lvl="2"/>
            <a:endParaRPr lang="cs-CZ" sz="1800" b="1" dirty="0" smtClean="0">
              <a:solidFill>
                <a:srgbClr val="C00000"/>
              </a:solidFill>
            </a:endParaRPr>
          </a:p>
          <a:p>
            <a:pPr lvl="2"/>
            <a:r>
              <a:rPr lang="cs-CZ" sz="1800" b="1" dirty="0" smtClean="0">
                <a:solidFill>
                  <a:srgbClr val="C00000"/>
                </a:solidFill>
              </a:rPr>
              <a:t>Sníh</a:t>
            </a:r>
          </a:p>
          <a:p>
            <a:pPr lvl="2"/>
            <a:endParaRPr lang="cs-CZ" sz="1800" b="1" dirty="0" smtClean="0">
              <a:solidFill>
                <a:srgbClr val="C00000"/>
              </a:solidFill>
            </a:endParaRPr>
          </a:p>
          <a:p>
            <a:pPr lvl="2"/>
            <a:r>
              <a:rPr lang="cs-CZ" sz="1800" b="1" dirty="0" smtClean="0">
                <a:solidFill>
                  <a:srgbClr val="C00000"/>
                </a:solidFill>
              </a:rPr>
              <a:t>vítr</a:t>
            </a:r>
          </a:p>
          <a:p>
            <a:pPr lvl="7">
              <a:buNone/>
            </a:pPr>
            <a:endParaRPr lang="cs-CZ" sz="200" b="1" dirty="0" smtClean="0">
              <a:solidFill>
                <a:srgbClr val="C00000"/>
              </a:solidFill>
            </a:endParaRPr>
          </a:p>
          <a:p>
            <a:pPr lvl="7"/>
            <a:endParaRPr lang="cs-CZ" sz="2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uzivatel\AppData\Local\Microsoft\Windows\Temporary Internet Files\Content.IE5\BJ6I4CQQ\MC90043258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96952"/>
            <a:ext cx="626254" cy="626254"/>
          </a:xfrm>
          <a:prstGeom prst="rect">
            <a:avLst/>
          </a:prstGeom>
          <a:noFill/>
        </p:spPr>
      </p:pic>
      <p:pic>
        <p:nvPicPr>
          <p:cNvPr id="3076" name="Picture 4" descr="C:\Users\uzivatel\AppData\Local\Microsoft\Windows\Temporary Internet Files\Content.IE5\AOQMOEO6\MC90044180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17032"/>
            <a:ext cx="648072" cy="648072"/>
          </a:xfrm>
          <a:prstGeom prst="rect">
            <a:avLst/>
          </a:prstGeom>
          <a:noFill/>
        </p:spPr>
      </p:pic>
      <p:pic>
        <p:nvPicPr>
          <p:cNvPr id="3077" name="Picture 5" descr="C:\Users\uzivatel\AppData\Local\Microsoft\Windows\Temporary Internet Files\Content.IE5\AOQMOEO6\MC90043258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293096"/>
            <a:ext cx="576064" cy="576064"/>
          </a:xfrm>
          <a:prstGeom prst="rect">
            <a:avLst/>
          </a:prstGeom>
          <a:noFill/>
        </p:spPr>
      </p:pic>
      <p:pic>
        <p:nvPicPr>
          <p:cNvPr id="3078" name="Picture 6" descr="C:\Users\uzivatel\AppData\Local\Microsoft\Windows\Temporary Internet Files\Content.IE5\MTCKAY61\MC90043259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5589240"/>
            <a:ext cx="576064" cy="576064"/>
          </a:xfrm>
          <a:prstGeom prst="rect">
            <a:avLst/>
          </a:prstGeom>
          <a:noFill/>
        </p:spPr>
      </p:pic>
      <p:pic>
        <p:nvPicPr>
          <p:cNvPr id="3079" name="Picture 7" descr="C:\Users\uzivatel\AppData\Local\Microsoft\Windows\Temporary Internet Files\Content.IE5\MTCKAY61\MC90043258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2348880"/>
            <a:ext cx="576064" cy="576064"/>
          </a:xfrm>
          <a:prstGeom prst="rect">
            <a:avLst/>
          </a:prstGeom>
          <a:noFill/>
        </p:spPr>
      </p:pic>
      <p:pic>
        <p:nvPicPr>
          <p:cNvPr id="3080" name="Picture 8" descr="C:\Users\uzivatel\AppData\Local\Microsoft\Windows\Temporary Internet Files\Content.IE5\AOQMOEO6\MC900413534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6252857"/>
            <a:ext cx="720080" cy="605143"/>
          </a:xfrm>
          <a:prstGeom prst="rect">
            <a:avLst/>
          </a:prstGeom>
          <a:noFill/>
        </p:spPr>
      </p:pic>
      <p:pic>
        <p:nvPicPr>
          <p:cNvPr id="3081" name="Picture 9" descr="C:\Users\uzivatel\AppData\Local\Microsoft\Windows\Temporary Internet Files\Content.IE5\5O34SB11\MC900431597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4941168"/>
            <a:ext cx="648072" cy="648072"/>
          </a:xfrm>
          <a:prstGeom prst="rect">
            <a:avLst/>
          </a:prstGeom>
          <a:noFill/>
        </p:spPr>
      </p:pic>
      <p:pic>
        <p:nvPicPr>
          <p:cNvPr id="4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1628800"/>
            <a:ext cx="194421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949280"/>
            <a:ext cx="3179226" cy="692696"/>
          </a:xfrm>
          <a:prstGeom prst="rect">
            <a:avLst/>
          </a:prstGeom>
          <a:noFill/>
        </p:spPr>
      </p:pic>
      <p:sp>
        <p:nvSpPr>
          <p:cNvPr id="24" name="Nadpis 2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KALENDÁŘ - PŘÍKLAD</a:t>
            </a:r>
            <a:br>
              <a:rPr lang="cs-CZ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cs-CZ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26" name="Zástupný symbol pro obsah 25"/>
          <p:cNvSpPr>
            <a:spLocks noGrp="1"/>
          </p:cNvSpPr>
          <p:nvPr>
            <p:ph idx="1"/>
          </p:nvPr>
        </p:nvSpPr>
        <p:spPr>
          <a:xfrm>
            <a:off x="683568" y="1196752"/>
            <a:ext cx="8308032" cy="5661248"/>
          </a:xfrm>
        </p:spPr>
        <p:txBody>
          <a:bodyPr>
            <a:normAutofit lnSpcReduction="10000"/>
          </a:bodyPr>
          <a:lstStyle/>
          <a:p>
            <a:r>
              <a:rPr lang="cs-CZ" sz="1800" b="1" dirty="0" smtClean="0">
                <a:solidFill>
                  <a:srgbClr val="C00000"/>
                </a:solidFill>
              </a:rPr>
              <a:t>Úkol pro žáky: Do kalendáře po celý měsíc maluj obrázky, které se budou vztahovat ke konkrétnímu stavu počasí daného dne.</a:t>
            </a:r>
          </a:p>
          <a:p>
            <a:r>
              <a:rPr lang="cs-CZ" sz="1800" b="1" dirty="0" smtClean="0">
                <a:solidFill>
                  <a:srgbClr val="C00000"/>
                </a:solidFill>
              </a:rPr>
              <a:t>Ke každému obrázku doplň i jaká je venku teplota vzduchu.</a:t>
            </a:r>
          </a:p>
          <a:p>
            <a:endParaRPr lang="cs-CZ" sz="1800" b="1" dirty="0" smtClean="0">
              <a:solidFill>
                <a:srgbClr val="C00000"/>
              </a:solidFill>
            </a:endParaRPr>
          </a:p>
          <a:p>
            <a:endParaRPr lang="cs-CZ" sz="1800" b="1" dirty="0" smtClean="0">
              <a:solidFill>
                <a:srgbClr val="C00000"/>
              </a:solidFill>
            </a:endParaRPr>
          </a:p>
          <a:p>
            <a:pPr lvl="2"/>
            <a:r>
              <a:rPr lang="cs-CZ" sz="1800" b="1" dirty="0" smtClean="0">
                <a:solidFill>
                  <a:srgbClr val="C00000"/>
                </a:solidFill>
              </a:rPr>
              <a:t>Jasno			</a:t>
            </a:r>
          </a:p>
          <a:p>
            <a:pPr lvl="2"/>
            <a:endParaRPr lang="cs-CZ" sz="1800" b="1" dirty="0" smtClean="0">
              <a:solidFill>
                <a:srgbClr val="C00000"/>
              </a:solidFill>
            </a:endParaRPr>
          </a:p>
          <a:p>
            <a:pPr lvl="2"/>
            <a:r>
              <a:rPr lang="cs-CZ" sz="1800" b="1" dirty="0" smtClean="0">
                <a:solidFill>
                  <a:srgbClr val="C00000"/>
                </a:solidFill>
              </a:rPr>
              <a:t>Polojasno</a:t>
            </a:r>
          </a:p>
          <a:p>
            <a:pPr lvl="2"/>
            <a:endParaRPr lang="cs-CZ" sz="1800" b="1" dirty="0" smtClean="0">
              <a:solidFill>
                <a:srgbClr val="C00000"/>
              </a:solidFill>
            </a:endParaRPr>
          </a:p>
          <a:p>
            <a:pPr lvl="2"/>
            <a:r>
              <a:rPr lang="cs-CZ" sz="1800" b="1" dirty="0" smtClean="0">
                <a:solidFill>
                  <a:srgbClr val="C00000"/>
                </a:solidFill>
              </a:rPr>
              <a:t>Zataženo</a:t>
            </a:r>
          </a:p>
          <a:p>
            <a:pPr lvl="2"/>
            <a:endParaRPr lang="cs-CZ" sz="1800" b="1" dirty="0" smtClean="0">
              <a:solidFill>
                <a:srgbClr val="C00000"/>
              </a:solidFill>
            </a:endParaRPr>
          </a:p>
          <a:p>
            <a:pPr lvl="2"/>
            <a:r>
              <a:rPr lang="cs-CZ" sz="1800" b="1" dirty="0" smtClean="0">
                <a:solidFill>
                  <a:srgbClr val="C00000"/>
                </a:solidFill>
              </a:rPr>
              <a:t>Déšť</a:t>
            </a:r>
          </a:p>
          <a:p>
            <a:pPr lvl="2"/>
            <a:endParaRPr lang="cs-CZ" sz="1800" b="1" dirty="0" smtClean="0">
              <a:solidFill>
                <a:srgbClr val="C00000"/>
              </a:solidFill>
            </a:endParaRPr>
          </a:p>
          <a:p>
            <a:pPr lvl="2"/>
            <a:r>
              <a:rPr lang="cs-CZ" sz="1800" b="1" dirty="0" smtClean="0">
                <a:solidFill>
                  <a:srgbClr val="C00000"/>
                </a:solidFill>
              </a:rPr>
              <a:t>Bouřka</a:t>
            </a:r>
          </a:p>
          <a:p>
            <a:pPr lvl="2"/>
            <a:endParaRPr lang="cs-CZ" sz="1800" b="1" dirty="0" smtClean="0">
              <a:solidFill>
                <a:srgbClr val="C00000"/>
              </a:solidFill>
            </a:endParaRPr>
          </a:p>
          <a:p>
            <a:pPr lvl="2"/>
            <a:r>
              <a:rPr lang="cs-CZ" sz="1800" b="1" dirty="0" smtClean="0">
                <a:solidFill>
                  <a:srgbClr val="C00000"/>
                </a:solidFill>
              </a:rPr>
              <a:t>Sníh</a:t>
            </a:r>
          </a:p>
          <a:p>
            <a:pPr lvl="2"/>
            <a:endParaRPr lang="cs-CZ" sz="1800" b="1" dirty="0" smtClean="0">
              <a:solidFill>
                <a:srgbClr val="C00000"/>
              </a:solidFill>
            </a:endParaRPr>
          </a:p>
          <a:p>
            <a:pPr lvl="2"/>
            <a:r>
              <a:rPr lang="cs-CZ" sz="1800" b="1" dirty="0" smtClean="0">
                <a:solidFill>
                  <a:srgbClr val="C00000"/>
                </a:solidFill>
              </a:rPr>
              <a:t>vítr</a:t>
            </a:r>
          </a:p>
          <a:p>
            <a:pPr lvl="7">
              <a:buNone/>
            </a:pPr>
            <a:endParaRPr lang="cs-CZ" sz="200" b="1" dirty="0" smtClean="0">
              <a:solidFill>
                <a:srgbClr val="C00000"/>
              </a:solidFill>
            </a:endParaRPr>
          </a:p>
          <a:p>
            <a:pPr lvl="7"/>
            <a:endParaRPr lang="cs-CZ" sz="2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uzivatel\AppData\Local\Microsoft\Windows\Temporary Internet Files\Content.IE5\BJ6I4CQQ\MC90043258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068960"/>
            <a:ext cx="626254" cy="626254"/>
          </a:xfrm>
          <a:prstGeom prst="rect">
            <a:avLst/>
          </a:prstGeom>
          <a:noFill/>
        </p:spPr>
      </p:pic>
      <p:pic>
        <p:nvPicPr>
          <p:cNvPr id="3076" name="Picture 4" descr="C:\Users\uzivatel\AppData\Local\Microsoft\Windows\Temporary Internet Files\Content.IE5\AOQMOEO6\MC90044180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645024"/>
            <a:ext cx="648072" cy="648072"/>
          </a:xfrm>
          <a:prstGeom prst="rect">
            <a:avLst/>
          </a:prstGeom>
          <a:noFill/>
        </p:spPr>
      </p:pic>
      <p:pic>
        <p:nvPicPr>
          <p:cNvPr id="3077" name="Picture 5" descr="C:\Users\uzivatel\AppData\Local\Microsoft\Windows\Temporary Internet Files\Content.IE5\AOQMOEO6\MC90043258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293096"/>
            <a:ext cx="576064" cy="576064"/>
          </a:xfrm>
          <a:prstGeom prst="rect">
            <a:avLst/>
          </a:prstGeom>
          <a:noFill/>
        </p:spPr>
      </p:pic>
      <p:pic>
        <p:nvPicPr>
          <p:cNvPr id="3078" name="Picture 6" descr="C:\Users\uzivatel\AppData\Local\Microsoft\Windows\Temporary Internet Files\Content.IE5\MTCKAY61\MC90043259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5589240"/>
            <a:ext cx="576064" cy="576064"/>
          </a:xfrm>
          <a:prstGeom prst="rect">
            <a:avLst/>
          </a:prstGeom>
          <a:noFill/>
        </p:spPr>
      </p:pic>
      <p:pic>
        <p:nvPicPr>
          <p:cNvPr id="3079" name="Picture 7" descr="C:\Users\uzivatel\AppData\Local\Microsoft\Windows\Temporary Internet Files\Content.IE5\MTCKAY61\MC90043258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2348880"/>
            <a:ext cx="576064" cy="576064"/>
          </a:xfrm>
          <a:prstGeom prst="rect">
            <a:avLst/>
          </a:prstGeom>
          <a:noFill/>
        </p:spPr>
      </p:pic>
      <p:pic>
        <p:nvPicPr>
          <p:cNvPr id="3080" name="Picture 8" descr="C:\Users\uzivatel\AppData\Local\Microsoft\Windows\Temporary Internet Files\Content.IE5\AOQMOEO6\MC900413534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6252857"/>
            <a:ext cx="720080" cy="605143"/>
          </a:xfrm>
          <a:prstGeom prst="rect">
            <a:avLst/>
          </a:prstGeom>
          <a:noFill/>
        </p:spPr>
      </p:pic>
      <p:pic>
        <p:nvPicPr>
          <p:cNvPr id="3081" name="Picture 9" descr="C:\Users\uzivatel\AppData\Local\Microsoft\Windows\Temporary Internet Files\Content.IE5\5O34SB11\MC900431597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5013176"/>
            <a:ext cx="648072" cy="648072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1484784"/>
            <a:ext cx="2056832" cy="497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r>
              <a:rPr lang="cs-CZ" sz="1400" dirty="0" smtClean="0"/>
              <a:t>ŠTIKOVÁ, V. a J. TABARKOVÁ. </a:t>
            </a:r>
            <a:r>
              <a:rPr lang="cs-CZ" sz="1400" i="1" dirty="0" smtClean="0"/>
              <a:t>Učebnice pro 4. ročník Základní školy: POZNÁVÁME NAŠI VLAST</a:t>
            </a:r>
            <a:r>
              <a:rPr lang="cs-CZ" sz="1400" dirty="0" smtClean="0"/>
              <a:t>. Brno: Nová škola, 2011. ISBN 9788072891702.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132856"/>
            <a:ext cx="8458200" cy="1222375"/>
          </a:xfrm>
        </p:spPr>
        <p:txBody>
          <a:bodyPr/>
          <a:lstStyle/>
          <a:p>
            <a:pPr algn="ctr"/>
            <a:r>
              <a:rPr lang="cs-CZ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k seznámení žáků s počasím a podnebím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nově získané vědomosti a dovednosti žáků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přírodověda pro 4. a 5. ročník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</a:t>
            </a:r>
            <a:r>
              <a:rPr lang="cs-CZ" dirty="0" smtClean="0"/>
              <a:t>ze zápisů autora jako doplňující </a:t>
            </a:r>
            <a:r>
              <a:rPr lang="cs-CZ" dirty="0"/>
              <a:t>materiál k </a:t>
            </a:r>
            <a:r>
              <a:rPr lang="cs-CZ" dirty="0" smtClean="0"/>
              <a:t>učebnici: </a:t>
            </a:r>
            <a:r>
              <a:rPr lang="cs-CZ" b="1" dirty="0" smtClean="0"/>
              <a:t>Štiková, V., </a:t>
            </a:r>
            <a:r>
              <a:rPr lang="cs-CZ" b="1" dirty="0" err="1" smtClean="0"/>
              <a:t>Tabarková</a:t>
            </a:r>
            <a:r>
              <a:rPr lang="cs-CZ" b="1" dirty="0" smtClean="0"/>
              <a:t>, J. </a:t>
            </a:r>
            <a:r>
              <a:rPr lang="cs-CZ" i="1" dirty="0" smtClean="0"/>
              <a:t>Vlastivěda 4, učebnice pro 4. ročník základní školy POZNÁVÁME NAŠI VLAST. NOVÁ ŠKOLA s.r.o., 2011</a:t>
            </a:r>
            <a:r>
              <a:rPr lang="cs-CZ" dirty="0" smtClean="0"/>
              <a:t> </a:t>
            </a:r>
            <a:r>
              <a:rPr lang="cs-CZ" dirty="0"/>
              <a:t>ISBN 9788072891702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877272"/>
            <a:ext cx="3657600" cy="796925"/>
          </a:xfrm>
          <a:prstGeom prst="rect">
            <a:avLst/>
          </a:prstGeom>
          <a:noFill/>
        </p:spPr>
      </p:pic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PočASÍ</a:t>
            </a:r>
            <a:endParaRPr lang="cs-CZ" b="1" u="sng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počasí je </a:t>
            </a:r>
            <a:r>
              <a:rPr lang="cs-CZ" u="sng" dirty="0" smtClean="0">
                <a:solidFill>
                  <a:srgbClr val="FF5050"/>
                </a:solidFill>
              </a:rPr>
              <a:t>okamžitý stav ovzduší</a:t>
            </a:r>
          </a:p>
          <a:p>
            <a:r>
              <a:rPr lang="cs-CZ" dirty="0" smtClean="0"/>
              <a:t>ovlivňuje ho:</a:t>
            </a:r>
          </a:p>
          <a:p>
            <a:pPr lvl="3"/>
            <a:r>
              <a:rPr lang="cs-CZ" b="1" dirty="0" smtClean="0"/>
              <a:t>poloha místa na Zemi, nadmořská výška a vzdálenost od moře</a:t>
            </a:r>
          </a:p>
          <a:p>
            <a:pPr lvl="3"/>
            <a:r>
              <a:rPr lang="cs-CZ" b="1" dirty="0" smtClean="0"/>
              <a:t>teplota vzduchu</a:t>
            </a:r>
          </a:p>
          <a:p>
            <a:pPr lvl="3"/>
            <a:r>
              <a:rPr lang="cs-CZ" b="1" dirty="0" smtClean="0"/>
              <a:t>vodní srážky</a:t>
            </a:r>
          </a:p>
          <a:p>
            <a:pPr lvl="3"/>
            <a:r>
              <a:rPr lang="cs-CZ" b="1" dirty="0" smtClean="0"/>
              <a:t>proudění vzduchu</a:t>
            </a:r>
          </a:p>
          <a:p>
            <a:pPr lvl="3"/>
            <a:r>
              <a:rPr lang="cs-CZ" b="1" dirty="0" smtClean="0"/>
              <a:t>sluneční svit	</a:t>
            </a:r>
            <a:endParaRPr lang="cs-CZ" dirty="0" smtClean="0"/>
          </a:p>
        </p:txBody>
      </p:sp>
      <p:pic>
        <p:nvPicPr>
          <p:cNvPr id="1026" name="Picture 2" descr="C:\Program Files (x86)\Microsoft Office\MEDIA\CAGCAT10\j029382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944346" cy="993840"/>
          </a:xfrm>
          <a:prstGeom prst="rect">
            <a:avLst/>
          </a:prstGeom>
          <a:noFill/>
        </p:spPr>
      </p:pic>
      <p:pic>
        <p:nvPicPr>
          <p:cNvPr id="1027" name="Picture 3" descr="C:\Users\uzivatel\AppData\Local\Microsoft\Windows\Temporary Internet Files\Content.IE5\5O34SB11\MP90031568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861048"/>
            <a:ext cx="1099081" cy="1540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6061075"/>
            <a:ext cx="3657600" cy="796925"/>
          </a:xfrm>
          <a:prstGeom prst="rect">
            <a:avLst/>
          </a:prstGeom>
          <a:noFill/>
        </p:spPr>
      </p:pic>
      <p:sp>
        <p:nvSpPr>
          <p:cNvPr id="68" name="Nadpis 6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PODNEBÍ</a:t>
            </a:r>
            <a:endParaRPr lang="cs-CZ" b="1" u="sng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70" name="Zástupný symbol pro obsah 6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podnebí (klima) je </a:t>
            </a:r>
            <a:r>
              <a:rPr lang="cs-CZ" u="sng" dirty="0" smtClean="0">
                <a:solidFill>
                  <a:srgbClr val="FF5050"/>
                </a:solidFill>
              </a:rPr>
              <a:t>dlouhodobý stav počasí</a:t>
            </a:r>
          </a:p>
          <a:p>
            <a:r>
              <a:rPr lang="cs-CZ" dirty="0" smtClean="0"/>
              <a:t>je dáno: </a:t>
            </a:r>
          </a:p>
          <a:p>
            <a:pPr lvl="3"/>
            <a:r>
              <a:rPr lang="cs-CZ" b="1" dirty="0" smtClean="0"/>
              <a:t>Polohou daného místa </a:t>
            </a:r>
            <a:r>
              <a:rPr lang="cs-CZ" dirty="0" smtClean="0"/>
              <a:t>(vzdálenost od moře)</a:t>
            </a:r>
          </a:p>
          <a:p>
            <a:pPr lvl="3"/>
            <a:r>
              <a:rPr lang="cs-CZ" b="1" dirty="0" smtClean="0"/>
              <a:t>Nadmořskou výškou a členitostí krajiny</a:t>
            </a:r>
            <a:endParaRPr lang="cs-CZ" dirty="0" smtClean="0"/>
          </a:p>
          <a:p>
            <a:r>
              <a:rPr lang="cs-CZ" dirty="0" smtClean="0"/>
              <a:t>s vyšší nadmořskou výškou klesá teplota a zvětšuje se množství srážek</a:t>
            </a:r>
          </a:p>
          <a:p>
            <a:r>
              <a:rPr lang="cs-CZ" dirty="0" smtClean="0"/>
              <a:t>Podle výškové členitosti krajiny rozlišujeme </a:t>
            </a:r>
            <a:r>
              <a:rPr lang="cs-CZ" b="1" i="1" dirty="0" smtClean="0"/>
              <a:t>teplé</a:t>
            </a:r>
            <a:r>
              <a:rPr lang="cs-CZ" dirty="0" smtClean="0"/>
              <a:t>, </a:t>
            </a:r>
            <a:r>
              <a:rPr lang="cs-CZ" b="1" i="1" dirty="0" smtClean="0"/>
              <a:t>mírně teplé </a:t>
            </a:r>
            <a:r>
              <a:rPr lang="cs-CZ" dirty="0" smtClean="0"/>
              <a:t>a </a:t>
            </a:r>
            <a:r>
              <a:rPr lang="cs-CZ" b="1" i="1" dirty="0" smtClean="0"/>
              <a:t>chladné oblasti</a:t>
            </a:r>
          </a:p>
          <a:p>
            <a:endParaRPr lang="cs-CZ" dirty="0" smtClean="0"/>
          </a:p>
          <a:p>
            <a:pPr lvl="3">
              <a:buNone/>
            </a:pPr>
            <a:endParaRPr lang="cs-CZ" sz="3200" b="1" dirty="0" smtClean="0"/>
          </a:p>
          <a:p>
            <a:pPr lvl="3">
              <a:buNone/>
            </a:pPr>
            <a:endParaRPr lang="cs-CZ" dirty="0" smtClean="0"/>
          </a:p>
        </p:txBody>
      </p:sp>
      <p:pic>
        <p:nvPicPr>
          <p:cNvPr id="2050" name="Picture 2" descr="C:\Users\uzivatel\AppData\Local\Microsoft\Windows\Temporary Internet Files\Content.IE5\BJ6I4CQQ\MC90010497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766" y="260648"/>
            <a:ext cx="1555234" cy="1556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6061075"/>
            <a:ext cx="3657600" cy="796925"/>
          </a:xfrm>
          <a:prstGeom prst="rect">
            <a:avLst/>
          </a:prstGeom>
          <a:noFill/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MAPY S POČASÍM V ČR</a:t>
            </a:r>
            <a:endParaRPr lang="cs-CZ" sz="3200" u="sng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611560" y="4221088"/>
            <a:ext cx="5867400" cy="768350"/>
          </a:xfrm>
        </p:spPr>
        <p:txBody>
          <a:bodyPr/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K obrázkům přiřaď název ročního období, ke kterému se dané počasí vztahuje: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3851920" cy="222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700808"/>
            <a:ext cx="379273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Users\uzivatel\AppData\Local\Microsoft\Windows\Temporary Internet Files\Content.IE5\MTCKAY61\MC90043259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628800"/>
            <a:ext cx="576064" cy="576064"/>
          </a:xfrm>
          <a:prstGeom prst="rect">
            <a:avLst/>
          </a:prstGeom>
          <a:noFill/>
        </p:spPr>
      </p:pic>
      <p:pic>
        <p:nvPicPr>
          <p:cNvPr id="16" name="Picture 6" descr="C:\Users\uzivatel\AppData\Local\Microsoft\Windows\Temporary Internet Files\Content.IE5\MTCKAY61\MC90043259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700808"/>
            <a:ext cx="576064" cy="576064"/>
          </a:xfrm>
          <a:prstGeom prst="rect">
            <a:avLst/>
          </a:prstGeom>
          <a:noFill/>
        </p:spPr>
      </p:pic>
      <p:pic>
        <p:nvPicPr>
          <p:cNvPr id="18" name="Picture 6" descr="C:\Users\uzivatel\AppData\Local\Microsoft\Windows\Temporary Internet Files\Content.IE5\MTCKAY61\MC90043259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068960"/>
            <a:ext cx="576064" cy="576064"/>
          </a:xfrm>
          <a:prstGeom prst="rect">
            <a:avLst/>
          </a:prstGeom>
          <a:noFill/>
        </p:spPr>
      </p:pic>
      <p:pic>
        <p:nvPicPr>
          <p:cNvPr id="19" name="Picture 6" descr="C:\Users\uzivatel\AppData\Local\Microsoft\Windows\Temporary Internet Files\Content.IE5\MTCKAY61\MC90043259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132856"/>
            <a:ext cx="576064" cy="576064"/>
          </a:xfrm>
          <a:prstGeom prst="rect">
            <a:avLst/>
          </a:prstGeom>
          <a:noFill/>
        </p:spPr>
      </p:pic>
      <p:pic>
        <p:nvPicPr>
          <p:cNvPr id="20" name="Picture 2" descr="C:\Users\uzivatel\AppData\Local\Microsoft\Windows\Temporary Internet Files\Content.IE5\BJ6I4CQQ\MC900432587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492896"/>
            <a:ext cx="576064" cy="576064"/>
          </a:xfrm>
          <a:prstGeom prst="rect">
            <a:avLst/>
          </a:prstGeom>
          <a:noFill/>
        </p:spPr>
      </p:pic>
      <p:pic>
        <p:nvPicPr>
          <p:cNvPr id="21" name="Picture 2" descr="C:\Users\uzivatel\AppData\Local\Microsoft\Windows\Temporary Internet Files\Content.IE5\BJ6I4CQQ\MC900432587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2996952"/>
            <a:ext cx="576064" cy="576064"/>
          </a:xfrm>
          <a:prstGeom prst="rect">
            <a:avLst/>
          </a:prstGeom>
          <a:noFill/>
        </p:spPr>
      </p:pic>
      <p:pic>
        <p:nvPicPr>
          <p:cNvPr id="22" name="Picture 2" descr="C:\Users\uzivatel\AppData\Local\Microsoft\Windows\Temporary Internet Files\Content.IE5\BJ6I4CQQ\MC900432587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348880"/>
            <a:ext cx="576064" cy="576064"/>
          </a:xfrm>
          <a:prstGeom prst="rect">
            <a:avLst/>
          </a:prstGeom>
          <a:noFill/>
        </p:spPr>
      </p:pic>
      <p:pic>
        <p:nvPicPr>
          <p:cNvPr id="23" name="Picture 2" descr="C:\Users\uzivatel\AppData\Local\Microsoft\Windows\Temporary Internet Files\Content.IE5\BJ6I4CQQ\MC900432587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420888"/>
            <a:ext cx="576064" cy="576064"/>
          </a:xfrm>
          <a:prstGeom prst="rect">
            <a:avLst/>
          </a:prstGeom>
          <a:noFill/>
        </p:spPr>
      </p:pic>
      <p:sp>
        <p:nvSpPr>
          <p:cNvPr id="24" name="TextovéPole 23"/>
          <p:cNvSpPr txBox="1"/>
          <p:nvPr/>
        </p:nvSpPr>
        <p:spPr>
          <a:xfrm>
            <a:off x="6084168" y="1988840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>
                <a:solidFill>
                  <a:srgbClr val="FF0000"/>
                </a:solidFill>
              </a:rPr>
              <a:t>- 6 °C</a:t>
            </a:r>
            <a:endParaRPr lang="cs-CZ" sz="1050" b="1" dirty="0">
              <a:solidFill>
                <a:srgbClr val="FF000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660232" y="3284984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>
                <a:solidFill>
                  <a:srgbClr val="FF0000"/>
                </a:solidFill>
              </a:rPr>
              <a:t>- 6 °C</a:t>
            </a:r>
            <a:endParaRPr lang="cs-CZ" sz="1050" b="1" dirty="0">
              <a:solidFill>
                <a:srgbClr val="FF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644008" y="2492896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>
                <a:solidFill>
                  <a:srgbClr val="FF0000"/>
                </a:solidFill>
              </a:rPr>
              <a:t>- 6 °C</a:t>
            </a:r>
            <a:endParaRPr lang="cs-CZ" sz="1050" b="1" dirty="0">
              <a:solidFill>
                <a:srgbClr val="FF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292080" y="2636912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>
                <a:solidFill>
                  <a:srgbClr val="FF0000"/>
                </a:solidFill>
              </a:rPr>
              <a:t>- 8 °C</a:t>
            </a:r>
            <a:endParaRPr lang="cs-CZ" sz="1050" b="1" dirty="0">
              <a:solidFill>
                <a:srgbClr val="FF00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5364088" y="2060848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>
                <a:solidFill>
                  <a:srgbClr val="FF0000"/>
                </a:solidFill>
              </a:rPr>
              <a:t>- 6 °C</a:t>
            </a:r>
            <a:endParaRPr lang="cs-CZ" sz="1050" b="1" dirty="0">
              <a:solidFill>
                <a:srgbClr val="FF0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292080" y="3429000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>
                <a:solidFill>
                  <a:srgbClr val="FF0000"/>
                </a:solidFill>
              </a:rPr>
              <a:t>- 5 °C</a:t>
            </a:r>
            <a:endParaRPr lang="cs-CZ" sz="1050" b="1" dirty="0">
              <a:solidFill>
                <a:srgbClr val="FF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6228184" y="2924944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>
                <a:solidFill>
                  <a:srgbClr val="FF0000"/>
                </a:solidFill>
              </a:rPr>
              <a:t>- 5 °C</a:t>
            </a:r>
            <a:endParaRPr lang="cs-CZ" sz="1050" b="1" dirty="0">
              <a:solidFill>
                <a:srgbClr val="FF0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092280" y="2636912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>
                <a:solidFill>
                  <a:srgbClr val="FF0000"/>
                </a:solidFill>
              </a:rPr>
              <a:t>- 16 °C</a:t>
            </a:r>
            <a:endParaRPr lang="cs-CZ" sz="10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00808"/>
            <a:ext cx="379273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6061075"/>
            <a:ext cx="3657600" cy="796925"/>
          </a:xfrm>
          <a:prstGeom prst="rect">
            <a:avLst/>
          </a:prstGeom>
          <a:noFill/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MAPY S POČASÍM V ČR</a:t>
            </a:r>
            <a:endParaRPr lang="cs-CZ" sz="3200" u="sng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611560" y="4221088"/>
            <a:ext cx="5867400" cy="768350"/>
          </a:xfrm>
        </p:spPr>
        <p:txBody>
          <a:bodyPr/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K obrázkům přiřaď název ročního období, ke kterému se dané počasí vztahuje:</a:t>
            </a:r>
            <a:endParaRPr lang="cs-CZ" dirty="0"/>
          </a:p>
        </p:txBody>
      </p:sp>
      <p:sp>
        <p:nvSpPr>
          <p:cNvPr id="18" name="Mrak 17"/>
          <p:cNvSpPr/>
          <p:nvPr/>
        </p:nvSpPr>
        <p:spPr>
          <a:xfrm>
            <a:off x="4788024" y="188640"/>
            <a:ext cx="2592288" cy="119675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ZIMA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19" name="Mrak 18"/>
          <p:cNvSpPr/>
          <p:nvPr/>
        </p:nvSpPr>
        <p:spPr>
          <a:xfrm>
            <a:off x="467544" y="260648"/>
            <a:ext cx="2664296" cy="1152128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9900"/>
                </a:solidFill>
              </a:rPr>
              <a:t>LÉTO</a:t>
            </a:r>
            <a:endParaRPr lang="cs-CZ" sz="2800" b="1" dirty="0">
              <a:solidFill>
                <a:srgbClr val="FF99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3851920" cy="222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Users\uzivatel\AppData\Local\Microsoft\Windows\Temporary Internet Files\Content.IE5\MTCKAY61\MC90043259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628800"/>
            <a:ext cx="576064" cy="576064"/>
          </a:xfrm>
          <a:prstGeom prst="rect">
            <a:avLst/>
          </a:prstGeom>
          <a:noFill/>
        </p:spPr>
      </p:pic>
      <p:pic>
        <p:nvPicPr>
          <p:cNvPr id="16" name="Picture 6" descr="C:\Users\uzivatel\AppData\Local\Microsoft\Windows\Temporary Internet Files\Content.IE5\MTCKAY61\MC90043259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700808"/>
            <a:ext cx="576064" cy="576064"/>
          </a:xfrm>
          <a:prstGeom prst="rect">
            <a:avLst/>
          </a:prstGeom>
          <a:noFill/>
        </p:spPr>
      </p:pic>
      <p:pic>
        <p:nvPicPr>
          <p:cNvPr id="20" name="Picture 6" descr="C:\Users\uzivatel\AppData\Local\Microsoft\Windows\Temporary Internet Files\Content.IE5\MTCKAY61\MC90043259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068960"/>
            <a:ext cx="576064" cy="576064"/>
          </a:xfrm>
          <a:prstGeom prst="rect">
            <a:avLst/>
          </a:prstGeom>
          <a:noFill/>
        </p:spPr>
      </p:pic>
      <p:pic>
        <p:nvPicPr>
          <p:cNvPr id="21" name="Picture 6" descr="C:\Users\uzivatel\AppData\Local\Microsoft\Windows\Temporary Internet Files\Content.IE5\MTCKAY61\MC90043259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132856"/>
            <a:ext cx="576064" cy="576064"/>
          </a:xfrm>
          <a:prstGeom prst="rect">
            <a:avLst/>
          </a:prstGeom>
          <a:noFill/>
        </p:spPr>
      </p:pic>
      <p:pic>
        <p:nvPicPr>
          <p:cNvPr id="22" name="Picture 2" descr="C:\Users\uzivatel\AppData\Local\Microsoft\Windows\Temporary Internet Files\Content.IE5\BJ6I4CQQ\MC900432587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492896"/>
            <a:ext cx="576064" cy="576064"/>
          </a:xfrm>
          <a:prstGeom prst="rect">
            <a:avLst/>
          </a:prstGeom>
          <a:noFill/>
        </p:spPr>
      </p:pic>
      <p:pic>
        <p:nvPicPr>
          <p:cNvPr id="23" name="Picture 2" descr="C:\Users\uzivatel\AppData\Local\Microsoft\Windows\Temporary Internet Files\Content.IE5\BJ6I4CQQ\MC900432587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2996952"/>
            <a:ext cx="576064" cy="576064"/>
          </a:xfrm>
          <a:prstGeom prst="rect">
            <a:avLst/>
          </a:prstGeom>
          <a:noFill/>
        </p:spPr>
      </p:pic>
      <p:pic>
        <p:nvPicPr>
          <p:cNvPr id="24" name="Picture 2" descr="C:\Users\uzivatel\AppData\Local\Microsoft\Windows\Temporary Internet Files\Content.IE5\BJ6I4CQQ\MC900432587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348880"/>
            <a:ext cx="576064" cy="576064"/>
          </a:xfrm>
          <a:prstGeom prst="rect">
            <a:avLst/>
          </a:prstGeom>
          <a:noFill/>
        </p:spPr>
      </p:pic>
      <p:pic>
        <p:nvPicPr>
          <p:cNvPr id="25" name="Picture 2" descr="C:\Users\uzivatel\AppData\Local\Microsoft\Windows\Temporary Internet Files\Content.IE5\BJ6I4CQQ\MC900432587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420888"/>
            <a:ext cx="576064" cy="576064"/>
          </a:xfrm>
          <a:prstGeom prst="rect">
            <a:avLst/>
          </a:prstGeom>
          <a:noFill/>
        </p:spPr>
      </p:pic>
      <p:sp>
        <p:nvSpPr>
          <p:cNvPr id="26" name="TextovéPole 25"/>
          <p:cNvSpPr txBox="1"/>
          <p:nvPr/>
        </p:nvSpPr>
        <p:spPr>
          <a:xfrm>
            <a:off x="6084168" y="1988840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>
                <a:solidFill>
                  <a:srgbClr val="FF0000"/>
                </a:solidFill>
              </a:rPr>
              <a:t>- 6 °C</a:t>
            </a:r>
            <a:endParaRPr lang="cs-CZ" sz="1050" b="1" dirty="0">
              <a:solidFill>
                <a:srgbClr val="FF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660232" y="3284984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>
                <a:solidFill>
                  <a:srgbClr val="FF0000"/>
                </a:solidFill>
              </a:rPr>
              <a:t>- 6 °C</a:t>
            </a:r>
            <a:endParaRPr lang="cs-CZ" sz="1050" b="1" dirty="0">
              <a:solidFill>
                <a:srgbClr val="FF00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644008" y="2492896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>
                <a:solidFill>
                  <a:srgbClr val="FF0000"/>
                </a:solidFill>
              </a:rPr>
              <a:t>- 6 °C</a:t>
            </a:r>
            <a:endParaRPr lang="cs-CZ" sz="1050" b="1" dirty="0">
              <a:solidFill>
                <a:srgbClr val="FF0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292080" y="2636912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>
                <a:solidFill>
                  <a:srgbClr val="FF0000"/>
                </a:solidFill>
              </a:rPr>
              <a:t>- 8 °C</a:t>
            </a:r>
            <a:endParaRPr lang="cs-CZ" sz="1050" b="1" dirty="0">
              <a:solidFill>
                <a:srgbClr val="FF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364088" y="2060848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>
                <a:solidFill>
                  <a:srgbClr val="FF0000"/>
                </a:solidFill>
              </a:rPr>
              <a:t>- 6 °C</a:t>
            </a:r>
            <a:endParaRPr lang="cs-CZ" sz="1050" b="1" dirty="0">
              <a:solidFill>
                <a:srgbClr val="FF0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5292080" y="3429000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>
                <a:solidFill>
                  <a:srgbClr val="FF0000"/>
                </a:solidFill>
              </a:rPr>
              <a:t>- 5 °C</a:t>
            </a:r>
            <a:endParaRPr lang="cs-CZ" sz="1050" b="1" dirty="0">
              <a:solidFill>
                <a:srgbClr val="FF0000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6228184" y="2924944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>
                <a:solidFill>
                  <a:srgbClr val="FF0000"/>
                </a:solidFill>
              </a:rPr>
              <a:t>- 5 °C</a:t>
            </a:r>
            <a:endParaRPr lang="cs-CZ" sz="1050" b="1" dirty="0">
              <a:solidFill>
                <a:srgbClr val="FF00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092280" y="2636912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>
                <a:solidFill>
                  <a:srgbClr val="FF0000"/>
                </a:solidFill>
              </a:rPr>
              <a:t>- 16 °C</a:t>
            </a:r>
            <a:endParaRPr lang="cs-CZ" sz="10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 animBg="1"/>
      <p:bldP spid="19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Zástupný symbol pro obsah 28" descr="počasí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204864"/>
            <a:ext cx="4320480" cy="3009437"/>
          </a:xfrm>
        </p:spPr>
      </p:pic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K Obrázkům přiřaď správný název</a:t>
            </a:r>
            <a:endParaRPr lang="cs-CZ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cxnSp>
        <p:nvCxnSpPr>
          <p:cNvPr id="16" name="Přímá spojovací čára 15"/>
          <p:cNvCxnSpPr/>
          <p:nvPr/>
        </p:nvCxnSpPr>
        <p:spPr>
          <a:xfrm>
            <a:off x="1547664" y="2636912"/>
            <a:ext cx="7920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flipV="1">
            <a:off x="1043608" y="4149080"/>
            <a:ext cx="2376264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5220072" y="4077072"/>
            <a:ext cx="2448272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3779912" y="5157192"/>
            <a:ext cx="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6732240" y="4941168"/>
            <a:ext cx="7920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6516216" y="2708920"/>
            <a:ext cx="7920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6732240" y="3789040"/>
            <a:ext cx="7920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/>
          <p:nvPr/>
        </p:nvCxnSpPr>
        <p:spPr>
          <a:xfrm>
            <a:off x="1547664" y="3645024"/>
            <a:ext cx="7920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>
            <a:off x="1547664" y="4941168"/>
            <a:ext cx="7920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>
            <a:off x="4788024" y="1412776"/>
            <a:ext cx="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3635896" y="1412776"/>
            <a:ext cx="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>
            <a:off x="4932040" y="5157192"/>
            <a:ext cx="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Zástupný symbol pro obsah 32" descr="počasí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276872"/>
            <a:ext cx="3514847" cy="2448272"/>
          </a:xfrm>
        </p:spPr>
      </p:pic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K Obrázkům přiřaď správný název</a:t>
            </a:r>
            <a:endParaRPr lang="cs-CZ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cxnSp>
        <p:nvCxnSpPr>
          <p:cNvPr id="16" name="Přímá spojovací čára 15"/>
          <p:cNvCxnSpPr/>
          <p:nvPr/>
        </p:nvCxnSpPr>
        <p:spPr>
          <a:xfrm>
            <a:off x="2267744" y="2564904"/>
            <a:ext cx="7920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flipV="1">
            <a:off x="1691680" y="3573016"/>
            <a:ext cx="2376264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5292080" y="3645024"/>
            <a:ext cx="2448272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6516216" y="4437112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6444208" y="2708920"/>
            <a:ext cx="7920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6444208" y="3356992"/>
            <a:ext cx="7920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/>
          <p:nvPr/>
        </p:nvCxnSpPr>
        <p:spPr>
          <a:xfrm>
            <a:off x="2195736" y="3356992"/>
            <a:ext cx="7920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>
            <a:off x="2267744" y="4077072"/>
            <a:ext cx="7920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>
            <a:off x="5148064" y="1484784"/>
            <a:ext cx="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>
            <a:off x="4283968" y="1484784"/>
            <a:ext cx="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>
            <a:off x="4283968" y="4581128"/>
            <a:ext cx="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5076056" y="4509120"/>
            <a:ext cx="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Mrak 27"/>
          <p:cNvSpPr/>
          <p:nvPr/>
        </p:nvSpPr>
        <p:spPr>
          <a:xfrm>
            <a:off x="1547664" y="2204864"/>
            <a:ext cx="1080120" cy="43204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jasno</a:t>
            </a:r>
            <a:endParaRPr lang="cs-CZ" dirty="0"/>
          </a:p>
        </p:txBody>
      </p:sp>
      <p:sp>
        <p:nvSpPr>
          <p:cNvPr id="29" name="Mrak 28"/>
          <p:cNvSpPr/>
          <p:nvPr/>
        </p:nvSpPr>
        <p:spPr>
          <a:xfrm>
            <a:off x="2771800" y="1412776"/>
            <a:ext cx="1800200" cy="43204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polojasno</a:t>
            </a:r>
            <a:endParaRPr lang="cs-CZ" dirty="0"/>
          </a:p>
        </p:txBody>
      </p:sp>
      <p:sp>
        <p:nvSpPr>
          <p:cNvPr id="37" name="Mrak 36"/>
          <p:cNvSpPr/>
          <p:nvPr/>
        </p:nvSpPr>
        <p:spPr>
          <a:xfrm>
            <a:off x="6876256" y="2492896"/>
            <a:ext cx="1728192" cy="36004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zataženo</a:t>
            </a:r>
            <a:endParaRPr lang="cs-CZ" dirty="0"/>
          </a:p>
        </p:txBody>
      </p:sp>
      <p:sp>
        <p:nvSpPr>
          <p:cNvPr id="38" name="Mrak 37"/>
          <p:cNvSpPr/>
          <p:nvPr/>
        </p:nvSpPr>
        <p:spPr>
          <a:xfrm>
            <a:off x="4932040" y="1340768"/>
            <a:ext cx="1512168" cy="43204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oblačno</a:t>
            </a:r>
            <a:endParaRPr lang="cs-CZ" dirty="0"/>
          </a:p>
        </p:txBody>
      </p:sp>
      <p:sp>
        <p:nvSpPr>
          <p:cNvPr id="39" name="Mrak 38"/>
          <p:cNvSpPr/>
          <p:nvPr/>
        </p:nvSpPr>
        <p:spPr>
          <a:xfrm>
            <a:off x="1043608" y="2852936"/>
            <a:ext cx="1512168" cy="64807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slabý déšť</a:t>
            </a:r>
            <a:endParaRPr lang="cs-CZ" dirty="0"/>
          </a:p>
        </p:txBody>
      </p:sp>
      <p:sp>
        <p:nvSpPr>
          <p:cNvPr id="40" name="Mrak 39"/>
          <p:cNvSpPr/>
          <p:nvPr/>
        </p:nvSpPr>
        <p:spPr>
          <a:xfrm>
            <a:off x="611560" y="3573016"/>
            <a:ext cx="1224136" cy="43204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déšť</a:t>
            </a:r>
            <a:endParaRPr lang="cs-CZ" dirty="0"/>
          </a:p>
        </p:txBody>
      </p:sp>
      <p:sp>
        <p:nvSpPr>
          <p:cNvPr id="41" name="Mrak 40"/>
          <p:cNvSpPr/>
          <p:nvPr/>
        </p:nvSpPr>
        <p:spPr>
          <a:xfrm>
            <a:off x="1043608" y="4005064"/>
            <a:ext cx="1728192" cy="43204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zataženo</a:t>
            </a:r>
            <a:endParaRPr lang="cs-CZ" dirty="0"/>
          </a:p>
        </p:txBody>
      </p:sp>
      <p:sp>
        <p:nvSpPr>
          <p:cNvPr id="42" name="Mrak 41"/>
          <p:cNvSpPr/>
          <p:nvPr/>
        </p:nvSpPr>
        <p:spPr>
          <a:xfrm>
            <a:off x="4860032" y="5013176"/>
            <a:ext cx="1512168" cy="43204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sněžení</a:t>
            </a:r>
            <a:endParaRPr lang="cs-CZ" dirty="0"/>
          </a:p>
        </p:txBody>
      </p:sp>
      <p:sp>
        <p:nvSpPr>
          <p:cNvPr id="43" name="Mrak 42"/>
          <p:cNvSpPr/>
          <p:nvPr/>
        </p:nvSpPr>
        <p:spPr>
          <a:xfrm>
            <a:off x="6876256" y="4365104"/>
            <a:ext cx="1152128" cy="36004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vítr</a:t>
            </a:r>
            <a:endParaRPr lang="cs-CZ" dirty="0"/>
          </a:p>
        </p:txBody>
      </p:sp>
      <p:sp>
        <p:nvSpPr>
          <p:cNvPr id="44" name="Mrak 43"/>
          <p:cNvSpPr/>
          <p:nvPr/>
        </p:nvSpPr>
        <p:spPr>
          <a:xfrm>
            <a:off x="7308304" y="3645024"/>
            <a:ext cx="1512168" cy="43204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kroupy</a:t>
            </a:r>
            <a:endParaRPr lang="cs-CZ" dirty="0"/>
          </a:p>
        </p:txBody>
      </p:sp>
      <p:sp>
        <p:nvSpPr>
          <p:cNvPr id="45" name="Mrak 44"/>
          <p:cNvSpPr/>
          <p:nvPr/>
        </p:nvSpPr>
        <p:spPr>
          <a:xfrm>
            <a:off x="6660232" y="3140968"/>
            <a:ext cx="1512168" cy="43204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bouřky</a:t>
            </a:r>
            <a:endParaRPr lang="cs-CZ" dirty="0"/>
          </a:p>
        </p:txBody>
      </p:sp>
      <p:sp>
        <p:nvSpPr>
          <p:cNvPr id="46" name="Mrak 45"/>
          <p:cNvSpPr/>
          <p:nvPr/>
        </p:nvSpPr>
        <p:spPr>
          <a:xfrm>
            <a:off x="2843808" y="4941168"/>
            <a:ext cx="1512168" cy="72008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Slabé sněžení</a:t>
            </a:r>
            <a:endParaRPr lang="cs-CZ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 animBg="1"/>
      <p:bldP spid="29" grpId="0" build="allAtOnce" animBg="1"/>
      <p:bldP spid="37" grpId="0" build="allAtOnce" animBg="1"/>
      <p:bldP spid="38" grpId="0" build="allAtOnce" animBg="1"/>
      <p:bldP spid="39" grpId="0" build="allAtOnce" animBg="1"/>
      <p:bldP spid="40" grpId="0" build="allAtOnce" animBg="1"/>
      <p:bldP spid="41" grpId="0" build="allAtOnce" animBg="1"/>
      <p:bldP spid="42" grpId="0" build="allAtOnce" animBg="1"/>
      <p:bldP spid="43" grpId="0" build="allAtOnce" animBg="1"/>
      <p:bldP spid="44" grpId="0" build="allAtOnce" animBg="1"/>
      <p:bldP spid="45" grpId="0" build="allAtOnce" animBg="1"/>
      <p:bldP spid="46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PŘELOŽ NÁZVY OBRÁZKŮ DO ČEŠTINY</a:t>
            </a:r>
            <a:endParaRPr lang="cs-CZ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205064"/>
          </a:xfrm>
        </p:spPr>
        <p:txBody>
          <a:bodyPr>
            <a:normAutofit fontScale="92500" lnSpcReduction="10000"/>
          </a:bodyPr>
          <a:lstStyle/>
          <a:p>
            <a:r>
              <a:rPr lang="cs-CZ" sz="3200" b="1" i="1" dirty="0" err="1" smtClean="0"/>
              <a:t>Cloudy</a:t>
            </a:r>
            <a:r>
              <a:rPr lang="cs-CZ" sz="3200" b="1" i="1" dirty="0" smtClean="0"/>
              <a:t> – </a:t>
            </a:r>
          </a:p>
          <a:p>
            <a:r>
              <a:rPr lang="cs-CZ" sz="3200" b="1" i="1" dirty="0" err="1" smtClean="0"/>
              <a:t>Stormy</a:t>
            </a:r>
            <a:r>
              <a:rPr lang="cs-CZ" sz="3200" b="1" i="1" dirty="0" smtClean="0"/>
              <a:t> – </a:t>
            </a:r>
          </a:p>
          <a:p>
            <a:r>
              <a:rPr lang="cs-CZ" sz="3200" b="1" i="1" dirty="0" smtClean="0"/>
              <a:t>Sunny – </a:t>
            </a:r>
          </a:p>
          <a:p>
            <a:r>
              <a:rPr lang="cs-CZ" sz="3200" b="1" i="1" dirty="0" err="1" smtClean="0"/>
              <a:t>Snowy</a:t>
            </a:r>
            <a:r>
              <a:rPr lang="cs-CZ" sz="3200" b="1" i="1" dirty="0" smtClean="0"/>
              <a:t> –</a:t>
            </a:r>
          </a:p>
          <a:p>
            <a:r>
              <a:rPr lang="cs-CZ" sz="3200" b="1" i="1" dirty="0" err="1" smtClean="0"/>
              <a:t>Rainy</a:t>
            </a:r>
            <a:r>
              <a:rPr lang="cs-CZ" sz="3200" b="1" i="1" dirty="0" smtClean="0"/>
              <a:t> –</a:t>
            </a:r>
          </a:p>
          <a:p>
            <a:r>
              <a:rPr lang="cs-CZ" sz="3200" b="1" i="1" dirty="0" err="1" smtClean="0"/>
              <a:t>Windy</a:t>
            </a:r>
            <a:r>
              <a:rPr lang="cs-CZ" sz="3200" b="1" i="1" dirty="0" smtClean="0"/>
              <a:t> –</a:t>
            </a:r>
          </a:p>
          <a:p>
            <a:r>
              <a:rPr lang="cs-CZ" sz="3200" b="1" i="1" dirty="0" smtClean="0">
                <a:solidFill>
                  <a:srgbClr val="FF0066"/>
                </a:solidFill>
              </a:rPr>
              <a:t>Z jakého jazyka jsi to překládal? __________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644008" y="5803425"/>
            <a:ext cx="4176464" cy="649911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</p:txBody>
      </p:sp>
      <p:pic>
        <p:nvPicPr>
          <p:cNvPr id="7" name="Picture 2" descr="C:\Users\uzivatel\AppData\Local\Microsoft\Windows\Temporary Internet Files\Content.IE5\5O34SB11\MC90044040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1443608" cy="144360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67544" y="29969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SUNNY</a:t>
            </a:r>
            <a:endParaRPr lang="cs-CZ" b="1" dirty="0"/>
          </a:p>
        </p:txBody>
      </p:sp>
      <p:pic>
        <p:nvPicPr>
          <p:cNvPr id="9" name="Picture 2" descr="C:\Users\uzivatel\AppData\Local\Microsoft\Windows\Temporary Internet Files\Content.IE5\BJ6I4CQQ\MC90043258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484784"/>
            <a:ext cx="1152128" cy="1152128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1907704" y="29969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CLOUDY</a:t>
            </a:r>
            <a:endParaRPr lang="cs-CZ" b="1" dirty="0"/>
          </a:p>
        </p:txBody>
      </p:sp>
      <p:pic>
        <p:nvPicPr>
          <p:cNvPr id="12" name="Picture 5" descr="C:\Users\uzivatel\AppData\Local\Microsoft\Windows\Temporary Internet Files\Content.IE5\AOQMOEO6\MC900432588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412776"/>
            <a:ext cx="1296144" cy="1296144"/>
          </a:xfrm>
          <a:prstGeom prst="rect">
            <a:avLst/>
          </a:prstGeom>
          <a:noFill/>
        </p:spPr>
      </p:pic>
      <p:sp>
        <p:nvSpPr>
          <p:cNvPr id="15" name="TextovéPole 14"/>
          <p:cNvSpPr txBox="1"/>
          <p:nvPr/>
        </p:nvSpPr>
        <p:spPr>
          <a:xfrm>
            <a:off x="3491880" y="299695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RAINY</a:t>
            </a:r>
            <a:endParaRPr lang="cs-CZ" b="1" dirty="0"/>
          </a:p>
        </p:txBody>
      </p:sp>
      <p:pic>
        <p:nvPicPr>
          <p:cNvPr id="16" name="Picture 6" descr="C:\Users\uzivatel\AppData\Local\Microsoft\Windows\Temporary Internet Files\Content.IE5\MTCKAY61\MC90043259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645024"/>
            <a:ext cx="1440160" cy="1440160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467544" y="50851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SNOWY</a:t>
            </a:r>
            <a:endParaRPr lang="cs-CZ" b="1" dirty="0"/>
          </a:p>
        </p:txBody>
      </p:sp>
      <p:pic>
        <p:nvPicPr>
          <p:cNvPr id="18" name="Picture 8" descr="C:\Users\uzivatel\AppData\Local\Microsoft\Windows\Temporary Internet Files\Content.IE5\AOQMOEO6\MC900413534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3717032"/>
            <a:ext cx="1296144" cy="1089257"/>
          </a:xfrm>
          <a:prstGeom prst="rect">
            <a:avLst/>
          </a:prstGeom>
          <a:noFill/>
        </p:spPr>
      </p:pic>
      <p:sp>
        <p:nvSpPr>
          <p:cNvPr id="19" name="TextovéPole 18"/>
          <p:cNvSpPr txBox="1"/>
          <p:nvPr/>
        </p:nvSpPr>
        <p:spPr>
          <a:xfrm>
            <a:off x="3347864" y="50851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WINDY</a:t>
            </a:r>
            <a:endParaRPr lang="cs-CZ" b="1" dirty="0"/>
          </a:p>
        </p:txBody>
      </p:sp>
      <p:pic>
        <p:nvPicPr>
          <p:cNvPr id="20" name="Picture 9" descr="C:\Users\uzivatel\AppData\Local\Microsoft\Windows\Temporary Internet Files\Content.IE5\5O34SB11\MC900431597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3717032"/>
            <a:ext cx="1368152" cy="1368152"/>
          </a:xfrm>
          <a:prstGeom prst="rect">
            <a:avLst/>
          </a:prstGeom>
          <a:noFill/>
        </p:spPr>
      </p:pic>
      <p:sp>
        <p:nvSpPr>
          <p:cNvPr id="21" name="TextovéPole 20"/>
          <p:cNvSpPr txBox="1"/>
          <p:nvPr/>
        </p:nvSpPr>
        <p:spPr>
          <a:xfrm>
            <a:off x="1835696" y="50851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STORMY</a:t>
            </a:r>
            <a:endParaRPr lang="cs-CZ" b="1" dirty="0"/>
          </a:p>
        </p:txBody>
      </p:sp>
    </p:spTree>
  </p:cSld>
  <p:clrMapOvr>
    <a:masterClrMapping/>
  </p:clrMapOvr>
  <p:transition spd="slow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0" grpId="0" build="allAtOnce"/>
      <p:bldP spid="15" grpId="0" build="allAtOnce"/>
      <p:bldP spid="17" grpId="0" build="allAtOnce"/>
      <p:bldP spid="19" grpId="0" build="allAtOnce"/>
      <p:bldP spid="21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578</TotalTime>
  <Words>486</Words>
  <Application>Microsoft Office PowerPoint</Application>
  <PresentationFormat>Předvádění na obrazovce (4:3)</PresentationFormat>
  <Paragraphs>136</Paragraphs>
  <Slides>13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Cesta</vt:lpstr>
      <vt:lpstr>POČASÍ</vt:lpstr>
      <vt:lpstr>Anotace:</vt:lpstr>
      <vt:lpstr>PočASÍ</vt:lpstr>
      <vt:lpstr>PODNEBÍ</vt:lpstr>
      <vt:lpstr>MAPY S POČASÍM V ČR</vt:lpstr>
      <vt:lpstr>MAPY S POČASÍM V ČR</vt:lpstr>
      <vt:lpstr>K Obrázkům přiřaď správný název</vt:lpstr>
      <vt:lpstr>K Obrázkům přiřaď správný název</vt:lpstr>
      <vt:lpstr>PŘELOŽ NÁZVY OBRÁZKŮ DO ČEŠTINY</vt:lpstr>
      <vt:lpstr>PŘELOŽ NÁZVY OBRÁZKŮ DO ČEŠTINY</vt:lpstr>
      <vt:lpstr>KALENDÁŘ </vt:lpstr>
      <vt:lpstr>KALENDÁŘ - PŘÍKLAD 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Vnitřní stavba těla savců</dc:title>
  <dc:creator>Eliška</dc:creator>
  <cp:lastModifiedBy>ucitel</cp:lastModifiedBy>
  <cp:revision>139</cp:revision>
  <dcterms:created xsi:type="dcterms:W3CDTF">2012-11-20T20:49:54Z</dcterms:created>
  <dcterms:modified xsi:type="dcterms:W3CDTF">2013-08-22T13:33:33Z</dcterms:modified>
</cp:coreProperties>
</file>