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8" r:id="rId2"/>
    <p:sldId id="259" r:id="rId3"/>
    <p:sldId id="261" r:id="rId4"/>
    <p:sldId id="263" r:id="rId5"/>
    <p:sldId id="278" r:id="rId6"/>
    <p:sldId id="266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9" r:id="rId16"/>
    <p:sldId id="288" r:id="rId17"/>
    <p:sldId id="290" r:id="rId18"/>
    <p:sldId id="26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777777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C49FB-1469-4F19-B6C2-02C3A0576E3E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68B79-47A5-4284-B16F-FB1FD2DF91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059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wmf"/><Relationship Id="rId7" Type="http://schemas.openxmlformats.org/officeDocument/2006/relationships/image" Target="../media/image19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gif"/><Relationship Id="rId5" Type="http://schemas.openxmlformats.org/officeDocument/2006/relationships/image" Target="../media/image17.jpeg"/><Relationship Id="rId10" Type="http://schemas.openxmlformats.org/officeDocument/2006/relationships/image" Target="../media/image22.gif"/><Relationship Id="rId4" Type="http://schemas.openxmlformats.org/officeDocument/2006/relationships/image" Target="../media/image16.gif"/><Relationship Id="rId9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gif"/><Relationship Id="rId7" Type="http://schemas.openxmlformats.org/officeDocument/2006/relationships/image" Target="../media/image20.jpe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10" Type="http://schemas.openxmlformats.org/officeDocument/2006/relationships/image" Target="../media/image4.jpeg"/><Relationship Id="rId4" Type="http://schemas.openxmlformats.org/officeDocument/2006/relationships/image" Target="../media/image17.jpeg"/><Relationship Id="rId9" Type="http://schemas.openxmlformats.org/officeDocument/2006/relationships/image" Target="../media/image22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/index.php?search=planeta+uran&amp;title=Special:Sear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96952"/>
            <a:ext cx="7772400" cy="13045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POZNÁVÁNÍ SLUNEČNÍ SOUSTAVY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Pří_019_Rozmanitost přírody_Poznávání sluneční soustavy</a:t>
            </a:r>
          </a:p>
          <a:p>
            <a:pPr algn="ctr"/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Autor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: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Zdeňka Bartlová</a:t>
            </a:r>
          </a:p>
          <a:p>
            <a:pPr algn="ctr"/>
            <a:endParaRPr lang="cs-CZ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země</a:t>
            </a:r>
            <a:endParaRPr lang="cs-CZ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její atmosféra obsahuje </a:t>
            </a:r>
            <a:r>
              <a:rPr lang="cs-CZ" b="1" dirty="0" smtClean="0"/>
              <a:t>kyslík</a:t>
            </a:r>
            <a:r>
              <a:rPr lang="cs-CZ" dirty="0" smtClean="0"/>
              <a:t> a nachází se zde </a:t>
            </a:r>
            <a:r>
              <a:rPr lang="cs-CZ" b="1" dirty="0" smtClean="0"/>
              <a:t>kapalná voda</a:t>
            </a:r>
          </a:p>
          <a:p>
            <a:r>
              <a:rPr lang="cs-CZ" dirty="0" smtClean="0"/>
              <a:t>díky tomu zde existuje </a:t>
            </a:r>
            <a:r>
              <a:rPr lang="cs-CZ" b="1" dirty="0" smtClean="0"/>
              <a:t>život</a:t>
            </a:r>
          </a:p>
          <a:p>
            <a:r>
              <a:rPr lang="cs-CZ" dirty="0"/>
              <a:t>j</a:t>
            </a:r>
            <a:r>
              <a:rPr lang="cs-CZ" dirty="0" smtClean="0"/>
              <a:t>e zde </a:t>
            </a:r>
            <a:r>
              <a:rPr lang="cs-CZ" b="1" dirty="0" smtClean="0"/>
              <a:t>hnědozelená pevnina</a:t>
            </a:r>
            <a:r>
              <a:rPr lang="cs-CZ" dirty="0" smtClean="0"/>
              <a:t>, </a:t>
            </a:r>
            <a:r>
              <a:rPr lang="cs-CZ" b="1" dirty="0" smtClean="0"/>
              <a:t>modrozelené oceány </a:t>
            </a:r>
            <a:r>
              <a:rPr lang="cs-CZ" dirty="0" smtClean="0"/>
              <a:t>a </a:t>
            </a:r>
            <a:r>
              <a:rPr lang="cs-CZ" b="1" dirty="0" smtClean="0"/>
              <a:t>bílé mraky</a:t>
            </a:r>
          </a:p>
          <a:p>
            <a:r>
              <a:rPr lang="cs-CZ" dirty="0" smtClean="0"/>
              <a:t>vznikla z oblaku </a:t>
            </a:r>
            <a:r>
              <a:rPr lang="cs-CZ" b="1" dirty="0" smtClean="0"/>
              <a:t>prachu</a:t>
            </a:r>
            <a:r>
              <a:rPr lang="cs-CZ" dirty="0" smtClean="0"/>
              <a:t> a </a:t>
            </a:r>
            <a:r>
              <a:rPr lang="cs-CZ" b="1" dirty="0" smtClean="0"/>
              <a:t>plynu</a:t>
            </a:r>
            <a:r>
              <a:rPr lang="cs-CZ" dirty="0" smtClean="0"/>
              <a:t> postupným </a:t>
            </a:r>
            <a:r>
              <a:rPr lang="cs-CZ" b="1" dirty="0" smtClean="0"/>
              <a:t>smršťováním</a:t>
            </a:r>
          </a:p>
          <a:p>
            <a:r>
              <a:rPr lang="cs-CZ" dirty="0" smtClean="0"/>
              <a:t>během svého vývoje měnila svůj </a:t>
            </a:r>
            <a:r>
              <a:rPr lang="cs-CZ" b="1" dirty="0" smtClean="0"/>
              <a:t>vzhled</a:t>
            </a:r>
            <a:r>
              <a:rPr lang="cs-CZ" dirty="0" smtClean="0"/>
              <a:t> i </a:t>
            </a:r>
            <a:r>
              <a:rPr lang="cs-CZ" b="1" dirty="0" smtClean="0"/>
              <a:t>vlastnosti</a:t>
            </a:r>
          </a:p>
          <a:p>
            <a:r>
              <a:rPr lang="cs-CZ" b="1" dirty="0" smtClean="0"/>
              <a:t> </a:t>
            </a:r>
            <a:r>
              <a:rPr lang="cs-CZ" dirty="0" smtClean="0"/>
              <a:t>je zatím </a:t>
            </a:r>
            <a:r>
              <a:rPr lang="cs-CZ" b="1" dirty="0" smtClean="0"/>
              <a:t>jedinou planetou </a:t>
            </a:r>
            <a:r>
              <a:rPr lang="cs-CZ" dirty="0" smtClean="0"/>
              <a:t>sluneční soustavy, kde </a:t>
            </a:r>
            <a:r>
              <a:rPr lang="cs-CZ" b="1" dirty="0" smtClean="0"/>
              <a:t>existuje život</a:t>
            </a:r>
          </a:p>
          <a:p>
            <a:r>
              <a:rPr lang="cs-CZ" dirty="0" smtClean="0"/>
              <a:t>vykonává dva pohyby:</a:t>
            </a:r>
          </a:p>
          <a:p>
            <a:pPr lvl="8"/>
            <a:r>
              <a:rPr lang="cs-CZ" sz="2600" b="1" dirty="0"/>
              <a:t>o</a:t>
            </a:r>
            <a:r>
              <a:rPr lang="cs-CZ" sz="2600" b="1" dirty="0" smtClean="0"/>
              <a:t>táčí se kolem své osy (střídání dne a noci na Zemi)</a:t>
            </a:r>
          </a:p>
          <a:p>
            <a:pPr lvl="8"/>
            <a:r>
              <a:rPr lang="cs-CZ" sz="2600" b="1" dirty="0"/>
              <a:t>o</a:t>
            </a:r>
            <a:r>
              <a:rPr lang="cs-CZ" sz="2600" b="1" dirty="0" smtClean="0"/>
              <a:t>bíhá kolem Slunce (střídání čtyř ročních období na Zemi)</a:t>
            </a:r>
            <a:endParaRPr lang="cs-CZ" sz="2600" b="1" dirty="0"/>
          </a:p>
        </p:txBody>
      </p:sp>
      <p:pic>
        <p:nvPicPr>
          <p:cNvPr id="7170" name="Picture 2" descr="C:\Users\uzivatel\AppData\Local\Microsoft\Windows\Temporary Internet Files\Content.IE5\MJDB3T63\MP90043084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88640"/>
            <a:ext cx="1008112" cy="739545"/>
          </a:xfrm>
          <a:prstGeom prst="rect">
            <a:avLst/>
          </a:prstGeom>
          <a:noFill/>
        </p:spPr>
      </p:pic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5661248"/>
            <a:ext cx="3509717" cy="764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mars</a:t>
            </a:r>
            <a:endParaRPr lang="cs-CZ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někdy jí také říkáme </a:t>
            </a:r>
            <a:r>
              <a:rPr lang="cs-CZ" b="1" dirty="0" smtClean="0"/>
              <a:t>červená planeta </a:t>
            </a:r>
            <a:r>
              <a:rPr lang="cs-CZ" dirty="0" smtClean="0"/>
              <a:t>podle jejího červeného zabarvení</a:t>
            </a:r>
          </a:p>
          <a:p>
            <a:pPr algn="just"/>
            <a:r>
              <a:rPr lang="cs-CZ" b="1" dirty="0" smtClean="0"/>
              <a:t>voda</a:t>
            </a:r>
            <a:r>
              <a:rPr lang="cs-CZ" dirty="0" smtClean="0"/>
              <a:t> se zde nachází ve </a:t>
            </a:r>
            <a:r>
              <a:rPr lang="cs-CZ" b="1" dirty="0" smtClean="0"/>
              <a:t>zmrzlém stavu</a:t>
            </a:r>
          </a:p>
          <a:p>
            <a:pPr algn="just"/>
            <a:r>
              <a:rPr lang="cs-CZ" b="1" dirty="0" smtClean="0"/>
              <a:t>zmrzlý led </a:t>
            </a:r>
            <a:r>
              <a:rPr lang="cs-CZ" dirty="0" smtClean="0"/>
              <a:t>tvoří bílé polární čepičky</a:t>
            </a:r>
          </a:p>
          <a:p>
            <a:pPr algn="just"/>
            <a:r>
              <a:rPr lang="cs-CZ" dirty="0" smtClean="0"/>
              <a:t>je zde velmi </a:t>
            </a:r>
            <a:r>
              <a:rPr lang="cs-CZ" b="1" dirty="0" smtClean="0"/>
              <a:t>chladno</a:t>
            </a:r>
            <a:endParaRPr lang="cs-CZ" b="1" dirty="0"/>
          </a:p>
        </p:txBody>
      </p:sp>
      <p:pic>
        <p:nvPicPr>
          <p:cNvPr id="8194" name="Picture 2" descr="C:\Users\uzivatel\AppData\Local\Microsoft\Windows\Temporary Internet Files\Content.IE5\8M1PNHNC\MM900219078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0"/>
            <a:ext cx="914202" cy="927078"/>
          </a:xfrm>
          <a:prstGeom prst="rect">
            <a:avLst/>
          </a:prstGeom>
          <a:noFill/>
        </p:spPr>
      </p:pic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5445224"/>
            <a:ext cx="5040560" cy="10982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jupiter</a:t>
            </a:r>
            <a:endParaRPr lang="cs-CZ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je </a:t>
            </a:r>
            <a:r>
              <a:rPr lang="cs-CZ" b="1" dirty="0" smtClean="0"/>
              <a:t>největší planetou </a:t>
            </a:r>
            <a:r>
              <a:rPr lang="cs-CZ" dirty="0" smtClean="0"/>
              <a:t>sluneční soustavy</a:t>
            </a:r>
          </a:p>
          <a:p>
            <a:pPr algn="just"/>
            <a:r>
              <a:rPr lang="cs-CZ" dirty="0" smtClean="0"/>
              <a:t>její </a:t>
            </a:r>
            <a:r>
              <a:rPr lang="cs-CZ" b="1" dirty="0" smtClean="0"/>
              <a:t>oblaka</a:t>
            </a:r>
            <a:r>
              <a:rPr lang="cs-CZ" dirty="0" smtClean="0"/>
              <a:t> vytvářejí </a:t>
            </a:r>
            <a:r>
              <a:rPr lang="cs-CZ" b="1" dirty="0" smtClean="0"/>
              <a:t>žlutavé</a:t>
            </a:r>
            <a:r>
              <a:rPr lang="cs-CZ" dirty="0" smtClean="0"/>
              <a:t>, </a:t>
            </a:r>
            <a:r>
              <a:rPr lang="cs-CZ" b="1" dirty="0" smtClean="0"/>
              <a:t>načervenalé</a:t>
            </a:r>
            <a:r>
              <a:rPr lang="cs-CZ" dirty="0" smtClean="0"/>
              <a:t>, </a:t>
            </a:r>
            <a:r>
              <a:rPr lang="cs-CZ" b="1" dirty="0" smtClean="0"/>
              <a:t>bílé</a:t>
            </a:r>
            <a:r>
              <a:rPr lang="cs-CZ" dirty="0" smtClean="0"/>
              <a:t> a </a:t>
            </a:r>
            <a:r>
              <a:rPr lang="cs-CZ" b="1" dirty="0" smtClean="0"/>
              <a:t>hnědé pásy </a:t>
            </a:r>
            <a:r>
              <a:rPr lang="cs-CZ" dirty="0" smtClean="0"/>
              <a:t>a </a:t>
            </a:r>
            <a:r>
              <a:rPr lang="cs-CZ" b="1" dirty="0" smtClean="0"/>
              <a:t>skvrny planety</a:t>
            </a:r>
          </a:p>
          <a:p>
            <a:pPr algn="just"/>
            <a:r>
              <a:rPr lang="cs-CZ" dirty="0" smtClean="0"/>
              <a:t> má početnou rodinu </a:t>
            </a:r>
            <a:r>
              <a:rPr lang="cs-CZ" b="1" dirty="0" smtClean="0"/>
              <a:t>měsíců</a:t>
            </a:r>
            <a:r>
              <a:rPr lang="cs-CZ" dirty="0" smtClean="0"/>
              <a:t>, které kolem něho obíhají</a:t>
            </a:r>
            <a:endParaRPr lang="cs-CZ" dirty="0"/>
          </a:p>
        </p:txBody>
      </p:sp>
      <p:pic>
        <p:nvPicPr>
          <p:cNvPr id="9218" name="Picture 2" descr="C:\Users\uzivatel\AppData\Local\Microsoft\Windows\Temporary Internet Files\Content.IE5\YNTR3RJE\MM90021907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8640"/>
            <a:ext cx="1202234" cy="1219167"/>
          </a:xfrm>
          <a:prstGeom prst="rect">
            <a:avLst/>
          </a:prstGeom>
          <a:noFill/>
        </p:spPr>
      </p:pic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517232"/>
            <a:ext cx="5184576" cy="11296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err="1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saturn</a:t>
            </a:r>
            <a:endParaRPr lang="cs-CZ" sz="4000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525963"/>
          </a:xfrm>
        </p:spPr>
        <p:txBody>
          <a:bodyPr/>
          <a:lstStyle/>
          <a:p>
            <a:pPr algn="ctr"/>
            <a:r>
              <a:rPr lang="cs-CZ" dirty="0" smtClean="0"/>
              <a:t>je obklopena výraznou soustavou </a:t>
            </a:r>
            <a:r>
              <a:rPr lang="cs-CZ" b="1" dirty="0" smtClean="0"/>
              <a:t>prstenců</a:t>
            </a:r>
            <a:r>
              <a:rPr lang="cs-CZ" dirty="0" smtClean="0"/>
              <a:t>, které sahají do </a:t>
            </a:r>
            <a:r>
              <a:rPr lang="cs-CZ" b="1" dirty="0" smtClean="0"/>
              <a:t>vzdálenosti desítek tisíc km</a:t>
            </a:r>
          </a:p>
          <a:p>
            <a:pPr algn="ctr"/>
            <a:endParaRPr lang="cs-CZ" b="1" dirty="0" smtClean="0"/>
          </a:p>
          <a:p>
            <a:pPr algn="ctr"/>
            <a:r>
              <a:rPr lang="cs-CZ" dirty="0" smtClean="0"/>
              <a:t>jsou tvořeny z milionů třpytících se </a:t>
            </a:r>
            <a:r>
              <a:rPr lang="cs-CZ" b="1" dirty="0" smtClean="0"/>
              <a:t>kamenných</a:t>
            </a:r>
            <a:r>
              <a:rPr lang="cs-CZ" dirty="0" smtClean="0"/>
              <a:t> a </a:t>
            </a:r>
            <a:r>
              <a:rPr lang="cs-CZ" b="1" dirty="0" smtClean="0"/>
              <a:t>ledových úlomků</a:t>
            </a:r>
          </a:p>
          <a:p>
            <a:endParaRPr lang="cs-CZ" dirty="0"/>
          </a:p>
        </p:txBody>
      </p:sp>
      <p:pic>
        <p:nvPicPr>
          <p:cNvPr id="10242" name="Picture 2" descr="C:\Users\uzivatel\AppData\Local\Microsoft\Windows\Temporary Internet Files\Content.IE5\MJDB3T63\MP90018277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60648"/>
            <a:ext cx="1464970" cy="1159768"/>
          </a:xfrm>
          <a:prstGeom prst="rect">
            <a:avLst/>
          </a:prstGeom>
          <a:noFill/>
        </p:spPr>
      </p:pic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5085184"/>
            <a:ext cx="6192688" cy="13492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Uran</a:t>
            </a:r>
            <a:endParaRPr lang="cs-CZ" sz="40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velmi chladná </a:t>
            </a:r>
            <a:r>
              <a:rPr lang="cs-CZ" b="1" dirty="0" smtClean="0"/>
              <a:t>zelenomodrá</a:t>
            </a:r>
            <a:r>
              <a:rPr lang="cs-CZ" dirty="0" smtClean="0"/>
              <a:t> planeta</a:t>
            </a:r>
          </a:p>
          <a:p>
            <a:pPr algn="ctr"/>
            <a:r>
              <a:rPr lang="cs-CZ" b="1" dirty="0" smtClean="0"/>
              <a:t>není vidět </a:t>
            </a:r>
            <a:r>
              <a:rPr lang="cs-CZ" dirty="0" smtClean="0"/>
              <a:t>na noční obloze </a:t>
            </a:r>
            <a:r>
              <a:rPr lang="cs-CZ" b="1" dirty="0" smtClean="0"/>
              <a:t>pouhým okem</a:t>
            </a:r>
          </a:p>
          <a:p>
            <a:pPr algn="ctr"/>
            <a:r>
              <a:rPr lang="cs-CZ" dirty="0" smtClean="0"/>
              <a:t>byla objevena pomocí dalekohledu</a:t>
            </a:r>
          </a:p>
          <a:p>
            <a:pPr algn="ctr"/>
            <a:r>
              <a:rPr lang="cs-CZ" dirty="0" smtClean="0"/>
              <a:t>je </a:t>
            </a:r>
            <a:r>
              <a:rPr lang="cs-CZ" b="1" dirty="0" smtClean="0"/>
              <a:t>sedmou planetou </a:t>
            </a:r>
            <a:r>
              <a:rPr lang="cs-CZ" dirty="0" smtClean="0"/>
              <a:t>od </a:t>
            </a:r>
            <a:r>
              <a:rPr lang="cs-CZ" b="1" dirty="0" smtClean="0"/>
              <a:t>Slunce</a:t>
            </a:r>
          </a:p>
          <a:p>
            <a:endParaRPr lang="cs-CZ" dirty="0"/>
          </a:p>
        </p:txBody>
      </p:sp>
      <p:pic>
        <p:nvPicPr>
          <p:cNvPr id="5" name="Obrázek 4" descr="ur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88640"/>
            <a:ext cx="864096" cy="877057"/>
          </a:xfrm>
          <a:prstGeom prst="rect">
            <a:avLst/>
          </a:prstGeom>
        </p:spPr>
      </p:pic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5373216"/>
            <a:ext cx="5400600" cy="11766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neptun</a:t>
            </a:r>
            <a:endParaRPr lang="cs-CZ" sz="4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je z plynných planet </a:t>
            </a:r>
            <a:r>
              <a:rPr lang="cs-CZ" b="1" dirty="0" smtClean="0"/>
              <a:t>nejmenší</a:t>
            </a:r>
          </a:p>
          <a:p>
            <a:pPr algn="ctr"/>
            <a:r>
              <a:rPr lang="cs-CZ" dirty="0" smtClean="0"/>
              <a:t>vešlo by se do něj </a:t>
            </a:r>
            <a:r>
              <a:rPr lang="cs-CZ" b="1" dirty="0" smtClean="0"/>
              <a:t>60 zeměkoulí</a:t>
            </a:r>
            <a:endParaRPr lang="cs-CZ" b="1" dirty="0"/>
          </a:p>
        </p:txBody>
      </p:sp>
      <p:pic>
        <p:nvPicPr>
          <p:cNvPr id="11266" name="Picture 2" descr="C:\Users\uzivatel\AppData\Local\Microsoft\Windows\Temporary Internet Files\Content.IE5\8M1PNHNC\MM90021907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1058218" cy="1073122"/>
          </a:xfrm>
          <a:prstGeom prst="rect">
            <a:avLst/>
          </a:prstGeom>
          <a:noFill/>
        </p:spPr>
      </p:pic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5373216"/>
            <a:ext cx="5400600" cy="11766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2.úkol: Přiřaď k obrázkům názvy planet sluneční soustavy, které k nim patří:</a:t>
            </a:r>
            <a:endParaRPr lang="cs-CZ" sz="3200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989909"/>
            <a:ext cx="3240360" cy="706017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211960" y="692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Merkur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16016" y="12687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Venuše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652120" y="7647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Země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12160" y="14847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Mars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732240" y="6926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Jupiter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020272" y="12687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Saturn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283968" y="19168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Uran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08104" y="20608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Neptun</a:t>
            </a:r>
            <a:endParaRPr lang="cs-CZ" dirty="0"/>
          </a:p>
        </p:txBody>
      </p:sp>
      <p:pic>
        <p:nvPicPr>
          <p:cNvPr id="15" name="Picture 3" descr="C:\Users\uzivatel\AppData\Local\Microsoft\Windows\Temporary Internet Files\Content.IE5\CU1QYYWN\MC9000372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356992"/>
            <a:ext cx="792088" cy="786819"/>
          </a:xfrm>
          <a:prstGeom prst="rect">
            <a:avLst/>
          </a:prstGeom>
          <a:noFill/>
        </p:spPr>
      </p:pic>
      <p:pic>
        <p:nvPicPr>
          <p:cNvPr id="16" name="Picture 2" descr="C:\Users\uzivatel\AppData\Local\Microsoft\Windows\Temporary Internet Files\Content.IE5\YNTR3RJE\MM900219081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356992"/>
            <a:ext cx="852095" cy="864096"/>
          </a:xfrm>
          <a:prstGeom prst="rect">
            <a:avLst/>
          </a:prstGeom>
          <a:noFill/>
        </p:spPr>
      </p:pic>
      <p:pic>
        <p:nvPicPr>
          <p:cNvPr id="17" name="Picture 2" descr="C:\Users\uzivatel\AppData\Local\Microsoft\Windows\Temporary Internet Files\Content.IE5\MJDB3T63\MP90043084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3429000"/>
            <a:ext cx="1008112" cy="739545"/>
          </a:xfrm>
          <a:prstGeom prst="rect">
            <a:avLst/>
          </a:prstGeom>
          <a:noFill/>
        </p:spPr>
      </p:pic>
      <p:pic>
        <p:nvPicPr>
          <p:cNvPr id="18" name="Picture 2" descr="C:\Users\uzivatel\AppData\Local\Microsoft\Windows\Temporary Internet Files\Content.IE5\8M1PNHNC\MM900219078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4725144"/>
            <a:ext cx="914202" cy="927078"/>
          </a:xfrm>
          <a:prstGeom prst="rect">
            <a:avLst/>
          </a:prstGeom>
          <a:noFill/>
        </p:spPr>
      </p:pic>
      <p:pic>
        <p:nvPicPr>
          <p:cNvPr id="19" name="Picture 2" descr="C:\Users\uzivatel\AppData\Local\Microsoft\Windows\Temporary Internet Files\Content.IE5\YNTR3RJE\MM900219073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3356992"/>
            <a:ext cx="923102" cy="936104"/>
          </a:xfrm>
          <a:prstGeom prst="rect">
            <a:avLst/>
          </a:prstGeom>
          <a:noFill/>
        </p:spPr>
      </p:pic>
      <p:pic>
        <p:nvPicPr>
          <p:cNvPr id="20" name="Picture 2" descr="C:\Users\uzivatel\AppData\Local\Microsoft\Windows\Temporary Internet Files\Content.IE5\MJDB3T63\MP900182772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67944" y="4797152"/>
            <a:ext cx="1224136" cy="969108"/>
          </a:xfrm>
          <a:prstGeom prst="rect">
            <a:avLst/>
          </a:prstGeom>
          <a:noFill/>
        </p:spPr>
      </p:pic>
      <p:pic>
        <p:nvPicPr>
          <p:cNvPr id="21" name="Obrázek 20" descr="ura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80112" y="4797152"/>
            <a:ext cx="864096" cy="877057"/>
          </a:xfrm>
          <a:prstGeom prst="rect">
            <a:avLst/>
          </a:prstGeom>
        </p:spPr>
      </p:pic>
      <p:pic>
        <p:nvPicPr>
          <p:cNvPr id="22" name="Picture 2" descr="C:\Users\uzivatel\AppData\Local\Microsoft\Windows\Temporary Internet Files\Content.IE5\8M1PNHNC\MM900219075[1]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3429000"/>
            <a:ext cx="792088" cy="8032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Správné řešení úkolu č. 2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 txBox="1">
            <a:spLocks/>
          </p:cNvSpPr>
          <p:nvPr/>
        </p:nvSpPr>
        <p:spPr>
          <a:xfrm>
            <a:off x="457200" y="1340768"/>
            <a:ext cx="3008313" cy="40694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Přiřaď k obrázkům názvy planet sluneční soustavy, které k nim patří: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707904" y="22048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Merkur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932040" y="22048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Venuše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228184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Země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380312" y="22048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Mars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707904" y="42210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Jupiter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932040" y="42210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Saturn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300192" y="42210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Uran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380312" y="42210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Neptun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2" name="Picture 3" descr="C:\Users\uzivatel\AppData\Local\Microsoft\Windows\Temporary Internet Files\Content.IE5\CU1QYYWN\MC9000372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268760"/>
            <a:ext cx="792088" cy="786819"/>
          </a:xfrm>
          <a:prstGeom prst="rect">
            <a:avLst/>
          </a:prstGeom>
          <a:noFill/>
        </p:spPr>
      </p:pic>
      <p:pic>
        <p:nvPicPr>
          <p:cNvPr id="13" name="Picture 2" descr="C:\Users\uzivatel\AppData\Local\Microsoft\Windows\Temporary Internet Files\Content.IE5\YNTR3RJE\MM900219081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268760"/>
            <a:ext cx="852095" cy="864096"/>
          </a:xfrm>
          <a:prstGeom prst="rect">
            <a:avLst/>
          </a:prstGeom>
          <a:noFill/>
        </p:spPr>
      </p:pic>
      <p:pic>
        <p:nvPicPr>
          <p:cNvPr id="14" name="Picture 2" descr="C:\Users\uzivatel\AppData\Local\Microsoft\Windows\Temporary Internet Files\Content.IE5\MJDB3T63\MP900430849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1340768"/>
            <a:ext cx="1008112" cy="739545"/>
          </a:xfrm>
          <a:prstGeom prst="rect">
            <a:avLst/>
          </a:prstGeom>
          <a:noFill/>
        </p:spPr>
      </p:pic>
      <p:pic>
        <p:nvPicPr>
          <p:cNvPr id="15" name="Picture 2" descr="C:\Users\uzivatel\AppData\Local\Microsoft\Windows\Temporary Internet Files\Content.IE5\8M1PNHNC\MM900219078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268760"/>
            <a:ext cx="914202" cy="927078"/>
          </a:xfrm>
          <a:prstGeom prst="rect">
            <a:avLst/>
          </a:prstGeom>
          <a:noFill/>
        </p:spPr>
      </p:pic>
      <p:pic>
        <p:nvPicPr>
          <p:cNvPr id="16" name="Picture 2" descr="C:\Users\uzivatel\AppData\Local\Microsoft\Windows\Temporary Internet Files\Content.IE5\YNTR3RJE\MM900219073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284984"/>
            <a:ext cx="923102" cy="936104"/>
          </a:xfrm>
          <a:prstGeom prst="rect">
            <a:avLst/>
          </a:prstGeom>
          <a:noFill/>
        </p:spPr>
      </p:pic>
      <p:pic>
        <p:nvPicPr>
          <p:cNvPr id="17" name="Picture 2" descr="C:\Users\uzivatel\AppData\Local\Microsoft\Windows\Temporary Internet Files\Content.IE5\MJDB3T63\MP900182772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3284984"/>
            <a:ext cx="1224136" cy="969108"/>
          </a:xfrm>
          <a:prstGeom prst="rect">
            <a:avLst/>
          </a:prstGeom>
          <a:noFill/>
        </p:spPr>
      </p:pic>
      <p:pic>
        <p:nvPicPr>
          <p:cNvPr id="18" name="Obrázek 17" descr="ura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56176" y="3356992"/>
            <a:ext cx="864096" cy="877057"/>
          </a:xfrm>
          <a:prstGeom prst="rect">
            <a:avLst/>
          </a:prstGeom>
        </p:spPr>
      </p:pic>
      <p:pic>
        <p:nvPicPr>
          <p:cNvPr id="19" name="Picture 2" descr="C:\Users\uzivatel\AppData\Local\Microsoft\Windows\Temporary Internet Files\Content.IE5\8M1PNHNC\MM900219075[1]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3356992"/>
            <a:ext cx="792088" cy="803244"/>
          </a:xfrm>
          <a:prstGeom prst="rect">
            <a:avLst/>
          </a:prstGeom>
          <a:noFill/>
        </p:spPr>
      </p:pic>
      <p:pic>
        <p:nvPicPr>
          <p:cNvPr id="20" name="Picture 8" descr="OPVK_hor_zakladni_logolink_RGB_cz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3728" y="5373216"/>
            <a:ext cx="5400600" cy="11766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endParaRPr lang="cs-CZ" sz="2000" i="1" dirty="0" smtClean="0"/>
          </a:p>
          <a:p>
            <a:r>
              <a:rPr lang="en-US" sz="2000" i="1" dirty="0" err="1" smtClean="0"/>
              <a:t>Přírodověda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Učebnice</a:t>
            </a:r>
            <a:r>
              <a:rPr lang="en-US" sz="2000" i="1" dirty="0" smtClean="0"/>
              <a:t> pro 5. </a:t>
            </a:r>
            <a:r>
              <a:rPr lang="en-US" sz="2000" i="1" dirty="0" err="1" smtClean="0"/>
              <a:t>ročník</a:t>
            </a:r>
            <a:r>
              <a:rPr lang="en-US" sz="2000" i="1" dirty="0" smtClean="0"/>
              <a:t>: </a:t>
            </a:r>
            <a:r>
              <a:rPr lang="en-US" sz="2000" i="1" dirty="0" err="1" smtClean="0"/>
              <a:t>Člověk</a:t>
            </a:r>
            <a:r>
              <a:rPr lang="en-US" sz="2000" i="1" dirty="0" smtClean="0"/>
              <a:t> a </a:t>
            </a:r>
            <a:r>
              <a:rPr lang="en-US" sz="2000" i="1" dirty="0" err="1" smtClean="0"/>
              <a:t>jeho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svět</a:t>
            </a:r>
            <a:r>
              <a:rPr lang="en-US" sz="2000" dirty="0" smtClean="0"/>
              <a:t>. Brno: NOVÁ ŠKOLA, 2010. ISBN 978-80-7289-063-7.</a:t>
            </a:r>
            <a:endParaRPr lang="cs-CZ" sz="2000" dirty="0" smtClean="0"/>
          </a:p>
          <a:p>
            <a:r>
              <a:rPr lang="cs-CZ" sz="2000" dirty="0" smtClean="0"/>
              <a:t>Uran. </a:t>
            </a:r>
            <a:r>
              <a:rPr lang="cs-CZ" sz="2000" i="1" dirty="0" smtClean="0"/>
              <a:t>Planeta Uran</a:t>
            </a:r>
            <a:r>
              <a:rPr lang="cs-CZ" sz="2000" dirty="0" smtClean="0"/>
              <a:t> [online]. 2012 [cit. 2013-08-09]. Dostupné z: </a:t>
            </a:r>
            <a:r>
              <a:rPr lang="cs-CZ" sz="2000" dirty="0" smtClean="0">
                <a:hlinkClick r:id="rId2"/>
              </a:rPr>
              <a:t>http://commons.wikimedia.org/w/index.php?search=planeta+uran&amp;title=Special%3ASearch</a:t>
            </a:r>
            <a:endParaRPr lang="cs-CZ" sz="2000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132856"/>
            <a:ext cx="8458200" cy="1222375"/>
          </a:xfrm>
        </p:spPr>
        <p:txBody>
          <a:bodyPr/>
          <a:lstStyle/>
          <a:p>
            <a:pPr algn="ctr"/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1008"/>
            <a:ext cx="9144000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>
                <a:latin typeface="Arial" pitchFamily="34" charset="0"/>
                <a:cs typeface="Arial" pitchFamily="34" charset="0"/>
              </a:rPr>
              <a:t>Digitální učební materiál je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určen k seznámení žáků se sluneční soustavou.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dirty="0">
                <a:latin typeface="Arial" pitchFamily="34" charset="0"/>
                <a:cs typeface="Arial" pitchFamily="34" charset="0"/>
              </a:rPr>
              <a:t>Materiál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rozvíjí nově získané vědomosti a dovednosti žáků.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dirty="0">
                <a:latin typeface="Arial" pitchFamily="34" charset="0"/>
                <a:cs typeface="Arial" pitchFamily="34" charset="0"/>
              </a:rPr>
              <a:t>Je určen pro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přírodověda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pro 5. ročník.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dirty="0">
                <a:latin typeface="Arial" pitchFamily="34" charset="0"/>
                <a:cs typeface="Arial" pitchFamily="34" charset="0"/>
              </a:rPr>
              <a:t>Tento materiál vznikl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ze zápisů autora jako doplňující </a:t>
            </a:r>
            <a:r>
              <a:rPr lang="cs-CZ" dirty="0">
                <a:latin typeface="Arial" pitchFamily="34" charset="0"/>
                <a:cs typeface="Arial" pitchFamily="34" charset="0"/>
              </a:rPr>
              <a:t>materiál 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učebnici: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Přírodověda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Učebnice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pro 5.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ročník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Člověk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jeho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svět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Brno: NOVÁ ŠKOLA, 2010. ISBN 978-80-7289-063-7</a:t>
            </a:r>
            <a:r>
              <a:rPr lang="en-US" dirty="0" smtClean="0"/>
              <a:t>.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877272"/>
            <a:ext cx="3657600" cy="796925"/>
          </a:xfrm>
          <a:prstGeom prst="rect">
            <a:avLst/>
          </a:prstGeom>
          <a:noFill/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SLUNEČNÍ SOUSTAVA</a:t>
            </a:r>
            <a:endParaRPr lang="cs-CZ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sluneční soustavu tvoří</a:t>
            </a:r>
            <a:r>
              <a:rPr lang="cs-CZ" dirty="0" smtClean="0"/>
              <a:t>: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Slunce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planety a jejich měsíce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planetky </a:t>
            </a:r>
            <a:r>
              <a:rPr lang="cs-CZ" dirty="0" smtClean="0">
                <a:solidFill>
                  <a:schemeClr val="tx1"/>
                </a:solidFill>
              </a:rPr>
              <a:t>(kamenná tělesa o rozměrech několika km)</a:t>
            </a:r>
          </a:p>
          <a:p>
            <a:pPr lvl="2"/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omety </a:t>
            </a:r>
            <a:r>
              <a:rPr lang="cs-CZ" dirty="0" smtClean="0">
                <a:solidFill>
                  <a:schemeClr val="tx1"/>
                </a:solidFill>
              </a:rPr>
              <a:t>(ledová tělesa obsahující kameny a prach)</a:t>
            </a:r>
            <a:endParaRPr lang="cs-CZ" b="1" dirty="0" smtClean="0">
              <a:solidFill>
                <a:schemeClr val="tx1"/>
              </a:solidFill>
            </a:endParaRP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meteoroidy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prach a plyn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další malá tělesa </a:t>
            </a:r>
            <a:r>
              <a:rPr lang="cs-CZ" dirty="0" smtClean="0">
                <a:solidFill>
                  <a:schemeClr val="tx1"/>
                </a:solidFill>
              </a:rPr>
              <a:t>(kameny a kamínky)</a:t>
            </a:r>
            <a:endParaRPr lang="cs-CZ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zivatel\AppData\Local\Microsoft\Windows\Temporary Internet Files\Content.IE5\8M1PNHNC\MC9004413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772816"/>
            <a:ext cx="1152128" cy="1152128"/>
          </a:xfrm>
          <a:prstGeom prst="rect">
            <a:avLst/>
          </a:prstGeom>
          <a:noFill/>
        </p:spPr>
      </p:pic>
      <p:pic>
        <p:nvPicPr>
          <p:cNvPr id="1027" name="Picture 3" descr="C:\Users\uzivatel\AppData\Local\Microsoft\Windows\Temporary Internet Files\Content.IE5\YNTR3RJE\MC90043162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933056"/>
            <a:ext cx="936104" cy="936104"/>
          </a:xfrm>
          <a:prstGeom prst="rect">
            <a:avLst/>
          </a:prstGeom>
          <a:noFill/>
        </p:spPr>
      </p:pic>
      <p:pic>
        <p:nvPicPr>
          <p:cNvPr id="1029" name="Picture 5" descr="C:\Users\uzivatel\AppData\Local\Microsoft\Windows\Temporary Internet Files\Content.IE5\CU1QYYWN\MC90008318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3861048"/>
            <a:ext cx="958976" cy="940686"/>
          </a:xfrm>
          <a:prstGeom prst="rect">
            <a:avLst/>
          </a:prstGeom>
          <a:noFill/>
        </p:spPr>
      </p:pic>
      <p:pic>
        <p:nvPicPr>
          <p:cNvPr id="1030" name="Picture 6" descr="C:\Users\uzivatel\AppData\Local\Microsoft\Windows\Temporary Internet Files\Content.IE5\8M1PNHNC\MC900438714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376" y="3501008"/>
            <a:ext cx="864096" cy="864096"/>
          </a:xfrm>
          <a:prstGeom prst="rect">
            <a:avLst/>
          </a:prstGeom>
          <a:noFill/>
        </p:spPr>
      </p:pic>
      <p:pic>
        <p:nvPicPr>
          <p:cNvPr id="1031" name="Picture 7" descr="C:\Users\uzivatel\AppData\Local\Microsoft\Windows\Temporary Internet Files\Content.IE5\MJDB3T63\MC900083199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1412776"/>
            <a:ext cx="1852574" cy="1574597"/>
          </a:xfrm>
          <a:prstGeom prst="rect">
            <a:avLst/>
          </a:prstGeom>
          <a:noFill/>
        </p:spPr>
      </p:pic>
      <p:pic>
        <p:nvPicPr>
          <p:cNvPr id="1032" name="Picture 8" descr="C:\Users\uzivatel\AppData\Local\Microsoft\Windows\Temporary Internet Files\Content.IE5\CU1QYYWN\MP900414042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264" y="4581128"/>
            <a:ext cx="1351012" cy="202552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877272"/>
            <a:ext cx="3635402" cy="792088"/>
          </a:xfrm>
          <a:prstGeom prst="rect">
            <a:avLst/>
          </a:prstGeom>
          <a:noFill/>
        </p:spPr>
      </p:pic>
      <p:sp>
        <p:nvSpPr>
          <p:cNvPr id="68" name="Nadpis 67"/>
          <p:cNvSpPr>
            <a:spLocks noGrp="1"/>
          </p:cNvSpPr>
          <p:nvPr>
            <p:ph type="title"/>
          </p:nvPr>
        </p:nvSpPr>
        <p:spPr>
          <a:xfrm>
            <a:off x="827584" y="620688"/>
            <a:ext cx="7715200" cy="55016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5400" b="1" u="sng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SLUNce</a:t>
            </a:r>
            <a:endParaRPr lang="cs-CZ" sz="5400" b="1" u="sng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70" name="Zástupný symbol pro obsah 69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424847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Slunce je </a:t>
            </a:r>
            <a:r>
              <a:rPr lang="cs-CZ" sz="2600" b="1" dirty="0" smtClean="0"/>
              <a:t>hvězda</a:t>
            </a:r>
            <a:r>
              <a:rPr lang="cs-CZ" sz="2600" dirty="0" smtClean="0"/>
              <a:t>, která je nejbližší k planetě Zemi</a:t>
            </a:r>
          </a:p>
          <a:p>
            <a:r>
              <a:rPr lang="cs-CZ" sz="2600" dirty="0" smtClean="0"/>
              <a:t>Slunce je </a:t>
            </a:r>
            <a:r>
              <a:rPr lang="cs-CZ" sz="2600" b="1" dirty="0" smtClean="0"/>
              <a:t>zdrojem světla </a:t>
            </a:r>
            <a:r>
              <a:rPr lang="cs-CZ" sz="2600" dirty="0" smtClean="0"/>
              <a:t>a </a:t>
            </a:r>
            <a:r>
              <a:rPr lang="cs-CZ" sz="2600" b="1" dirty="0" smtClean="0"/>
              <a:t>tepla</a:t>
            </a:r>
          </a:p>
          <a:p>
            <a:r>
              <a:rPr lang="cs-CZ" sz="2600" dirty="0" smtClean="0"/>
              <a:t>bez Slunce </a:t>
            </a:r>
            <a:r>
              <a:rPr lang="cs-CZ" sz="2600" b="1" dirty="0" smtClean="0"/>
              <a:t>by</a:t>
            </a:r>
            <a:r>
              <a:rPr lang="cs-CZ" sz="2600" dirty="0" smtClean="0"/>
              <a:t> </a:t>
            </a:r>
            <a:r>
              <a:rPr lang="cs-CZ" sz="2600" b="1" dirty="0" smtClean="0"/>
              <a:t>nemohl existovat život na Zemi</a:t>
            </a:r>
          </a:p>
          <a:p>
            <a:r>
              <a:rPr lang="cs-CZ" sz="2600" dirty="0" smtClean="0"/>
              <a:t>sluneční záření je </a:t>
            </a:r>
            <a:r>
              <a:rPr lang="cs-CZ" sz="2600" b="1" dirty="0" smtClean="0"/>
              <a:t>zdrojem energie </a:t>
            </a:r>
            <a:r>
              <a:rPr lang="cs-CZ" sz="2600" dirty="0" smtClean="0"/>
              <a:t>pro život na Zemi</a:t>
            </a:r>
          </a:p>
          <a:p>
            <a:r>
              <a:rPr lang="cs-CZ" sz="2600" dirty="0" smtClean="0"/>
              <a:t>na </a:t>
            </a:r>
            <a:r>
              <a:rPr lang="cs-CZ" sz="2600" b="1" dirty="0" smtClean="0"/>
              <a:t>povrchu</a:t>
            </a:r>
            <a:r>
              <a:rPr lang="cs-CZ" sz="2600" dirty="0" smtClean="0"/>
              <a:t>  Slunce je přibližně </a:t>
            </a:r>
            <a:r>
              <a:rPr lang="cs-CZ" sz="2600" b="1" dirty="0" smtClean="0"/>
              <a:t>6 000 stupňů Celsia</a:t>
            </a:r>
            <a:r>
              <a:rPr lang="cs-CZ" sz="2600" dirty="0" smtClean="0"/>
              <a:t>, </a:t>
            </a:r>
            <a:r>
              <a:rPr lang="cs-CZ" sz="2600" b="1" dirty="0" smtClean="0"/>
              <a:t>uvnitř</a:t>
            </a:r>
            <a:r>
              <a:rPr lang="cs-CZ" sz="2600" dirty="0" smtClean="0"/>
              <a:t>  </a:t>
            </a:r>
            <a:r>
              <a:rPr lang="cs-CZ" sz="2600" b="1" dirty="0" smtClean="0"/>
              <a:t>15 miliónů stupňů Celsia</a:t>
            </a:r>
          </a:p>
          <a:p>
            <a:r>
              <a:rPr lang="cs-CZ" sz="2600" dirty="0" smtClean="0"/>
              <a:t>Sluneční paprsek k nám doletí </a:t>
            </a:r>
            <a:r>
              <a:rPr lang="cs-CZ" sz="2600" b="1" dirty="0" smtClean="0"/>
              <a:t>přibližně za 8 minut</a:t>
            </a:r>
          </a:p>
          <a:p>
            <a:r>
              <a:rPr lang="cs-CZ" sz="2600" dirty="0" smtClean="0"/>
              <a:t>Slunce je asi </a:t>
            </a:r>
            <a:r>
              <a:rPr lang="cs-CZ" sz="2600" b="1" dirty="0" smtClean="0"/>
              <a:t>stokrát větší </a:t>
            </a:r>
            <a:r>
              <a:rPr lang="cs-CZ" sz="2600" dirty="0" smtClean="0"/>
              <a:t>než Země a váží</a:t>
            </a:r>
          </a:p>
          <a:p>
            <a:pPr>
              <a:buNone/>
            </a:pPr>
            <a:r>
              <a:rPr lang="cs-CZ" sz="2600" dirty="0" smtClean="0"/>
              <a:t>	 </a:t>
            </a:r>
            <a:r>
              <a:rPr lang="cs-CZ" sz="2600" b="1" dirty="0" smtClean="0"/>
              <a:t>330 000 krát více </a:t>
            </a:r>
            <a:r>
              <a:rPr lang="cs-CZ" sz="2600" dirty="0" smtClean="0"/>
              <a:t>než Země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b="1" dirty="0" smtClean="0"/>
          </a:p>
          <a:p>
            <a:endParaRPr lang="cs-CZ" dirty="0" smtClean="0"/>
          </a:p>
          <a:p>
            <a:pPr lvl="3">
              <a:buNone/>
            </a:pPr>
            <a:endParaRPr lang="cs-CZ" sz="3200" b="1" dirty="0" smtClean="0"/>
          </a:p>
          <a:p>
            <a:pPr lvl="3">
              <a:buNone/>
            </a:pPr>
            <a:endParaRPr lang="cs-CZ" dirty="0" smtClean="0"/>
          </a:p>
        </p:txBody>
      </p:sp>
      <p:pic>
        <p:nvPicPr>
          <p:cNvPr id="2050" name="Picture 2" descr="C:\Users\uzivatel\AppData\Local\Microsoft\Windows\Temporary Internet Files\Content.IE5\CU1QYYWN\MP90040125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1620812" cy="10801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20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2000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2000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uzivatel\AppData\Local\Microsoft\Windows\Temporary Internet Files\Content.IE5\MJDB3T63\MC9000831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268761"/>
            <a:ext cx="3456384" cy="3240360"/>
          </a:xfrm>
          <a:prstGeom prst="rect">
            <a:avLst/>
          </a:prstGeom>
          <a:noFill/>
        </p:spPr>
      </p:pic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u="sng" dirty="0" smtClean="0">
                <a:solidFill>
                  <a:schemeClr val="tx1"/>
                </a:solidFill>
              </a:rPr>
              <a:t>Úkol pro žáky:</a:t>
            </a:r>
          </a:p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Postupně klikej na čísla a hádej, co se skrývá na obrázku. Poté řekni vše, co o něm víš.</a:t>
            </a:r>
            <a:endParaRPr lang="cs-CZ" sz="3200" b="1" dirty="0">
              <a:solidFill>
                <a:schemeClr val="tx1"/>
              </a:solidFill>
            </a:endParaRPr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5893720"/>
            <a:ext cx="3657600" cy="796925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4644008" y="1268760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220072" y="1268760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796136" y="1268760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372200" y="1268760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7524328" y="1268760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6948264" y="1268760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644008" y="1916832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220072" y="1916832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796136" y="1916832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372200" y="1916832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7524328" y="1916832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6948264" y="1916832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4644008" y="2564904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5220072" y="2564904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5796136" y="2564904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15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6372200" y="2564904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7524328" y="2564904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18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6948264" y="2564904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17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4644008" y="3212976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19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5220072" y="3212976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5796136" y="3212976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21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6372200" y="3212976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22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7524328" y="3212976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24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6948264" y="3212976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23</a:t>
            </a:r>
            <a:endParaRPr lang="cs-CZ" dirty="0"/>
          </a:p>
        </p:txBody>
      </p:sp>
      <p:sp>
        <p:nvSpPr>
          <p:cNvPr id="43" name="Obdélník 42"/>
          <p:cNvSpPr/>
          <p:nvPr/>
        </p:nvSpPr>
        <p:spPr>
          <a:xfrm>
            <a:off x="4644008" y="3861048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25</a:t>
            </a:r>
            <a:endParaRPr lang="cs-CZ" dirty="0"/>
          </a:p>
        </p:txBody>
      </p:sp>
      <p:sp>
        <p:nvSpPr>
          <p:cNvPr id="44" name="Obdélník 43"/>
          <p:cNvSpPr/>
          <p:nvPr/>
        </p:nvSpPr>
        <p:spPr>
          <a:xfrm>
            <a:off x="5220072" y="3861048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26</a:t>
            </a:r>
            <a:endParaRPr lang="cs-CZ" dirty="0"/>
          </a:p>
        </p:txBody>
      </p:sp>
      <p:sp>
        <p:nvSpPr>
          <p:cNvPr id="45" name="Obdélník 44"/>
          <p:cNvSpPr/>
          <p:nvPr/>
        </p:nvSpPr>
        <p:spPr>
          <a:xfrm>
            <a:off x="5796136" y="3861048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27</a:t>
            </a:r>
            <a:endParaRPr lang="cs-CZ" dirty="0"/>
          </a:p>
        </p:txBody>
      </p:sp>
      <p:sp>
        <p:nvSpPr>
          <p:cNvPr id="46" name="Obdélník 45"/>
          <p:cNvSpPr/>
          <p:nvPr/>
        </p:nvSpPr>
        <p:spPr>
          <a:xfrm>
            <a:off x="6372200" y="3861048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28</a:t>
            </a:r>
            <a:endParaRPr lang="cs-CZ" dirty="0"/>
          </a:p>
        </p:txBody>
      </p:sp>
      <p:sp>
        <p:nvSpPr>
          <p:cNvPr id="47" name="Obdélník 46"/>
          <p:cNvSpPr/>
          <p:nvPr/>
        </p:nvSpPr>
        <p:spPr>
          <a:xfrm>
            <a:off x="7524328" y="3861048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8" name="Obdélník 47"/>
          <p:cNvSpPr/>
          <p:nvPr/>
        </p:nvSpPr>
        <p:spPr>
          <a:xfrm>
            <a:off x="6948264" y="3861048"/>
            <a:ext cx="576064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29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5868144" y="47251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SLUNCE</a:t>
            </a:r>
            <a:endParaRPr lang="cs-CZ" b="1" dirty="0">
              <a:ln w="11430"/>
              <a:solidFill>
                <a:schemeClr val="bg2">
                  <a:lumMod val="2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0" name="Obdélník 59"/>
          <p:cNvSpPr/>
          <p:nvPr/>
        </p:nvSpPr>
        <p:spPr>
          <a:xfrm>
            <a:off x="5940152" y="4725144"/>
            <a:ext cx="936104" cy="504056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fixed" ptsTypes="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fixed" ptsTypes="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fixed" ptsTypes="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fixed" ptsTypes="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fixed" ptsTypes="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fixed" ptsTypes=""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7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8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fixed" ptsTypes=""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fixed" ptsTypes="">
                                      <p:cBhvr>
                                        <p:cTn id="9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9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9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10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fixed" ptsTypes="">
                                      <p:cBhvr>
                                        <p:cTn id="10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fixed" ptsTypes="">
                                      <p:cBhvr>
                                        <p:cTn id="11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fixed" ptsTypes="">
                                      <p:cBhvr>
                                        <p:cTn id="11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1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fixed" ptsTypes="">
                                      <p:cBhvr>
                                        <p:cTn id="1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8" dur="2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31 -0.0932  L 0.42031 -0.0932  E" pathEditMode="fixed" ptsTypes="">
                                      <p:cBhvr>
                                        <p:cTn id="14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4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60" grpId="0" animBg="1"/>
      <p:bldP spid="6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589240"/>
            <a:ext cx="3657600" cy="796925"/>
          </a:xfrm>
          <a:prstGeom prst="rect">
            <a:avLst/>
          </a:prstGeom>
          <a:noFill/>
        </p:spPr>
      </p:pic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galaxie</a:t>
            </a:r>
            <a:endParaRPr lang="cs-CZ" sz="4000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4392488"/>
          </a:xfrm>
        </p:spPr>
        <p:txBody>
          <a:bodyPr/>
          <a:lstStyle/>
          <a:p>
            <a:r>
              <a:rPr lang="cs-CZ" dirty="0" smtClean="0"/>
              <a:t>naše sluneční soustava se nachází v </a:t>
            </a:r>
            <a:r>
              <a:rPr lang="cs-CZ" b="1" dirty="0" smtClean="0"/>
              <a:t>Galaxii</a:t>
            </a:r>
          </a:p>
          <a:p>
            <a:r>
              <a:rPr lang="cs-CZ" dirty="0" smtClean="0"/>
              <a:t>je to </a:t>
            </a:r>
            <a:r>
              <a:rPr lang="cs-CZ" b="1" dirty="0" smtClean="0"/>
              <a:t>hvězdná soustava</a:t>
            </a:r>
            <a:r>
              <a:rPr lang="cs-CZ" dirty="0" smtClean="0"/>
              <a:t>, která </a:t>
            </a:r>
            <a:r>
              <a:rPr lang="cs-CZ" b="1" dirty="0" smtClean="0"/>
              <a:t>je složena</a:t>
            </a:r>
            <a:r>
              <a:rPr lang="cs-CZ" dirty="0" smtClean="0"/>
              <a:t> z </a:t>
            </a:r>
            <a:r>
              <a:rPr lang="cs-CZ" b="1" dirty="0" smtClean="0"/>
              <a:t>hvězd, mlhovin, temné hmoty</a:t>
            </a:r>
            <a:r>
              <a:rPr lang="cs-CZ" dirty="0" smtClean="0"/>
              <a:t> a </a:t>
            </a:r>
            <a:r>
              <a:rPr lang="cs-CZ" b="1" dirty="0" smtClean="0"/>
              <a:t>dalších</a:t>
            </a:r>
          </a:p>
          <a:p>
            <a:r>
              <a:rPr lang="cs-CZ" dirty="0" smtClean="0"/>
              <a:t>tato různá tělesa na sebe navzájem působí přitažlivými </a:t>
            </a:r>
            <a:r>
              <a:rPr lang="cs-CZ" b="1" dirty="0" smtClean="0"/>
              <a:t>gravitačními silami</a:t>
            </a:r>
          </a:p>
          <a:p>
            <a:endParaRPr lang="cs-CZ" b="1" dirty="0" smtClean="0"/>
          </a:p>
        </p:txBody>
      </p:sp>
      <p:pic>
        <p:nvPicPr>
          <p:cNvPr id="4098" name="Picture 2" descr="C:\Users\uzivatel\AppData\Local\Microsoft\Windows\Temporary Internet Files\Content.IE5\MJDB3T63\MC90008319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581128"/>
            <a:ext cx="1584176" cy="155297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planety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23530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kolem Slunce obíhá </a:t>
            </a:r>
            <a:r>
              <a:rPr lang="cs-CZ" b="1" dirty="0" smtClean="0"/>
              <a:t>osm planet, </a:t>
            </a:r>
            <a:r>
              <a:rPr lang="cs-CZ" dirty="0" smtClean="0"/>
              <a:t>které se nazývají:</a:t>
            </a:r>
          </a:p>
          <a:p>
            <a:pPr lvl="6"/>
            <a:r>
              <a:rPr lang="cs-CZ" sz="1800" b="1" dirty="0" smtClean="0"/>
              <a:t>Merkur</a:t>
            </a:r>
          </a:p>
          <a:p>
            <a:pPr lvl="6"/>
            <a:r>
              <a:rPr lang="cs-CZ" sz="1800" b="1" dirty="0" smtClean="0"/>
              <a:t>Venuše</a:t>
            </a:r>
          </a:p>
          <a:p>
            <a:pPr lvl="6"/>
            <a:r>
              <a:rPr lang="cs-CZ" sz="1800" b="1" dirty="0" smtClean="0"/>
              <a:t>Země</a:t>
            </a:r>
          </a:p>
          <a:p>
            <a:pPr lvl="6"/>
            <a:r>
              <a:rPr lang="cs-CZ" sz="1800" b="1" dirty="0" smtClean="0"/>
              <a:t>Mars</a:t>
            </a:r>
          </a:p>
          <a:p>
            <a:pPr lvl="6"/>
            <a:r>
              <a:rPr lang="cs-CZ" sz="1800" b="1" dirty="0" smtClean="0"/>
              <a:t>Jupiter</a:t>
            </a:r>
          </a:p>
          <a:p>
            <a:pPr lvl="6"/>
            <a:r>
              <a:rPr lang="cs-CZ" sz="1800" b="1" dirty="0" smtClean="0"/>
              <a:t>Saturn </a:t>
            </a:r>
          </a:p>
          <a:p>
            <a:pPr lvl="6"/>
            <a:r>
              <a:rPr lang="cs-CZ" sz="1800" b="1" dirty="0" smtClean="0"/>
              <a:t>Uran</a:t>
            </a:r>
          </a:p>
          <a:p>
            <a:pPr lvl="6"/>
            <a:r>
              <a:rPr lang="cs-CZ" sz="1800" b="1" dirty="0" smtClean="0"/>
              <a:t>Neptun</a:t>
            </a:r>
          </a:p>
          <a:p>
            <a:pPr lvl="6"/>
            <a:endParaRPr lang="cs-CZ" sz="1800" b="1" dirty="0" smtClean="0"/>
          </a:p>
          <a:p>
            <a:r>
              <a:rPr lang="cs-CZ" dirty="0" smtClean="0"/>
              <a:t>nejblíže ke Slunci jsou: </a:t>
            </a:r>
            <a:r>
              <a:rPr lang="cs-CZ" sz="2600" b="1" dirty="0" smtClean="0"/>
              <a:t>Merkur, Venuše, Země a Mars</a:t>
            </a:r>
          </a:p>
          <a:p>
            <a:endParaRPr lang="cs-CZ" sz="3000" b="1" dirty="0"/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3179226" cy="692696"/>
          </a:xfrm>
          <a:prstGeom prst="rect">
            <a:avLst/>
          </a:prstGeom>
          <a:noFill/>
        </p:spPr>
      </p:pic>
      <p:pic>
        <p:nvPicPr>
          <p:cNvPr id="6" name="Zástupný symbol pro obsah 5" descr="sluneční sousta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196752"/>
            <a:ext cx="8155632" cy="551947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merkur</a:t>
            </a:r>
            <a:endParaRPr lang="cs-CZ" sz="4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b="1" dirty="0" smtClean="0"/>
              <a:t>nejteplejší</a:t>
            </a:r>
            <a:r>
              <a:rPr lang="cs-CZ" dirty="0" smtClean="0"/>
              <a:t> planetou sluneční soustavy, zároveň je také </a:t>
            </a:r>
            <a:r>
              <a:rPr lang="cs-CZ" b="1" dirty="0" smtClean="0"/>
              <a:t>nejblíže</a:t>
            </a:r>
            <a:r>
              <a:rPr lang="cs-CZ" dirty="0" smtClean="0"/>
              <a:t> ke Slunci</a:t>
            </a:r>
          </a:p>
          <a:p>
            <a:r>
              <a:rPr lang="cs-CZ" dirty="0" smtClean="0"/>
              <a:t> povrch je pokryt tzv. </a:t>
            </a:r>
            <a:r>
              <a:rPr lang="cs-CZ" b="1" dirty="0" smtClean="0"/>
              <a:t>krátery </a:t>
            </a:r>
            <a:r>
              <a:rPr lang="cs-CZ" dirty="0" smtClean="0"/>
              <a:t>(stejně jako u Měsíce)</a:t>
            </a:r>
          </a:p>
          <a:p>
            <a:r>
              <a:rPr lang="cs-CZ" dirty="0" smtClean="0"/>
              <a:t>je to </a:t>
            </a:r>
            <a:r>
              <a:rPr lang="cs-CZ" b="1" dirty="0" smtClean="0"/>
              <a:t>horká kamenná koule </a:t>
            </a:r>
            <a:r>
              <a:rPr lang="cs-CZ" dirty="0" smtClean="0"/>
              <a:t>bez </a:t>
            </a:r>
            <a:r>
              <a:rPr lang="cs-CZ" b="1" dirty="0" smtClean="0"/>
              <a:t>vzduchu</a:t>
            </a:r>
            <a:r>
              <a:rPr lang="cs-CZ" dirty="0" smtClean="0"/>
              <a:t> a </a:t>
            </a:r>
            <a:r>
              <a:rPr lang="cs-CZ" b="1" dirty="0" smtClean="0"/>
              <a:t>atmosféry</a:t>
            </a:r>
            <a:endParaRPr lang="cs-CZ" b="1" dirty="0"/>
          </a:p>
        </p:txBody>
      </p:sp>
      <p:pic>
        <p:nvPicPr>
          <p:cNvPr id="5123" name="Picture 3" descr="C:\Users\uzivatel\AppData\Local\Microsoft\Windows\Temporary Internet Files\Content.IE5\CU1QYYWN\MC9000372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8640"/>
            <a:ext cx="792088" cy="786819"/>
          </a:xfrm>
          <a:prstGeom prst="rect">
            <a:avLst/>
          </a:prstGeom>
          <a:noFill/>
        </p:spPr>
      </p:pic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5949280"/>
            <a:ext cx="3179226" cy="692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venuše</a:t>
            </a:r>
            <a:endParaRPr lang="cs-CZ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nazýváme ji také jako: </a:t>
            </a:r>
            <a:r>
              <a:rPr lang="cs-CZ" b="1" dirty="0" smtClean="0"/>
              <a:t>Jitřenka</a:t>
            </a:r>
            <a:r>
              <a:rPr lang="cs-CZ" dirty="0" smtClean="0"/>
              <a:t> nebo </a:t>
            </a:r>
            <a:r>
              <a:rPr lang="cs-CZ" b="1" dirty="0" smtClean="0"/>
              <a:t>Večernice</a:t>
            </a:r>
          </a:p>
          <a:p>
            <a:pPr algn="ctr"/>
            <a:endParaRPr lang="cs-CZ" b="1" dirty="0" smtClean="0"/>
          </a:p>
          <a:p>
            <a:pPr algn="ctr"/>
            <a:r>
              <a:rPr lang="cs-CZ" dirty="0" smtClean="0"/>
              <a:t>je zde spousta </a:t>
            </a:r>
            <a:r>
              <a:rPr lang="cs-CZ" b="1" dirty="0" smtClean="0"/>
              <a:t>činných sopek</a:t>
            </a:r>
          </a:p>
          <a:p>
            <a:pPr algn="ctr"/>
            <a:endParaRPr lang="cs-CZ" b="1" dirty="0" smtClean="0"/>
          </a:p>
          <a:p>
            <a:pPr algn="ctr"/>
            <a:r>
              <a:rPr lang="cs-CZ" dirty="0" smtClean="0"/>
              <a:t>teplota na povrchu dosahuje téměř </a:t>
            </a:r>
            <a:r>
              <a:rPr lang="cs-CZ" b="1" dirty="0" smtClean="0"/>
              <a:t>500°C</a:t>
            </a:r>
          </a:p>
          <a:p>
            <a:pPr algn="ctr"/>
            <a:endParaRPr lang="cs-CZ" b="1" dirty="0" smtClean="0"/>
          </a:p>
          <a:p>
            <a:pPr algn="ctr"/>
            <a:r>
              <a:rPr lang="cs-CZ" dirty="0" smtClean="0"/>
              <a:t>je zhruba stejně velká jako </a:t>
            </a:r>
            <a:r>
              <a:rPr lang="cs-CZ" b="1" dirty="0" smtClean="0"/>
              <a:t>Země</a:t>
            </a:r>
          </a:p>
          <a:p>
            <a:endParaRPr lang="cs-CZ" b="1" dirty="0" smtClean="0"/>
          </a:p>
        </p:txBody>
      </p:sp>
      <p:pic>
        <p:nvPicPr>
          <p:cNvPr id="6146" name="Picture 2" descr="C:\Users\uzivatel\AppData\Local\Microsoft\Windows\Temporary Internet Files\Content.IE5\YNTR3RJE\MM90021908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8640"/>
            <a:ext cx="852095" cy="864096"/>
          </a:xfrm>
          <a:prstGeom prst="rect">
            <a:avLst/>
          </a:prstGeom>
          <a:noFill/>
        </p:spPr>
      </p:pic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5949280"/>
            <a:ext cx="3179226" cy="692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854</TotalTime>
  <Words>689</Words>
  <Application>Microsoft Office PowerPoint</Application>
  <PresentationFormat>Předvádění na obrazovce (4:3)</PresentationFormat>
  <Paragraphs>157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Cesta</vt:lpstr>
      <vt:lpstr>POZNÁVÁNÍ SLUNEČNÍ SOUSTAVY</vt:lpstr>
      <vt:lpstr>Anotace:</vt:lpstr>
      <vt:lpstr>SLUNEČNÍ SOUSTAVA</vt:lpstr>
      <vt:lpstr>SLUNce</vt:lpstr>
      <vt:lpstr>Prezentace aplikace PowerPoint</vt:lpstr>
      <vt:lpstr>galaxie</vt:lpstr>
      <vt:lpstr>planety</vt:lpstr>
      <vt:lpstr>merkur</vt:lpstr>
      <vt:lpstr>venuše</vt:lpstr>
      <vt:lpstr>země</vt:lpstr>
      <vt:lpstr>mars</vt:lpstr>
      <vt:lpstr>jupiter</vt:lpstr>
      <vt:lpstr>saturn</vt:lpstr>
      <vt:lpstr>Uran</vt:lpstr>
      <vt:lpstr>neptun</vt:lpstr>
      <vt:lpstr>Prezentace aplikace PowerPoint</vt:lpstr>
      <vt:lpstr>Správné řešení úkolu č. 2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stavba těla savců</dc:title>
  <dc:creator>Eliška</dc:creator>
  <cp:lastModifiedBy>ucitel</cp:lastModifiedBy>
  <cp:revision>218</cp:revision>
  <dcterms:created xsi:type="dcterms:W3CDTF">2012-11-20T20:49:54Z</dcterms:created>
  <dcterms:modified xsi:type="dcterms:W3CDTF">2013-08-22T13:44:37Z</dcterms:modified>
</cp:coreProperties>
</file>