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1" r:id="rId4"/>
    <p:sldId id="279" r:id="rId5"/>
    <p:sldId id="280" r:id="rId6"/>
    <p:sldId id="281" r:id="rId7"/>
    <p:sldId id="282" r:id="rId8"/>
    <p:sldId id="283" r:id="rId9"/>
    <p:sldId id="27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66"/>
    <a:srgbClr val="FF99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C49FB-1469-4F19-B6C2-02C3A0576E3E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68B79-47A5-4284-B16F-FB1FD2DF91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881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FBAAA1-F320-43D9-BA97-50356F934660}" type="datetimeFigureOut">
              <a:rPr lang="cs-CZ" smtClean="0"/>
              <a:pPr/>
              <a:t>22.8.2013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6A3903-07E3-44C5-962E-8630E64D2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4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.sci.muni.cz/lelek/alfaori.html" TargetMode="External"/><Relationship Id="rId2" Type="http://schemas.openxmlformats.org/officeDocument/2006/relationships/hyperlink" Target="http://cs.wikipedia.org/wiki/Souhv%C4%9Bzd%C3%A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1016496"/>
          </a:xfrm>
        </p:spPr>
        <p:txBody>
          <a:bodyPr>
            <a:normAutofit/>
          </a:bodyPr>
          <a:lstStyle/>
          <a:p>
            <a:pPr algn="ctr"/>
            <a:r>
              <a:rPr lang="cs-CZ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SOUHVĚZDÍ</a:t>
            </a:r>
            <a:endParaRPr lang="cs-CZ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Pří_020_Rozmanitost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přírody_Souhvězdí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Autor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: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Zdeňka Bartlová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808" y="2204864"/>
            <a:ext cx="5793904" cy="1150367"/>
          </a:xfrm>
        </p:spPr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1008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Digitální učební materiál je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určen k seznámení žáků se souhvězdím.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Materiál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rozvíjí nově získané vědomosti a dovednosti žáků.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Je určen pro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dirty="0">
                <a:latin typeface="Arial" pitchFamily="34" charset="0"/>
                <a:cs typeface="Arial" pitchFamily="34" charset="0"/>
              </a:rPr>
              <a:t>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řírodověda pro 5. ročník.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cs-CZ" dirty="0">
                <a:latin typeface="Arial" pitchFamily="34" charset="0"/>
                <a:cs typeface="Arial" pitchFamily="34" charset="0"/>
              </a:rPr>
              <a:t>Tento materiál vznikl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ze zápisů autora jako doplňující </a:t>
            </a:r>
            <a:r>
              <a:rPr lang="cs-CZ" dirty="0">
                <a:latin typeface="Arial" pitchFamily="34" charset="0"/>
                <a:cs typeface="Arial" pitchFamily="34" charset="0"/>
              </a:rPr>
              <a:t>materiál 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učebnici: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Přírodověda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Učebnice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pro 5.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ročník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Člověk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jeho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svět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Brno: NOVÁ ŠKOLA, 2010. ISBN 978-80-7289-063-7.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5877272"/>
            <a:ext cx="3240360" cy="706016"/>
          </a:xfrm>
          <a:prstGeom prst="rect">
            <a:avLst/>
          </a:prstGeom>
          <a:noFill/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souhvězdí</a:t>
            </a:r>
            <a:endParaRPr lang="cs-CZ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spojení hvězd </a:t>
            </a:r>
            <a:r>
              <a:rPr lang="cs-CZ" dirty="0" smtClean="0"/>
              <a:t>na obloze </a:t>
            </a:r>
            <a:r>
              <a:rPr lang="cs-CZ" b="1" dirty="0" smtClean="0"/>
              <a:t>do skupin</a:t>
            </a:r>
            <a:r>
              <a:rPr lang="cs-CZ" dirty="0" smtClean="0"/>
              <a:t>, říkáme </a:t>
            </a:r>
            <a:r>
              <a:rPr lang="cs-CZ" b="1" dirty="0" smtClean="0"/>
              <a:t>souhvězdí</a:t>
            </a:r>
          </a:p>
          <a:p>
            <a:r>
              <a:rPr lang="cs-CZ" dirty="0" smtClean="0"/>
              <a:t>tyto hvězdy </a:t>
            </a:r>
            <a:r>
              <a:rPr lang="cs-CZ" b="1" dirty="0" smtClean="0"/>
              <a:t>byly</a:t>
            </a:r>
            <a:r>
              <a:rPr lang="cs-CZ" dirty="0" smtClean="0"/>
              <a:t> v dávných dobách </a:t>
            </a:r>
            <a:r>
              <a:rPr lang="cs-CZ" b="1" dirty="0" smtClean="0"/>
              <a:t>pojmenovány</a:t>
            </a:r>
            <a:r>
              <a:rPr lang="cs-CZ" dirty="0" smtClean="0"/>
              <a:t> lidmi podle  jejich tvaru </a:t>
            </a:r>
            <a:r>
              <a:rPr lang="cs-CZ" b="1" dirty="0" smtClean="0"/>
              <a:t>jmény</a:t>
            </a:r>
            <a:r>
              <a:rPr lang="cs-CZ" dirty="0" smtClean="0"/>
              <a:t> </a:t>
            </a:r>
            <a:r>
              <a:rPr lang="cs-CZ" b="1" dirty="0" smtClean="0"/>
              <a:t>zvířat</a:t>
            </a:r>
            <a:r>
              <a:rPr lang="cs-CZ" dirty="0" smtClean="0"/>
              <a:t>, </a:t>
            </a:r>
            <a:r>
              <a:rPr lang="cs-CZ" b="1" dirty="0" smtClean="0"/>
              <a:t>lidských</a:t>
            </a:r>
            <a:r>
              <a:rPr lang="cs-CZ" dirty="0" smtClean="0"/>
              <a:t> a </a:t>
            </a:r>
            <a:r>
              <a:rPr lang="cs-CZ" b="1" dirty="0" smtClean="0"/>
              <a:t>božských hrdinů</a:t>
            </a:r>
            <a:r>
              <a:rPr lang="cs-CZ" dirty="0" smtClean="0"/>
              <a:t> a </a:t>
            </a:r>
            <a:r>
              <a:rPr lang="cs-CZ" b="1" dirty="0" smtClean="0"/>
              <a:t>věcí</a:t>
            </a:r>
            <a:r>
              <a:rPr lang="cs-CZ" dirty="0" smtClean="0"/>
              <a:t> ze svého okolí</a:t>
            </a:r>
          </a:p>
          <a:p>
            <a:r>
              <a:rPr lang="cs-CZ" dirty="0" smtClean="0"/>
              <a:t>v některých souhvězdích můžeme pozorovat </a:t>
            </a:r>
            <a:r>
              <a:rPr lang="cs-CZ" b="1" dirty="0" smtClean="0"/>
              <a:t>výraznější skupiny hvězd</a:t>
            </a:r>
          </a:p>
          <a:p>
            <a:r>
              <a:rPr lang="cs-CZ" b="1" dirty="0" smtClean="0"/>
              <a:t>nejznámějšími</a:t>
            </a:r>
            <a:r>
              <a:rPr lang="cs-CZ" dirty="0" smtClean="0"/>
              <a:t> na obloze jsou </a:t>
            </a:r>
            <a:r>
              <a:rPr lang="cs-CZ" b="1" dirty="0" smtClean="0"/>
              <a:t>Velký vůz</a:t>
            </a:r>
            <a:r>
              <a:rPr lang="cs-CZ" dirty="0" smtClean="0"/>
              <a:t> a </a:t>
            </a:r>
            <a:r>
              <a:rPr lang="cs-CZ" b="1" dirty="0" smtClean="0"/>
              <a:t>Malý vůz </a:t>
            </a:r>
            <a:r>
              <a:rPr lang="cs-CZ" dirty="0" smtClean="0"/>
              <a:t>(součástí </a:t>
            </a:r>
            <a:r>
              <a:rPr lang="cs-CZ" b="1" dirty="0" smtClean="0"/>
              <a:t>Malého vozu </a:t>
            </a:r>
            <a:r>
              <a:rPr lang="cs-CZ" dirty="0" smtClean="0"/>
              <a:t>je hvězda </a:t>
            </a:r>
            <a:r>
              <a:rPr lang="cs-CZ" b="1" dirty="0" smtClean="0"/>
              <a:t>POLÁRKA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každé souhvězdí tvoří mezi sebou určité </a:t>
            </a:r>
            <a:r>
              <a:rPr lang="cs-CZ" b="1" dirty="0" smtClean="0"/>
              <a:t>hranice</a:t>
            </a:r>
          </a:p>
        </p:txBody>
      </p:sp>
      <p:pic>
        <p:nvPicPr>
          <p:cNvPr id="1026" name="Picture 2" descr="C:\Users\uzivatel\AppData\Local\Microsoft\Windows\Temporary Internet Files\Content.IE5\CU1QYYWN\MC9003010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88640"/>
            <a:ext cx="1202432" cy="1202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Velký a malý vůz</a:t>
            </a:r>
            <a:endParaRPr lang="cs-CZ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u </a:t>
            </a:r>
            <a:r>
              <a:rPr lang="cs-CZ" b="1" dirty="0" smtClean="0"/>
              <a:t>Velkého vozu </a:t>
            </a:r>
            <a:r>
              <a:rPr lang="cs-CZ" dirty="0" smtClean="0"/>
              <a:t>jde o skupinu hvězd, která </a:t>
            </a:r>
            <a:r>
              <a:rPr lang="cs-CZ" b="1" dirty="0" smtClean="0"/>
              <a:t>patří</a:t>
            </a:r>
            <a:r>
              <a:rPr lang="cs-CZ" dirty="0" smtClean="0"/>
              <a:t> </a:t>
            </a:r>
            <a:r>
              <a:rPr lang="cs-CZ" b="1" dirty="0" smtClean="0"/>
              <a:t>k souhvězdí Velké medvědice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Malý vůz </a:t>
            </a:r>
            <a:r>
              <a:rPr lang="cs-CZ" dirty="0" smtClean="0"/>
              <a:t>se oficiálně česky jmenuje </a:t>
            </a:r>
            <a:r>
              <a:rPr lang="cs-CZ" b="1" dirty="0" smtClean="0"/>
              <a:t>Malý medvěd</a:t>
            </a:r>
            <a:endParaRPr lang="cs-CZ" b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661248"/>
            <a:ext cx="4296381" cy="9361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Dělení souhvězdí</a:t>
            </a:r>
            <a:endParaRPr lang="cs-CZ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jsou dělena do </a:t>
            </a:r>
            <a:r>
              <a:rPr lang="cs-CZ" b="1" dirty="0" smtClean="0">
                <a:solidFill>
                  <a:schemeClr val="tx1"/>
                </a:solidFill>
              </a:rPr>
              <a:t>rodin</a:t>
            </a:r>
            <a:r>
              <a:rPr lang="cs-CZ" dirty="0" smtClean="0">
                <a:solidFill>
                  <a:schemeClr val="tx1"/>
                </a:solidFill>
              </a:rPr>
              <a:t> souhvězdí na :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Rodina Velké medvědice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Perseova rodina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Herkulova rodina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Zvířetníková souhvězdí</a:t>
            </a:r>
          </a:p>
          <a:p>
            <a:pPr lvl="4"/>
            <a:r>
              <a:rPr lang="cs-CZ" b="1" dirty="0" err="1" smtClean="0">
                <a:solidFill>
                  <a:schemeClr val="tx1"/>
                </a:solidFill>
              </a:rPr>
              <a:t>Orionova</a:t>
            </a:r>
            <a:r>
              <a:rPr lang="cs-CZ" b="1" dirty="0" smtClean="0">
                <a:solidFill>
                  <a:schemeClr val="tx1"/>
                </a:solidFill>
              </a:rPr>
              <a:t> rodina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Nebeské vody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Bayerova rodina</a:t>
            </a:r>
          </a:p>
          <a:p>
            <a:pPr lvl="4"/>
            <a:r>
              <a:rPr lang="cs-CZ" b="1" dirty="0" smtClean="0">
                <a:solidFill>
                  <a:schemeClr val="tx1"/>
                </a:solidFill>
              </a:rPr>
              <a:t>La </a:t>
            </a:r>
            <a:r>
              <a:rPr lang="cs-CZ" b="1" dirty="0" err="1" smtClean="0">
                <a:solidFill>
                  <a:schemeClr val="tx1"/>
                </a:solidFill>
              </a:rPr>
              <a:t>Caillova</a:t>
            </a:r>
            <a:r>
              <a:rPr lang="cs-CZ" b="1" dirty="0" smtClean="0">
                <a:solidFill>
                  <a:schemeClr val="tx1"/>
                </a:solidFill>
              </a:rPr>
              <a:t> rodina</a:t>
            </a:r>
          </a:p>
          <a:p>
            <a:pPr lvl="4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uzivatel\AppData\Local\Microsoft\Windows\Temporary Internet Files\Content.IE5\MJDB3T63\MC9003042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76872"/>
            <a:ext cx="864096" cy="866512"/>
          </a:xfrm>
          <a:prstGeom prst="rect">
            <a:avLst/>
          </a:prstGeom>
          <a:noFill/>
        </p:spPr>
      </p:pic>
      <p:pic>
        <p:nvPicPr>
          <p:cNvPr id="2051" name="Picture 3" descr="C:\Users\uzivatel\AppData\Local\Microsoft\Windows\Temporary Internet Files\Content.IE5\8M1PNHNC\MC90030425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501008"/>
            <a:ext cx="936104" cy="939437"/>
          </a:xfrm>
          <a:prstGeom prst="rect">
            <a:avLst/>
          </a:prstGeom>
          <a:noFill/>
        </p:spPr>
      </p:pic>
      <p:pic>
        <p:nvPicPr>
          <p:cNvPr id="2052" name="Picture 4" descr="C:\Users\uzivatel\AppData\Local\Microsoft\Windows\Temporary Internet Files\Content.IE5\CU1QYYWN\MC9003042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1628800"/>
            <a:ext cx="792088" cy="794547"/>
          </a:xfrm>
          <a:prstGeom prst="rect">
            <a:avLst/>
          </a:prstGeom>
          <a:noFill/>
        </p:spPr>
      </p:pic>
      <p:pic>
        <p:nvPicPr>
          <p:cNvPr id="2053" name="Picture 5" descr="C:\Users\uzivatel\AppData\Local\Microsoft\Windows\Temporary Internet Files\Content.IE5\YNTR3RJE\MC90030426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2636912"/>
            <a:ext cx="864096" cy="866790"/>
          </a:xfrm>
          <a:prstGeom prst="rect">
            <a:avLst/>
          </a:prstGeom>
          <a:noFill/>
        </p:spPr>
      </p:pic>
      <p:pic>
        <p:nvPicPr>
          <p:cNvPr id="2054" name="Picture 6" descr="C:\Users\uzivatel\AppData\Local\Microsoft\Windows\Temporary Internet Files\Content.IE5\MJDB3T63\MC90030426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0392" y="3861048"/>
            <a:ext cx="720080" cy="689795"/>
          </a:xfrm>
          <a:prstGeom prst="rect">
            <a:avLst/>
          </a:prstGeom>
          <a:noFill/>
        </p:spPr>
      </p:pic>
      <p:pic>
        <p:nvPicPr>
          <p:cNvPr id="2055" name="Picture 7" descr="C:\Users\uzivatel\AppData\Local\Microsoft\Windows\Temporary Internet Files\Content.IE5\8M1PNHNC\MC90030426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4005064"/>
            <a:ext cx="720080" cy="722695"/>
          </a:xfrm>
          <a:prstGeom prst="rect">
            <a:avLst/>
          </a:prstGeom>
          <a:noFill/>
        </p:spPr>
      </p:pic>
      <p:pic>
        <p:nvPicPr>
          <p:cNvPr id="2056" name="Picture 8" descr="C:\Users\uzivatel\AppData\Local\Microsoft\Windows\Temporary Internet Files\Content.IE5\CU1QYYWN\MC90030425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4797152"/>
            <a:ext cx="864096" cy="866741"/>
          </a:xfrm>
          <a:prstGeom prst="rect">
            <a:avLst/>
          </a:prstGeom>
          <a:noFill/>
        </p:spPr>
      </p:pic>
      <p:pic>
        <p:nvPicPr>
          <p:cNvPr id="2057" name="Picture 9" descr="C:\Users\uzivatel\AppData\Local\Microsoft\Windows\Temporary Internet Files\Content.IE5\YNTR3RJE\MC90030426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9992" y="4653136"/>
            <a:ext cx="792088" cy="794599"/>
          </a:xfrm>
          <a:prstGeom prst="rect">
            <a:avLst/>
          </a:prstGeom>
          <a:noFill/>
        </p:spPr>
      </p:pic>
      <p:pic>
        <p:nvPicPr>
          <p:cNvPr id="2058" name="Picture 10" descr="C:\Users\uzivatel\AppData\Local\Microsoft\Windows\Temporary Internet Files\Content.IE5\MJDB3T63\MC900304245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4869160"/>
            <a:ext cx="864096" cy="866737"/>
          </a:xfrm>
          <a:prstGeom prst="rect">
            <a:avLst/>
          </a:prstGeom>
          <a:noFill/>
        </p:spPr>
      </p:pic>
      <p:pic>
        <p:nvPicPr>
          <p:cNvPr id="2059" name="Picture 11" descr="C:\Users\uzivatel\AppData\Local\Microsoft\Windows\Temporary Internet Files\Content.IE5\8M1PNHNC\MC900304249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2780928"/>
            <a:ext cx="886511" cy="889254"/>
          </a:xfrm>
          <a:prstGeom prst="rect">
            <a:avLst/>
          </a:prstGeom>
          <a:noFill/>
        </p:spPr>
      </p:pic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536" y="5805264"/>
            <a:ext cx="3240360" cy="7060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Tvary souhvězdí</a:t>
            </a:r>
            <a:endParaRPr lang="cs-CZ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stejně jako </a:t>
            </a:r>
            <a:r>
              <a:rPr lang="cs-CZ" b="1" dirty="0" smtClean="0"/>
              <a:t>Slunce</a:t>
            </a:r>
            <a:r>
              <a:rPr lang="cs-CZ" dirty="0" smtClean="0"/>
              <a:t>, tak také </a:t>
            </a:r>
            <a:r>
              <a:rPr lang="cs-CZ" b="1" dirty="0" smtClean="0"/>
              <a:t>hvězdy patří do </a:t>
            </a:r>
            <a:r>
              <a:rPr lang="cs-CZ" dirty="0" smtClean="0"/>
              <a:t>naší </a:t>
            </a:r>
            <a:r>
              <a:rPr lang="cs-CZ" b="1" dirty="0" smtClean="0"/>
              <a:t>Galaxie, </a:t>
            </a:r>
            <a:r>
              <a:rPr lang="cs-CZ" dirty="0" smtClean="0"/>
              <a:t>ale jsou na sebe navzájem nezávislé</a:t>
            </a:r>
          </a:p>
          <a:p>
            <a:r>
              <a:rPr lang="cs-CZ" dirty="0" smtClean="0"/>
              <a:t>jsou hvězdy, které se od sebe </a:t>
            </a:r>
            <a:r>
              <a:rPr lang="cs-CZ" b="1" dirty="0" smtClean="0"/>
              <a:t>liší</a:t>
            </a:r>
            <a:r>
              <a:rPr lang="cs-CZ" dirty="0" smtClean="0"/>
              <a:t>; pohybují se </a:t>
            </a:r>
            <a:r>
              <a:rPr lang="cs-CZ" b="1" dirty="0" smtClean="0"/>
              <a:t>různými směry</a:t>
            </a:r>
          </a:p>
          <a:p>
            <a:r>
              <a:rPr lang="cs-CZ" dirty="0" smtClean="0"/>
              <a:t>jsou-li hvězdy </a:t>
            </a:r>
            <a:r>
              <a:rPr lang="cs-CZ" b="1" dirty="0" smtClean="0"/>
              <a:t>dostatečně blízko</a:t>
            </a:r>
            <a:r>
              <a:rPr lang="cs-CZ" dirty="0" smtClean="0"/>
              <a:t>, pak spolu tvoří </a:t>
            </a:r>
            <a:r>
              <a:rPr lang="cs-CZ" b="1" dirty="0" smtClean="0"/>
              <a:t>souhvězdí</a:t>
            </a: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877272"/>
            <a:ext cx="3635400" cy="7920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Poznáš o jaké souhvězdí se jedná?</a:t>
            </a:r>
            <a:endParaRPr lang="cs-CZ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4" name="Zástupný symbol pro obsah 3" descr="or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3940076" cy="3953254"/>
          </a:xfrm>
        </p:spPr>
      </p:pic>
      <p:sp>
        <p:nvSpPr>
          <p:cNvPr id="5" name="TextovéPole 4"/>
          <p:cNvSpPr txBox="1"/>
          <p:nvPr/>
        </p:nvSpPr>
        <p:spPr>
          <a:xfrm>
            <a:off x="5724128" y="19888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Souhvězdí: ______________</a:t>
            </a:r>
            <a:endParaRPr lang="cs-CZ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877272"/>
            <a:ext cx="3635400" cy="7920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Poznáš o jaké souhvězdí se jedná? – správné řešení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 descr="or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3940076" cy="395325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724128" y="198884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Souhvězdí: </a:t>
            </a:r>
            <a:r>
              <a:rPr lang="cs-CZ" b="1" dirty="0" smtClean="0">
                <a:solidFill>
                  <a:srgbClr val="FF0000"/>
                </a:solidFill>
              </a:rPr>
              <a:t>ORION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877272"/>
            <a:ext cx="3635400" cy="7920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Přírodověda Učebnice pro 5. ročník: Člověk a jeho svět</a:t>
            </a:r>
            <a:r>
              <a:rPr lang="cs-CZ" sz="2400" dirty="0" smtClean="0"/>
              <a:t>. Brno: NOVÁ ŠKOLA, 2010, s. 24. ISBN 978-80-7289-063-7.</a:t>
            </a:r>
          </a:p>
          <a:p>
            <a:r>
              <a:rPr lang="cs-CZ" sz="2400" dirty="0" smtClean="0"/>
              <a:t>Souhvězdí. </a:t>
            </a:r>
            <a:r>
              <a:rPr lang="cs-CZ" sz="2400" i="1" dirty="0" smtClean="0"/>
              <a:t>Zajímavosti o souhvězdích</a:t>
            </a:r>
            <a:r>
              <a:rPr lang="cs-CZ" sz="2400" dirty="0" smtClean="0"/>
              <a:t> [online]. 2013 [cit. 2013-08-10]. Dostupné z: </a:t>
            </a:r>
            <a:r>
              <a:rPr lang="cs-CZ" sz="2400" dirty="0" smtClean="0">
                <a:hlinkClick r:id="rId2"/>
              </a:rPr>
              <a:t>http://cs.wikipedia.org/wiki/Souhv%C4%9Bzd%C3%AD</a:t>
            </a:r>
            <a:endParaRPr lang="cs-CZ" sz="2400" dirty="0" smtClean="0"/>
          </a:p>
          <a:p>
            <a:r>
              <a:rPr lang="cs-CZ" sz="2400" dirty="0" smtClean="0"/>
              <a:t>Souhvězdí. </a:t>
            </a:r>
            <a:r>
              <a:rPr lang="cs-CZ" sz="2400" i="1" dirty="0" smtClean="0"/>
              <a:t>Dělení</a:t>
            </a:r>
            <a:r>
              <a:rPr lang="cs-CZ" sz="2400" dirty="0" smtClean="0"/>
              <a:t> [online]. 2013 [cit. 2013-08-10]. Dostupné z: </a:t>
            </a:r>
            <a:r>
              <a:rPr lang="cs-CZ" sz="2400" dirty="0" smtClean="0">
                <a:hlinkClick r:id="rId2"/>
              </a:rPr>
              <a:t>http://cs.wikipedia.org/wiki/Souhv%C4%9Bzd%C3%AD</a:t>
            </a:r>
            <a:endParaRPr lang="cs-CZ" sz="2400" dirty="0" smtClean="0"/>
          </a:p>
          <a:p>
            <a:r>
              <a:rPr lang="cs-CZ" sz="2400" dirty="0" smtClean="0"/>
              <a:t>Alfa </a:t>
            </a:r>
            <a:r>
              <a:rPr lang="cs-CZ" sz="2400" dirty="0" err="1" smtClean="0"/>
              <a:t>OrionisAlfa</a:t>
            </a:r>
            <a:r>
              <a:rPr lang="cs-CZ" sz="2400" dirty="0" smtClean="0"/>
              <a:t> </a:t>
            </a:r>
            <a:r>
              <a:rPr lang="cs-CZ" sz="2400" dirty="0" err="1" smtClean="0"/>
              <a:t>Orionis</a:t>
            </a:r>
            <a:r>
              <a:rPr lang="cs-CZ" sz="2400" dirty="0" smtClean="0"/>
              <a:t>. </a:t>
            </a:r>
            <a:r>
              <a:rPr lang="cs-CZ" sz="2400" i="1" dirty="0" smtClean="0"/>
              <a:t>Souhvězdí Orion</a:t>
            </a:r>
            <a:r>
              <a:rPr lang="cs-CZ" sz="2400" dirty="0" smtClean="0"/>
              <a:t> [online]. 1999 [cit. 2013-08-10]. Dostupné z: </a:t>
            </a:r>
            <a:r>
              <a:rPr lang="cs-CZ" sz="2400" dirty="0" smtClean="0">
                <a:hlinkClick r:id="rId3"/>
              </a:rPr>
              <a:t>http://astro.</a:t>
            </a:r>
            <a:r>
              <a:rPr lang="cs-CZ" sz="2400" dirty="0" err="1" smtClean="0">
                <a:hlinkClick r:id="rId3"/>
              </a:rPr>
              <a:t>sci.muni.cz</a:t>
            </a:r>
            <a:r>
              <a:rPr lang="cs-CZ" sz="2400" dirty="0" smtClean="0">
                <a:hlinkClick r:id="rId3"/>
              </a:rPr>
              <a:t>/lelek/</a:t>
            </a:r>
            <a:r>
              <a:rPr lang="cs-CZ" sz="2400" dirty="0" err="1" smtClean="0">
                <a:hlinkClick r:id="rId3"/>
              </a:rPr>
              <a:t>alfaori.html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658</TotalTime>
  <Words>330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SOUHVĚZDÍ</vt:lpstr>
      <vt:lpstr>Anotace:</vt:lpstr>
      <vt:lpstr>souhvězdí</vt:lpstr>
      <vt:lpstr>Velký a malý vůz</vt:lpstr>
      <vt:lpstr>Dělení souhvězdí</vt:lpstr>
      <vt:lpstr>Tvary souhvězdí</vt:lpstr>
      <vt:lpstr>Poznáš o jaké souhvězdí se jedná?</vt:lpstr>
      <vt:lpstr>Poznáš o jaké souhvězdí se jedná? – správné řešení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stavba těla savců</dc:title>
  <dc:creator>Eliška</dc:creator>
  <cp:lastModifiedBy>ucitel</cp:lastModifiedBy>
  <cp:revision>172</cp:revision>
  <dcterms:created xsi:type="dcterms:W3CDTF">2012-11-20T20:49:54Z</dcterms:created>
  <dcterms:modified xsi:type="dcterms:W3CDTF">2013-08-22T13:45:31Z</dcterms:modified>
</cp:coreProperties>
</file>