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9" r:id="rId4"/>
    <p:sldId id="260" r:id="rId5"/>
    <p:sldId id="262" r:id="rId6"/>
    <p:sldId id="263" r:id="rId7"/>
    <p:sldId id="265" r:id="rId8"/>
    <p:sldId id="264" r:id="rId9"/>
    <p:sldId id="261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07855347463416E-2"/>
          <c:y val="0.16017685289338834"/>
          <c:w val="0.56165934380979765"/>
          <c:h val="0.7379796275465588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4686206137865429E-2"/>
                  <c:y val="-0.12835416406282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Kyslík</a:t>
                    </a:r>
                    <a:r>
                      <a:rPr lang="cs-CZ" baseline="0" dirty="0" smtClean="0"/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231680078940227E-2"/>
                  <c:y val="7.936466275048971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Dusík </a:t>
                    </a:r>
                    <a:r>
                      <a:rPr lang="en-US" dirty="0" smtClean="0"/>
                      <a:t>78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807509984198808E-2"/>
                  <c:y val="-6.71303587051618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cs-CZ" dirty="0" smtClean="0"/>
                      <a:t>Oxid uhličitý a ostatní</a:t>
                    </a:r>
                    <a:r>
                      <a:rPr lang="cs-CZ" baseline="0" dirty="0" smtClean="0"/>
                      <a:t> plyny </a:t>
                    </a:r>
                    <a:r>
                      <a:rPr lang="en-US" dirty="0" smtClean="0"/>
                      <a:t>1</a:t>
                    </a:r>
                    <a:r>
                      <a:rPr lang="cs-CZ" dirty="0" smtClean="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List1!$A$2:$A$5</c:f>
              <c:strCache>
                <c:ptCount val="3"/>
                <c:pt idx="0">
                  <c:v>kyslík</c:v>
                </c:pt>
                <c:pt idx="1">
                  <c:v>dusík</c:v>
                </c:pt>
                <c:pt idx="2">
                  <c:v>oxid uhličity a ostatní plyny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78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076635090664426"/>
          <c:y val="0.44444790935786582"/>
          <c:w val="0.30536405665027938"/>
          <c:h val="0.375654270938904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2183E-C9AA-4BE6-8543-D232BD0291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446B-96BC-43EC-9539-B0F775C8E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6151-6A57-4D50-8B1D-1E567722B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B0970-23EB-46FF-B94E-D0B147C8F0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3781-6361-4FB1-9B70-C2A4129C44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DFB53-F056-4DA2-91FC-212A4E121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98B0-9334-449C-8C9E-5175AD58C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95F71-E97B-4AEB-8FB6-4F5A32F6A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4DF3-CAAA-4003-BE1D-56B55F54F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640BBD-7FA4-404B-A6C5-3A01BDCD8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15330-51C3-407B-B60C-8B9D2581B2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2E2-7AE5-4E94-AC39-8522BC0CC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22ECB-71A5-4518-93BA-9064C81BC7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3AA1-0F39-4F52-8E1C-F2D5EEB96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F5AE-1513-4622-A537-68CFAFCBF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39BE-7D11-4940-8E84-04FAF9F06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439B-03E2-4AC1-8FD7-4EE05723F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1E42-2039-4C48-9E7A-BEEC657E2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4748-E20F-4875-B67D-1C843F628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E51E-E67A-4BA5-85FC-E7EADED43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BAE1-EA40-4968-80FF-AB5A29FD8C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2CCD-C3F9-4F62-AAAD-ACE2B6B4D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B7F11E-3EF9-40A5-9244-30F6EC042E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321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B6262C-A1AA-4EDD-98E8-CC0523DF3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VZDUCH – ZÁKLADNÍ PODMÍNKA ŽIVOTA</a:t>
            </a:r>
          </a:p>
        </p:txBody>
      </p:sp>
      <p:pic>
        <p:nvPicPr>
          <p:cNvPr id="25602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Pří_021_Vzduch </a:t>
            </a:r>
            <a:r>
              <a:rPr lang="cs-CZ" b="1" dirty="0" smtClean="0"/>
              <a:t>_ </a:t>
            </a:r>
            <a:r>
              <a:rPr lang="cs-CZ" b="1" dirty="0" smtClean="0"/>
              <a:t>Základní podmínka života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Renata Krajíčková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Proč si musí horolezci brát zásobu vzduchu?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7763" cy="48006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Vzduch do výšky postupně řídne. Na vrcholcích vysokých hor je vzduch řidší než při hladině moře.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Ve výšce nad 200 km nad povrchem Země je téměř vzduchoprázdno.</a:t>
            </a:r>
          </a:p>
        </p:txBody>
      </p:sp>
      <p:pic>
        <p:nvPicPr>
          <p:cNvPr id="4" name="Obrázek 3" descr="MP900401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59483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28600"/>
            <a:ext cx="7497763" cy="60960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Vzduch potřebují ke svému životu rostliny i živočichové, kteří dýchají kyslík.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z="2800" smtClean="0">
                <a:latin typeface="Arial" charset="0"/>
                <a:cs typeface="Arial" charset="0"/>
              </a:rPr>
              <a:t>Zdrojem kyslíku na Zemi jsou zelené rostliny.  Např.  jeden 25 m vysoký dub uvolní denně 7 tisíc litrů kyslíku, což kryje potřebu 50 lidí.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4" name="Obrázek 3" descr="MP9004089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4958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2"/>
          <p:cNvSpPr>
            <a:spLocks noGrp="1"/>
          </p:cNvSpPr>
          <p:nvPr>
            <p:ph idx="1"/>
          </p:nvPr>
        </p:nvSpPr>
        <p:spPr>
          <a:xfrm>
            <a:off x="1143000" y="381000"/>
            <a:ext cx="7497763" cy="129540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Vzduch je obsažen také ve vodě a v půdě.</a:t>
            </a:r>
          </a:p>
        </p:txBody>
      </p:sp>
      <p:pic>
        <p:nvPicPr>
          <p:cNvPr id="5" name="Obrázek 4" descr="MP9004317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2623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28717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Projevy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47244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Vzduch se pohybuje, a tak vzniká vánek, vítr, vichřice, hurikán, tajfun, tornádo…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Víš, jak vzniká tornádo?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Vzniká v horní vrstvě atmosféry, když se potkají dva vzdušné proudy různé teploty. Vznikne silný vítr. Vířící vzduch má tvar nálevky, jejíž spodní část někdy sahá až k zemi.</a:t>
            </a:r>
          </a:p>
        </p:txBody>
      </p:sp>
      <p:pic>
        <p:nvPicPr>
          <p:cNvPr id="4" name="Obrázek 3" descr="MP9004014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098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ázek 6" descr="MP9004423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2193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Využití proudění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Obrázek 5" descr="MP9004073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9200"/>
            <a:ext cx="23622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ek 4" descr="MP90040375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6200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Obrázek 3" descr="MP90040329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447800"/>
            <a:ext cx="2514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ovéPole 8"/>
          <p:cNvSpPr txBox="1">
            <a:spLocks noChangeArrowheads="1"/>
          </p:cNvSpPr>
          <p:nvPr/>
        </p:nvSpPr>
        <p:spPr bwMode="auto">
          <a:xfrm>
            <a:off x="1143000" y="49530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plachetnice</a:t>
            </a:r>
          </a:p>
        </p:txBody>
      </p:sp>
      <p:sp>
        <p:nvSpPr>
          <p:cNvPr id="38920" name="TextovéPole 9"/>
          <p:cNvSpPr txBox="1">
            <a:spLocks noChangeArrowheads="1"/>
          </p:cNvSpPr>
          <p:nvPr/>
        </p:nvSpPr>
        <p:spPr bwMode="auto">
          <a:xfrm>
            <a:off x="2971800" y="60198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větrný mlýn</a:t>
            </a:r>
          </a:p>
        </p:txBody>
      </p:sp>
      <p:sp>
        <p:nvSpPr>
          <p:cNvPr id="38921" name="TextovéPole 10"/>
          <p:cNvSpPr txBox="1">
            <a:spLocks noChangeArrowheads="1"/>
          </p:cNvSpPr>
          <p:nvPr/>
        </p:nvSpPr>
        <p:spPr bwMode="auto">
          <a:xfrm>
            <a:off x="6400800" y="51816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větrná elektrárna</a:t>
            </a:r>
          </a:p>
        </p:txBody>
      </p:sp>
      <p:sp>
        <p:nvSpPr>
          <p:cNvPr id="38922" name="TextovéPole 11"/>
          <p:cNvSpPr txBox="1">
            <a:spLocks noChangeArrowheads="1"/>
          </p:cNvSpPr>
          <p:nvPr/>
        </p:nvSpPr>
        <p:spPr bwMode="auto">
          <a:xfrm>
            <a:off x="3429000" y="12192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létající balony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Znečištění vzduchu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7763" cy="25908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škodlivými plyny, sazemi, prachem a popílkem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 výfukovými plyny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kouřem z obyčejných kamen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elektrárnami, v nichž se spaluje uhlí</a:t>
            </a:r>
          </a:p>
        </p:txBody>
      </p:sp>
      <p:pic>
        <p:nvPicPr>
          <p:cNvPr id="4" name="Obrázek 3" descr="MP9003901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86200"/>
            <a:ext cx="1847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373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67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4373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95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9776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Čistý vzduch je podmínkou zdravého životního prostředí.</a:t>
            </a:r>
            <a:endParaRPr lang="cs-CZ" sz="4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MC900437789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0"/>
            <a:ext cx="3962400" cy="40518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Test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1295400" y="1219200"/>
            <a:ext cx="7650163" cy="5181600"/>
          </a:xfrm>
        </p:spPr>
        <p:txBody>
          <a:bodyPr/>
          <a:lstStyle/>
          <a:p>
            <a:r>
              <a:rPr lang="cs-CZ" sz="3000" smtClean="0">
                <a:latin typeface="Arial" charset="0"/>
                <a:cs typeface="Arial" charset="0"/>
              </a:rPr>
              <a:t>1. Vzduch je nezbytnou podmínkou pro………….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2. Skládá se s těchto plynů……………………………………..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3. Největší část vzduchu tvoří………..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4. Rostliny vytvářejí…………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5. Životu nebezpečné záření zachycuje………………….</a:t>
            </a:r>
          </a:p>
          <a:p>
            <a:r>
              <a:rPr lang="cs-CZ" sz="3000" smtClean="0">
                <a:latin typeface="Arial" charset="0"/>
                <a:cs typeface="Arial" charset="0"/>
              </a:rPr>
              <a:t>6.Silné znečištění ovzduší je……………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590800" y="1600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život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667000" y="26670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kyslík, dusík, oxid uhličitý a ostatní plyny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934200" y="3124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dusík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34000" y="36576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kyslík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505200" y="4648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ozonová vrstva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705600" y="5181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smog</a:t>
            </a:r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Zdroje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latin typeface="Arial" charset="0"/>
                <a:cs typeface="Arial" charset="0"/>
              </a:rPr>
              <a:t>o</a:t>
            </a:r>
            <a:r>
              <a:rPr lang="cs-CZ" sz="1800" smtClean="0">
                <a:latin typeface="Arial" charset="0"/>
                <a:cs typeface="Arial" charset="0"/>
              </a:rPr>
              <a:t>ffice.</a:t>
            </a:r>
            <a:r>
              <a:rPr lang="cs-CZ" sz="1800" dirty="0" err="1" smtClean="0">
                <a:latin typeface="Arial" charset="0"/>
                <a:cs typeface="Arial" charset="0"/>
              </a:rPr>
              <a:t>microsoft.com</a:t>
            </a:r>
            <a:r>
              <a:rPr lang="cs-CZ" sz="1800" dirty="0" smtClean="0">
                <a:latin typeface="Arial" charset="0"/>
                <a:cs typeface="Arial" charset="0"/>
              </a:rPr>
              <a:t>. </a:t>
            </a:r>
            <a:endParaRPr lang="cs-CZ" sz="1800" i="1" dirty="0" smtClean="0">
              <a:latin typeface="Arial" charset="0"/>
              <a:cs typeface="Arial" charset="0"/>
            </a:endParaRPr>
          </a:p>
          <a:p>
            <a:r>
              <a:rPr lang="cs-CZ" sz="1800" i="1" dirty="0" smtClean="0">
                <a:latin typeface="Arial" charset="0"/>
                <a:cs typeface="Arial" charset="0"/>
              </a:rPr>
              <a:t>Velká dětská encyklopedie</a:t>
            </a:r>
            <a:r>
              <a:rPr lang="cs-CZ" sz="1800" dirty="0" smtClean="0">
                <a:latin typeface="Arial" charset="0"/>
                <a:cs typeface="Arial" charset="0"/>
              </a:rPr>
              <a:t>. Havlíčkův Brod: Fragment, 2002. ISBN 80-7200-673-8.</a:t>
            </a:r>
          </a:p>
          <a:p>
            <a:r>
              <a:rPr lang="pl-PL" sz="1800" i="1" dirty="0" smtClean="0">
                <a:latin typeface="Arial" charset="0"/>
                <a:cs typeface="Arial" charset="0"/>
              </a:rPr>
              <a:t>Co to je...?</a:t>
            </a:r>
            <a:r>
              <a:rPr lang="pl-PL" sz="1800" dirty="0" smtClean="0">
                <a:latin typeface="Arial" charset="0"/>
                <a:cs typeface="Arial" charset="0"/>
              </a:rPr>
              <a:t>. Praha: Svojtka &amp; Co., s.r.o., 2004. ISBN 80-7352-090-7.</a:t>
            </a:r>
          </a:p>
          <a:p>
            <a:r>
              <a:rPr lang="pl-PL" sz="1800" dirty="0" smtClean="0">
                <a:latin typeface="Arial" pitchFamily="34" charset="0"/>
                <a:cs typeface="Arial" pitchFamily="34" charset="0"/>
              </a:rPr>
              <a:t>pracovní sešit, Soubor námětů, úkolů a zajímavostí k přírodovědnému učivu, PaedDr. Hana Mühlhauserová</a:t>
            </a:r>
          </a:p>
          <a:p>
            <a:endParaRPr lang="pl-PL" sz="1800" dirty="0" smtClean="0">
              <a:latin typeface="Arial" charset="0"/>
              <a:cs typeface="Arial" charset="0"/>
            </a:endParaRPr>
          </a:p>
          <a:p>
            <a:endParaRPr lang="cs-CZ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26626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zábavnou formou poskytuje informace o vzduchu jako jedné z podmínek života na Zemi, jeho složení a významu pro život.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 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9800" y="2133600"/>
            <a:ext cx="565411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Vzduch</a:t>
            </a:r>
          </a:p>
        </p:txBody>
      </p:sp>
      <p:pic>
        <p:nvPicPr>
          <p:cNvPr id="27650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14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Země je jediná planeta, na které je život.</a:t>
            </a:r>
            <a:endParaRPr lang="cs-CZ" sz="32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7763" cy="4800600"/>
          </a:xfrm>
        </p:spPr>
        <p:txBody>
          <a:bodyPr/>
          <a:lstStyle/>
          <a:p>
            <a:r>
              <a:rPr lang="cs-CZ" sz="2400" smtClean="0">
                <a:latin typeface="Arial" charset="0"/>
                <a:cs typeface="Arial" charset="0"/>
              </a:rPr>
              <a:t>Vyber,  které podmínky jsou nezbytné pro život.</a:t>
            </a:r>
          </a:p>
        </p:txBody>
      </p:sp>
      <p:sp>
        <p:nvSpPr>
          <p:cNvPr id="6" name="Mrak 5"/>
          <p:cNvSpPr/>
          <p:nvPr/>
        </p:nvSpPr>
        <p:spPr>
          <a:xfrm>
            <a:off x="1143000" y="2133600"/>
            <a:ext cx="21336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Mrak 6"/>
          <p:cNvSpPr/>
          <p:nvPr/>
        </p:nvSpPr>
        <p:spPr>
          <a:xfrm>
            <a:off x="2590800" y="3276600"/>
            <a:ext cx="2057400" cy="9144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Mrak 7"/>
          <p:cNvSpPr/>
          <p:nvPr/>
        </p:nvSpPr>
        <p:spPr>
          <a:xfrm>
            <a:off x="1143000" y="4191000"/>
            <a:ext cx="22098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Mrak 8"/>
          <p:cNvSpPr/>
          <p:nvPr/>
        </p:nvSpPr>
        <p:spPr>
          <a:xfrm>
            <a:off x="6629400" y="4419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6172200" y="2133600"/>
            <a:ext cx="22098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Mrak 10"/>
          <p:cNvSpPr/>
          <p:nvPr/>
        </p:nvSpPr>
        <p:spPr>
          <a:xfrm>
            <a:off x="1828800" y="5410200"/>
            <a:ext cx="21336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Mrak 11"/>
          <p:cNvSpPr/>
          <p:nvPr/>
        </p:nvSpPr>
        <p:spPr>
          <a:xfrm>
            <a:off x="4267200" y="4648200"/>
            <a:ext cx="2209800" cy="10668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Mrak 12"/>
          <p:cNvSpPr/>
          <p:nvPr/>
        </p:nvSpPr>
        <p:spPr>
          <a:xfrm>
            <a:off x="3581400" y="2133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8683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Mrak 14"/>
          <p:cNvSpPr/>
          <p:nvPr/>
        </p:nvSpPr>
        <p:spPr>
          <a:xfrm>
            <a:off x="5029200" y="3276600"/>
            <a:ext cx="2133600" cy="990600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524000" y="2438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oblečení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4114800" y="2438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Slunce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6705600" y="2438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přístroje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2895600" y="35052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kosmetika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562600" y="35814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voda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1676400" y="449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vzduch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514600" y="5715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dům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953000" y="49530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půda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7086600" y="4724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knihy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19" grpId="0" build="allAtOnce"/>
      <p:bldP spid="22" grpId="0" build="allAtOnce"/>
      <p:bldP spid="2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2209800"/>
            <a:ext cx="7497763" cy="1676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Vzduch je součástí neživé přírody a nachází se všude kolem nás.</a:t>
            </a:r>
            <a:endParaRPr lang="cs-CZ" sz="36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Zástupný symbol pro obsah 3" descr="MP9004331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04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MP900422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28600"/>
            <a:ext cx="2655965" cy="212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1" name="Obrázek 8" descr="MP9004385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657600"/>
            <a:ext cx="2871788" cy="288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Obrázek 9" descr="MP9003998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2530475" cy="2024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Složení vzduchu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84300" y="1397000"/>
          <a:ext cx="760095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3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Dokážeš spojit, co k sobě patří?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048000" cy="4664075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kyslík</a:t>
            </a:r>
          </a:p>
          <a:p>
            <a:r>
              <a:rPr lang="cs-CZ" smtClean="0">
                <a:latin typeface="Arial" charset="0"/>
                <a:cs typeface="Arial" charset="0"/>
              </a:rPr>
              <a:t>dusík</a:t>
            </a:r>
          </a:p>
          <a:p>
            <a:r>
              <a:rPr lang="cs-CZ" smtClean="0">
                <a:latin typeface="Arial" charset="0"/>
                <a:cs typeface="Arial" charset="0"/>
              </a:rPr>
              <a:t>oxid uhličitý</a:t>
            </a:r>
          </a:p>
          <a:p>
            <a:r>
              <a:rPr lang="cs-CZ" smtClean="0">
                <a:latin typeface="Arial" charset="0"/>
                <a:cs typeface="Arial" charset="0"/>
              </a:rPr>
              <a:t>ozonová vrstva</a:t>
            </a:r>
          </a:p>
          <a:p>
            <a:r>
              <a:rPr lang="cs-CZ" smtClean="0">
                <a:latin typeface="Arial" charset="0"/>
                <a:cs typeface="Arial" charset="0"/>
              </a:rPr>
              <a:t>smog</a:t>
            </a:r>
          </a:p>
          <a:p>
            <a:endParaRPr lang="cs-CZ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800600" cy="4664075"/>
          </a:xfrm>
        </p:spPr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plyn, který neumožňuje hoření</a:t>
            </a:r>
          </a:p>
          <a:p>
            <a:r>
              <a:rPr lang="cs-CZ" sz="2600" smtClean="0">
                <a:latin typeface="Arial" charset="0"/>
                <a:cs typeface="Arial" charset="0"/>
              </a:rPr>
              <a:t>silné znečištění ovzduší</a:t>
            </a:r>
          </a:p>
          <a:p>
            <a:r>
              <a:rPr lang="cs-CZ" sz="2600" smtClean="0">
                <a:latin typeface="Arial" charset="0"/>
                <a:cs typeface="Arial" charset="0"/>
              </a:rPr>
              <a:t>plyn, který potřebují rostliny a živočichové k dýchání</a:t>
            </a:r>
          </a:p>
          <a:p>
            <a:r>
              <a:rPr lang="cs-CZ" sz="2600" smtClean="0">
                <a:latin typeface="Arial" charset="0"/>
                <a:cs typeface="Arial" charset="0"/>
              </a:rPr>
              <a:t>plyn, který vzniká hořením a vydechováním</a:t>
            </a:r>
          </a:p>
          <a:p>
            <a:r>
              <a:rPr lang="cs-CZ" sz="2600" smtClean="0">
                <a:latin typeface="Arial" charset="0"/>
                <a:cs typeface="Arial" charset="0"/>
              </a:rPr>
              <a:t>zachycuje k životu nebezpečná záření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31748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2514600" y="20574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2438400" y="17526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429000" y="30480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6200000" flipH="1">
            <a:off x="3695700" y="38481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667000" y="26670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Veselý obličej 21"/>
          <p:cNvSpPr/>
          <p:nvPr/>
        </p:nvSpPr>
        <p:spPr>
          <a:xfrm>
            <a:off x="1676400" y="4876800"/>
            <a:ext cx="1524000" cy="1524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810000" y="1447800"/>
          <a:ext cx="5029197" cy="3809997"/>
        </p:xfrm>
        <a:graphic>
          <a:graphicData uri="http://schemas.openxmlformats.org/drawingml/2006/table">
            <a:tbl>
              <a:tblPr/>
              <a:tblGrid>
                <a:gridCol w="386484"/>
                <a:gridCol w="386484"/>
                <a:gridCol w="386484"/>
                <a:gridCol w="386484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  <a:gridCol w="387029"/>
              </a:tblGrid>
              <a:tr h="423333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 smtClean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dirty="0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/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dirty="0"/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419600" y="3200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7315200" y="22860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4379913" y="4610100"/>
            <a:ext cx="382588" cy="158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5029200" y="1447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    N   T    A    R    K   T     I    D    A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029200" y="1905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    E   P    L    O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4267200" y="2286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   A    M    P   E    L    I     Š    K    A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4648200" y="2743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   O    Č   A    S    Í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4953000" y="3200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S    L    U   N    C   E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4953000" y="3581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     I     A    L    K    A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4572000" y="4038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     É    T    O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953000" y="4419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R    O   P    A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10000" y="4876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L    Í     P    A</a:t>
            </a:r>
          </a:p>
        </p:txBody>
      </p:sp>
      <p:pic>
        <p:nvPicPr>
          <p:cNvPr id="32898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99" name="TextovéPole 28"/>
          <p:cNvSpPr txBox="1">
            <a:spLocks noChangeArrowheads="1"/>
          </p:cNvSpPr>
          <p:nvPr/>
        </p:nvSpPr>
        <p:spPr bwMode="auto">
          <a:xfrm>
            <a:off x="1143000" y="1447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/>
              <a:t>1. Světadíl ležící na jižním pólu</a:t>
            </a:r>
          </a:p>
        </p:txBody>
      </p:sp>
      <p:sp>
        <p:nvSpPr>
          <p:cNvPr id="32900" name="TextovéPole 29"/>
          <p:cNvSpPr txBox="1">
            <a:spLocks noChangeArrowheads="1"/>
          </p:cNvSpPr>
          <p:nvPr/>
        </p:nvSpPr>
        <p:spPr bwMode="auto">
          <a:xfrm>
            <a:off x="1143000" y="1828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2. Jedna z podmínek života</a:t>
            </a:r>
          </a:p>
          <a:p>
            <a:endParaRPr lang="cs-CZ"/>
          </a:p>
        </p:txBody>
      </p:sp>
      <p:sp>
        <p:nvSpPr>
          <p:cNvPr id="32901" name="TextovéPole 30"/>
          <p:cNvSpPr txBox="1">
            <a:spLocks noChangeArrowheads="1"/>
          </p:cNvSpPr>
          <p:nvPr/>
        </p:nvSpPr>
        <p:spPr bwMode="auto">
          <a:xfrm>
            <a:off x="1143000" y="2286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3. Smetanka lékařská</a:t>
            </a:r>
          </a:p>
        </p:txBody>
      </p:sp>
      <p:sp>
        <p:nvSpPr>
          <p:cNvPr id="32902" name="TextovéPole 31"/>
          <p:cNvSpPr txBox="1">
            <a:spLocks noChangeArrowheads="1"/>
          </p:cNvSpPr>
          <p:nvPr/>
        </p:nvSpPr>
        <p:spPr bwMode="auto">
          <a:xfrm>
            <a:off x="1143000" y="2743200"/>
            <a:ext cx="274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4. Okamžitý stav ovzduší</a:t>
            </a:r>
          </a:p>
          <a:p>
            <a:endParaRPr lang="cs-CZ"/>
          </a:p>
        </p:txBody>
      </p:sp>
      <p:sp>
        <p:nvSpPr>
          <p:cNvPr id="32903" name="TextovéPole 33"/>
          <p:cNvSpPr txBox="1">
            <a:spLocks noChangeArrowheads="1"/>
          </p:cNvSpPr>
          <p:nvPr/>
        </p:nvSpPr>
        <p:spPr bwMode="auto">
          <a:xfrm>
            <a:off x="1143000" y="3200400"/>
            <a:ext cx="328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5. Zdroj tepla a světla na Zemi</a:t>
            </a:r>
          </a:p>
          <a:p>
            <a:endParaRPr lang="cs-CZ"/>
          </a:p>
        </p:txBody>
      </p:sp>
      <p:sp>
        <p:nvSpPr>
          <p:cNvPr id="32904" name="TextovéPole 34"/>
          <p:cNvSpPr txBox="1">
            <a:spLocks noChangeArrowheads="1"/>
          </p:cNvSpPr>
          <p:nvPr/>
        </p:nvSpPr>
        <p:spPr bwMode="auto">
          <a:xfrm>
            <a:off x="1143000" y="3657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6. Violka vonná</a:t>
            </a:r>
          </a:p>
        </p:txBody>
      </p:sp>
      <p:sp>
        <p:nvSpPr>
          <p:cNvPr id="32905" name="TextovéPole 35"/>
          <p:cNvSpPr txBox="1">
            <a:spLocks noChangeArrowheads="1"/>
          </p:cNvSpPr>
          <p:nvPr/>
        </p:nvSpPr>
        <p:spPr bwMode="auto">
          <a:xfrm>
            <a:off x="1143000" y="4038600"/>
            <a:ext cx="181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7. Roční období</a:t>
            </a:r>
          </a:p>
          <a:p>
            <a:endParaRPr lang="cs-CZ"/>
          </a:p>
        </p:txBody>
      </p:sp>
      <p:sp>
        <p:nvSpPr>
          <p:cNvPr id="32906" name="TextovéPole 36"/>
          <p:cNvSpPr txBox="1">
            <a:spLocks noChangeArrowheads="1"/>
          </p:cNvSpPr>
          <p:nvPr/>
        </p:nvSpPr>
        <p:spPr bwMode="auto">
          <a:xfrm>
            <a:off x="1143000" y="4419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8. Surová nafta</a:t>
            </a:r>
          </a:p>
          <a:p>
            <a:endParaRPr lang="cs-CZ"/>
          </a:p>
        </p:txBody>
      </p:sp>
      <p:sp>
        <p:nvSpPr>
          <p:cNvPr id="32907" name="TextovéPole 37"/>
          <p:cNvSpPr txBox="1">
            <a:spLocks noChangeArrowheads="1"/>
          </p:cNvSpPr>
          <p:nvPr/>
        </p:nvSpPr>
        <p:spPr bwMode="auto">
          <a:xfrm>
            <a:off x="1143000" y="4876800"/>
            <a:ext cx="233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9. Náš národní strom</a:t>
            </a:r>
          </a:p>
          <a:p>
            <a:endParaRPr lang="cs-CZ"/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1219200" y="5486400"/>
            <a:ext cx="5121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Vzdušný obal Země se nazývá _____________.</a:t>
            </a:r>
          </a:p>
          <a:p>
            <a:endParaRPr lang="cs-CZ"/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4495800" y="5410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ATMOSFÉRA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1066800" y="304800"/>
            <a:ext cx="7975260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okolo naší Země je vzduch.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Atmosféra</a:t>
            </a:r>
            <a:endParaRPr lang="cs-CZ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4800600"/>
          </a:xfrm>
        </p:spPr>
        <p:txBody>
          <a:bodyPr/>
          <a:lstStyle/>
          <a:p>
            <a:r>
              <a:rPr lang="cs-CZ" sz="2800" smtClean="0">
                <a:latin typeface="Arial" charset="0"/>
                <a:cs typeface="Arial" charset="0"/>
              </a:rPr>
              <a:t>vzdušný obal Země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chrání před dopadem drobných těles z vesmíru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pohlcuje nebezpečné kosmické a sluneční záření</a:t>
            </a:r>
          </a:p>
          <a:p>
            <a:r>
              <a:rPr lang="cs-CZ" sz="2800" smtClean="0">
                <a:latin typeface="Arial" charset="0"/>
                <a:cs typeface="Arial" charset="0"/>
              </a:rPr>
              <a:t>uchovává teplotu nahromaděnou na povrchu Země </a:t>
            </a:r>
          </a:p>
        </p:txBody>
      </p:sp>
      <p:pic>
        <p:nvPicPr>
          <p:cNvPr id="3379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424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114800"/>
            <a:ext cx="38973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410200" y="4114800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FF0000"/>
                </a:solidFill>
              </a:rPr>
              <a:t>Mají atmosféru i jiné planety?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66800" y="228600"/>
            <a:ext cx="7848600" cy="556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295400" y="304800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Ano, mají, ale jejich atmosféry se velmi odlišují od atmosféry Země. </a:t>
            </a:r>
          </a:p>
          <a:p>
            <a:r>
              <a:rPr lang="cs-CZ" sz="3200" dirty="0"/>
              <a:t>Např. atmosféra Neptunu obsahuje metan, atmosféru Jupiteru a Saturnu tvoří vodík a helium. Na těchto planetách nemohou existovat živé organismy zemského typu.</a:t>
            </a:r>
          </a:p>
        </p:txBody>
      </p:sp>
      <p:pic>
        <p:nvPicPr>
          <p:cNvPr id="9" name="Obrázek 8" descr="MP9001827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352800"/>
            <a:ext cx="2819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944</TotalTime>
  <Words>609</Words>
  <Application>Microsoft Office PowerPoint</Application>
  <PresentationFormat>Předvádění na obrazovce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Slunovrat</vt:lpstr>
      <vt:lpstr>VZDUCH – ZÁKLADNÍ PODMÍNKA ŽIVOTA</vt:lpstr>
      <vt:lpstr>Anotace:</vt:lpstr>
      <vt:lpstr>Prezentace aplikace PowerPoint</vt:lpstr>
      <vt:lpstr>Země je jediná planeta, na které je život.</vt:lpstr>
      <vt:lpstr>Vzduch je součástí neživé přírody a nachází se všude kolem nás.</vt:lpstr>
      <vt:lpstr>Složení vzduchu</vt:lpstr>
      <vt:lpstr>Dokážeš spojit, co k sobě patří? </vt:lpstr>
      <vt:lpstr>Prezentace aplikace PowerPoint</vt:lpstr>
      <vt:lpstr>Atmosféra</vt:lpstr>
      <vt:lpstr>Proč si musí horolezci brát zásobu vzduchu?</vt:lpstr>
      <vt:lpstr>Prezentace aplikace PowerPoint</vt:lpstr>
      <vt:lpstr>Prezentace aplikace PowerPoint</vt:lpstr>
      <vt:lpstr>Projevy vzduchu</vt:lpstr>
      <vt:lpstr>Využití proudění vzduchu</vt:lpstr>
      <vt:lpstr>Znečištění vzduchu</vt:lpstr>
      <vt:lpstr>Čistý vzduch je podmínkou zdravého životního prostředí.</vt:lpstr>
      <vt:lpstr>Test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128</cp:revision>
  <cp:lastPrinted>1601-01-01T00:00:00Z</cp:lastPrinted>
  <dcterms:created xsi:type="dcterms:W3CDTF">1601-01-01T00:00:00Z</dcterms:created>
  <dcterms:modified xsi:type="dcterms:W3CDTF">2013-03-22T15:30:33Z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