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2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91FE5-0A41-4B1A-B817-6C6C4FB8B2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ver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1C0F6-1C77-4CD0-BCD9-61F95E85AE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ver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70E84-DADA-4B9B-B7FC-108BB5D128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065B8-262F-4383-BCE2-250EC64531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ver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FFA61-E0FA-441D-9202-45D76B4C5C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ver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5DFB9-64A8-46BE-BC04-716E8B0DD2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ver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F5B90-D16D-4EC6-A1C3-2D36EEB5CD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ver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03F3F-14BB-48B7-B6A0-153098A56B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ver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52CBA-D697-4B8A-998D-F85A76FC69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ver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1539D-7527-4530-B09C-F5DAAFC6BD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ver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80952-138E-49AB-9C36-B964C43B82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ver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6CF8C64-EC16-468C-AE17-72D479029F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ld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ROPA</a:t>
            </a:r>
          </a:p>
        </p:txBody>
      </p:sp>
      <p:pic>
        <p:nvPicPr>
          <p:cNvPr id="2051" name="Picture 4" descr="OPVK_hor_zakladni_logolink_RGB_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2053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Pří_023_Rozmanitost přírody </a:t>
            </a:r>
            <a:r>
              <a:rPr lang="cs-CZ" b="1" dirty="0" smtClean="0"/>
              <a:t>_Ropa</a:t>
            </a:r>
            <a:endParaRPr lang="cs-CZ" b="1" dirty="0" smtClean="0"/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Renata Krajíčková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</a:t>
            </a:r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2054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10000"/>
                  </a:schemeClr>
                </a:solidFill>
              </a:rPr>
              <a:t>Naleziště 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895600"/>
          </a:xfrm>
        </p:spPr>
        <p:txBody>
          <a:bodyPr/>
          <a:lstStyle/>
          <a:p>
            <a:pPr eaLnBrk="1" hangingPunct="1"/>
            <a:r>
              <a:rPr lang="cs-CZ" smtClean="0"/>
              <a:t>Největší zásoby ropy jsou na Arabském poloostrově, v Íránu, ve Venezuele, USA.</a:t>
            </a:r>
          </a:p>
          <a:p>
            <a:pPr eaLnBrk="1" hangingPunct="1"/>
            <a:r>
              <a:rPr lang="cs-CZ" smtClean="0"/>
              <a:t>V Evropě se nacházejí v Severním moři a v Rusku, odkud se dováží i k nám.</a:t>
            </a:r>
          </a:p>
          <a:p>
            <a:pPr eaLnBrk="1" hangingPunct="1"/>
            <a:r>
              <a:rPr lang="cs-CZ" smtClean="0"/>
              <a:t>V ČR je malé naleziště ropy u Hodonína.</a:t>
            </a:r>
          </a:p>
        </p:txBody>
      </p:sp>
      <p:pic>
        <p:nvPicPr>
          <p:cNvPr id="11268" name="Obrázek 3" descr="MM900323737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4191000"/>
            <a:ext cx="2362200" cy="242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5715000"/>
            <a:ext cx="3657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10000"/>
                  </a:schemeClr>
                </a:solidFill>
              </a:rPr>
              <a:t>Co se z ropy vyrábí?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pohonné hmoty pro auta, lodě, vlaky, letadla</a:t>
            </a:r>
          </a:p>
          <a:p>
            <a:pPr eaLnBrk="1" hangingPunct="1"/>
            <a:r>
              <a:rPr lang="cs-CZ" smtClean="0"/>
              <a:t>umělá vlákna</a:t>
            </a:r>
          </a:p>
          <a:p>
            <a:pPr eaLnBrk="1" hangingPunct="1"/>
            <a:r>
              <a:rPr lang="cs-CZ" smtClean="0"/>
              <a:t>léky</a:t>
            </a:r>
          </a:p>
          <a:p>
            <a:pPr eaLnBrk="1" hangingPunct="1"/>
            <a:r>
              <a:rPr lang="cs-CZ" smtClean="0"/>
              <a:t>hnojiva</a:t>
            </a:r>
          </a:p>
          <a:p>
            <a:pPr eaLnBrk="1" hangingPunct="1"/>
            <a:r>
              <a:rPr lang="cs-CZ" smtClean="0"/>
              <a:t>prací prášky</a:t>
            </a:r>
          </a:p>
          <a:p>
            <a:pPr eaLnBrk="1" hangingPunct="1"/>
            <a:r>
              <a:rPr lang="cs-CZ" smtClean="0"/>
              <a:t>barviva </a:t>
            </a:r>
          </a:p>
        </p:txBody>
      </p:sp>
      <p:pic>
        <p:nvPicPr>
          <p:cNvPr id="12292" name="Obrázek 3" descr="MC900090140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2590800"/>
            <a:ext cx="27432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Obrázek 5" descr="MC900215431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4038600"/>
            <a:ext cx="1600200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Obrázek 7" descr="MC900299619.WM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2590800"/>
            <a:ext cx="1625600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Obrázek 8" descr="MC900280586.WM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4724400"/>
            <a:ext cx="220503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8" descr="OPVK_hor_zakladni_logolink_RGB_cz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5715000"/>
            <a:ext cx="3657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3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3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3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3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4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4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4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4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/>
          <a:lstStyle/>
          <a:p>
            <a:pPr eaLnBrk="1" hangingPunct="1"/>
            <a:r>
              <a:rPr lang="cs-CZ" dirty="0" smtClean="0"/>
              <a:t>Místu, kde se ropa dále zpracovává, třeba na benzín, naftu, oleje nebo surovinu k výrobě umělých hmot se říká…………</a:t>
            </a:r>
          </a:p>
          <a:p>
            <a:pPr eaLnBrk="1" hangingPunct="1"/>
            <a:r>
              <a:rPr lang="cs-CZ" dirty="0" smtClean="0"/>
              <a:t>Ropě se lidově říká…………</a:t>
            </a:r>
          </a:p>
          <a:p>
            <a:pPr eaLnBrk="1" hangingPunct="1"/>
            <a:r>
              <a:rPr lang="cs-CZ" dirty="0" smtClean="0"/>
              <a:t>Lodi, která přepravuje ropu se říká………...</a:t>
            </a:r>
          </a:p>
          <a:p>
            <a:pPr eaLnBrk="1" hangingPunct="1"/>
            <a:r>
              <a:rPr lang="cs-CZ" dirty="0" smtClean="0"/>
              <a:t>Ropa je také označována jako černé zlato.</a:t>
            </a:r>
          </a:p>
          <a:p>
            <a:pPr eaLnBrk="1" hangingPunct="1">
              <a:buFontTx/>
              <a:buNone/>
            </a:pPr>
            <a:r>
              <a:rPr lang="cs-CZ" dirty="0" smtClean="0"/>
              <a:t>    Víš, proč?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6400800" y="15240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dirty="0">
                <a:solidFill>
                  <a:srgbClr val="C00000"/>
                </a:solidFill>
              </a:rPr>
              <a:t>rafinerie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4419600" y="2057400"/>
            <a:ext cx="1752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>
                <a:solidFill>
                  <a:srgbClr val="C00000"/>
                </a:solidFill>
              </a:rPr>
              <a:t>nafta</a:t>
            </a:r>
          </a:p>
        </p:txBody>
      </p:sp>
      <p:sp>
        <p:nvSpPr>
          <p:cNvPr id="8" name="Veselý obličej 7"/>
          <p:cNvSpPr>
            <a:spLocks noChangeArrowheads="1"/>
          </p:cNvSpPr>
          <p:nvPr/>
        </p:nvSpPr>
        <p:spPr bwMode="auto">
          <a:xfrm>
            <a:off x="2971800" y="4419600"/>
            <a:ext cx="1524000" cy="129540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1331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5715000"/>
            <a:ext cx="3657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676400" y="3200400"/>
            <a:ext cx="205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C00000"/>
                </a:solidFill>
              </a:rPr>
              <a:t>tanker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249362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chemeClr val="accent3">
                    <a:lumMod val="10000"/>
                  </a:schemeClr>
                </a:solidFill>
              </a:rPr>
              <a:t>Ropa – zdroj energie i ekologických katastrof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cs-CZ" sz="3000" dirty="0" smtClean="0"/>
              <a:t>havárie tankeru</a:t>
            </a:r>
          </a:p>
          <a:p>
            <a:pPr eaLnBrk="1" hangingPunct="1"/>
            <a:r>
              <a:rPr lang="cs-CZ" sz="3000" dirty="0" smtClean="0"/>
              <a:t>ropa uniká do moře, vytvoří se ropná skvrna</a:t>
            </a:r>
          </a:p>
          <a:p>
            <a:pPr eaLnBrk="1" hangingPunct="1"/>
            <a:r>
              <a:rPr lang="cs-CZ" sz="3000" dirty="0" smtClean="0"/>
              <a:t>asi polovina ropy se rychle vypaří, do ovzduší uniknou jedovaté látky</a:t>
            </a:r>
          </a:p>
          <a:p>
            <a:pPr eaLnBrk="1" hangingPunct="1"/>
            <a:r>
              <a:rPr lang="cs-CZ" sz="3000" dirty="0" smtClean="0"/>
              <a:t>zbytek ropy se smísí s vodou a vytvoří lepkavé chomáče</a:t>
            </a:r>
          </a:p>
          <a:p>
            <a:pPr eaLnBrk="1" hangingPunct="1"/>
            <a:r>
              <a:rPr lang="cs-CZ" sz="3000" dirty="0" smtClean="0"/>
              <a:t>jedovaté látky postihují mořské ptáky a živočichy</a:t>
            </a:r>
          </a:p>
        </p:txBody>
      </p:sp>
      <p:pic>
        <p:nvPicPr>
          <p:cNvPr id="14340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5791200"/>
            <a:ext cx="3657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Obrázek 4" descr="MC900030196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990600"/>
            <a:ext cx="2362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chemeClr val="accent3">
                    <a:lumMod val="10000"/>
                  </a:schemeClr>
                </a:solidFill>
              </a:rPr>
              <a:t>Zdroje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1600200"/>
          </a:xfrm>
        </p:spPr>
        <p:txBody>
          <a:bodyPr/>
          <a:lstStyle/>
          <a:p>
            <a:pPr eaLnBrk="1" hangingPunct="1"/>
            <a:r>
              <a:rPr lang="cs-CZ" sz="1600" dirty="0" smtClean="0"/>
              <a:t>office.</a:t>
            </a:r>
            <a:r>
              <a:rPr lang="cs-CZ" sz="1600" dirty="0" err="1" smtClean="0"/>
              <a:t>microsoft.com</a:t>
            </a:r>
            <a:endParaRPr lang="cs-CZ" sz="1600" dirty="0" smtClean="0"/>
          </a:p>
          <a:p>
            <a:pPr eaLnBrk="1" hangingPunct="1"/>
            <a:r>
              <a:rPr lang="cs-CZ" sz="1600" i="1" dirty="0" smtClean="0"/>
              <a:t>Život na zemi</a:t>
            </a:r>
            <a:r>
              <a:rPr lang="cs-CZ" sz="1600" dirty="0" smtClean="0"/>
              <a:t>. </a:t>
            </a:r>
            <a:r>
              <a:rPr lang="cs-CZ" sz="1600" dirty="0" err="1" smtClean="0"/>
              <a:t>Všeň</a:t>
            </a:r>
            <a:r>
              <a:rPr lang="cs-CZ" sz="1600" dirty="0" smtClean="0"/>
              <a:t>: ALTER,s.r.o., 1997. ISBN 80-85775-61-1.</a:t>
            </a:r>
          </a:p>
          <a:p>
            <a:pPr eaLnBrk="1" hangingPunct="1"/>
            <a:r>
              <a:rPr lang="cs-CZ" sz="1600" i="1" dirty="0" smtClean="0"/>
              <a:t>Velká dětská encyklopedie</a:t>
            </a:r>
            <a:r>
              <a:rPr lang="cs-CZ" sz="1600" dirty="0" smtClean="0"/>
              <a:t>. Havlíčkův Brod: Fragment, 2002. ISBN 80-7200-673-8.</a:t>
            </a:r>
          </a:p>
        </p:txBody>
      </p:sp>
      <p:pic>
        <p:nvPicPr>
          <p:cNvPr id="15364" name="Picture 8" descr="OPVK_hor_zakladni_logolink_RGB_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5867400"/>
            <a:ext cx="3657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3075" name="Picture 3" descr="OPVK_hor_zakladni_logolink_RGB_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58532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pro práci za pomoci počítače s interaktivní tabulí. Je součástí tematického okruhu „Rozmanitost přírody“. 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poskytuje základní informace o vzniku, nalezištích, těžbě ropy a jejím dalším zpracování.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předmět </a:t>
            </a:r>
            <a:r>
              <a:rPr lang="cs-CZ" dirty="0" smtClean="0"/>
              <a:t>přírodověda 5. ročník.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 MATYÁŠEK, Jiří, Věra ŠTIKOVÁ a Josef TRNA. Přírodověda 5: Člověk a jeho svět. Bratislavská 23d, 602 00 Brno: NOVÁ ŠKOLA s.r.o., 2011. ISBN 978-807289-301-0.</a:t>
            </a:r>
            <a:endParaRPr lang="cs-CZ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00200" y="2286000"/>
            <a:ext cx="57912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2000" b="1" dirty="0">
                <a:ln w="1905"/>
                <a:solidFill>
                  <a:schemeClr val="accent3">
                    <a:lumMod val="10000"/>
                  </a:schemeClr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Ropa</a:t>
            </a:r>
          </a:p>
        </p:txBody>
      </p:sp>
      <p:pic>
        <p:nvPicPr>
          <p:cNvPr id="4099" name="Picture 8" descr="OPVK_hor_zakladni_logolink_RGB_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5715000"/>
            <a:ext cx="3657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10000"/>
                  </a:schemeClr>
                </a:solidFill>
              </a:rPr>
              <a:t>Ropa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286000"/>
          </a:xfrm>
        </p:spPr>
        <p:txBody>
          <a:bodyPr/>
          <a:lstStyle/>
          <a:p>
            <a:pPr eaLnBrk="1" hangingPunct="1"/>
            <a:r>
              <a:rPr lang="cs-CZ" smtClean="0"/>
              <a:t>jedna z hlavních energetických surovin</a:t>
            </a:r>
          </a:p>
          <a:p>
            <a:pPr eaLnBrk="1" hangingPunct="1"/>
            <a:r>
              <a:rPr lang="cs-CZ" smtClean="0"/>
              <a:t>světle žlutá až černá tekutina různé hustoty</a:t>
            </a:r>
          </a:p>
          <a:p>
            <a:pPr eaLnBrk="1" hangingPunct="1"/>
            <a:r>
              <a:rPr lang="cs-CZ" smtClean="0"/>
              <a:t>olejnatá látka uložena v zemi 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5124" name="Obrázek 3" descr="MC900281774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898900"/>
            <a:ext cx="3886200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8" descr="OPVK_hor_zakladni_logolink_RGB_c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5791200"/>
            <a:ext cx="3657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 descr="OPVK_hor_zakladni_logolink_RGB_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5715000"/>
            <a:ext cx="3657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10000"/>
                  </a:schemeClr>
                </a:solidFill>
              </a:rPr>
              <a:t>Víš, jak vznikla ropa?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a) vznikla rozkladem pravěkých rostlin</a:t>
            </a:r>
          </a:p>
          <a:p>
            <a:pPr eaLnBrk="1" hangingPunct="1">
              <a:buFontTx/>
              <a:buNone/>
            </a:pPr>
            <a:r>
              <a:rPr lang="cs-CZ" smtClean="0"/>
              <a:t>b) byla vytvořena v chemických laboratořích</a:t>
            </a:r>
          </a:p>
          <a:p>
            <a:pPr eaLnBrk="1" hangingPunct="1">
              <a:buFontTx/>
              <a:buNone/>
            </a:pPr>
            <a:r>
              <a:rPr lang="cs-CZ" smtClean="0"/>
              <a:t>c) vznikla rozkladem těl pravěkých živočichů</a:t>
            </a:r>
          </a:p>
          <a:p>
            <a:pPr eaLnBrk="1" hangingPunct="1">
              <a:buFontTx/>
              <a:buNone/>
            </a:pPr>
            <a:endParaRPr lang="cs-CZ" smtClean="0"/>
          </a:p>
        </p:txBody>
      </p:sp>
      <p:sp>
        <p:nvSpPr>
          <p:cNvPr id="11" name="Veselý obličej 10"/>
          <p:cNvSpPr>
            <a:spLocks noChangeArrowheads="1"/>
          </p:cNvSpPr>
          <p:nvPr/>
        </p:nvSpPr>
        <p:spPr bwMode="auto">
          <a:xfrm>
            <a:off x="8534400" y="2819400"/>
            <a:ext cx="457200" cy="51911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12" name="Obrázek 11" descr="MC900162890.W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3657600"/>
            <a:ext cx="35464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2667000"/>
          </a:xfrm>
        </p:spPr>
        <p:txBody>
          <a:bodyPr/>
          <a:lstStyle/>
          <a:p>
            <a:pPr eaLnBrk="1" hangingPunct="1"/>
            <a:r>
              <a:rPr lang="cs-CZ" smtClean="0"/>
              <a:t>Ropa se těží z hloubek až 9000 m hlubinnými vrty.</a:t>
            </a:r>
          </a:p>
          <a:p>
            <a:pPr eaLnBrk="1" hangingPunct="1"/>
            <a:r>
              <a:rPr lang="cs-CZ" smtClean="0"/>
              <a:t>Na povrch je vytlačována tlakem plynu, vody nebo pomocí čerpadel.</a:t>
            </a:r>
          </a:p>
        </p:txBody>
      </p:sp>
      <p:pic>
        <p:nvPicPr>
          <p:cNvPr id="164868" name="Picture 4" descr="C:\Users\Windows\AppData\Local\Microsoft\Windows\Temporary Internet Files\Content.IE5\JITCYFU1\MM900315812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124200"/>
            <a:ext cx="2286000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72" name="Picture 8" descr="OPVK_hor_zakladni_logolink_RGB_c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5715000"/>
            <a:ext cx="3657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6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10000"/>
                  </a:schemeClr>
                </a:solidFill>
              </a:rPr>
              <a:t>Ropný vrt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2209800"/>
          </a:xfrm>
        </p:spPr>
        <p:txBody>
          <a:bodyPr/>
          <a:lstStyle/>
          <a:p>
            <a:pPr eaLnBrk="1" hangingPunct="1"/>
            <a:r>
              <a:rPr lang="cs-CZ" dirty="0" smtClean="0"/>
              <a:t>Vyvrtaná šachta, kterou proudí ropa nahoru z ložiska, které leží ve velké hloubce. </a:t>
            </a:r>
          </a:p>
        </p:txBody>
      </p:sp>
      <p:pic>
        <p:nvPicPr>
          <p:cNvPr id="166916" name="Picture 4" descr="C:\Users\Windows\AppData\Local\Microsoft\Windows\Temporary Internet Files\Content.IE5\JHH08ZHC\MC900357043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886200"/>
            <a:ext cx="2387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6917" name="Picture 5" descr="C:\Users\Windows\AppData\Local\Microsoft\Windows\Temporary Internet Files\Content.IE5\BHM86X3O\MC900060054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905000"/>
            <a:ext cx="30543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8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5715000"/>
            <a:ext cx="3657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6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10000"/>
                  </a:schemeClr>
                </a:solidFill>
              </a:rPr>
              <a:t>Ropná plošina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pPr eaLnBrk="1" hangingPunct="1"/>
            <a:r>
              <a:rPr lang="cs-CZ" smtClean="0"/>
              <a:t>Technické zařízení určené k těžbě ropy, plave na moři nebo je ukotvena na dně moře.</a:t>
            </a:r>
          </a:p>
        </p:txBody>
      </p:sp>
      <p:pic>
        <p:nvPicPr>
          <p:cNvPr id="5" name="Obrázek 4" descr="MC900298001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200400"/>
            <a:ext cx="266700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MP90018074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3200400"/>
            <a:ext cx="3657600" cy="240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8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5791200"/>
            <a:ext cx="3657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chemeClr val="accent3">
                    <a:lumMod val="10000"/>
                  </a:schemeClr>
                </a:solidFill>
              </a:rPr>
              <a:t>Víš, jak se říká dlouhému potrubí, kterým proudí ropa na různá místa určení?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371600" y="2667000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/>
              <a:t>plynovod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905000" y="38100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/>
              <a:t>vodojem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5105400" y="2590800"/>
            <a:ext cx="236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/>
              <a:t>kanalizace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4648200" y="4876800"/>
            <a:ext cx="243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/>
              <a:t>plynojem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219200" y="4876800"/>
            <a:ext cx="2514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/>
              <a:t>vodovod</a:t>
            </a: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4800600" y="36576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/>
              <a:t>ropovod</a:t>
            </a:r>
          </a:p>
        </p:txBody>
      </p:sp>
      <p:sp>
        <p:nvSpPr>
          <p:cNvPr id="13" name="Veselý obličej 12"/>
          <p:cNvSpPr>
            <a:spLocks noChangeArrowheads="1"/>
          </p:cNvSpPr>
          <p:nvPr/>
        </p:nvSpPr>
        <p:spPr bwMode="auto">
          <a:xfrm>
            <a:off x="6400800" y="3657600"/>
            <a:ext cx="838200" cy="76200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10250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5715000"/>
            <a:ext cx="36576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4" dur="50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5" dur="50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" dur="500" autoRev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757</TotalTime>
  <Words>351</Words>
  <Application>Microsoft Office PowerPoint</Application>
  <PresentationFormat>Předvádění na obrazovce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Výchozí návrh</vt:lpstr>
      <vt:lpstr>ROPA</vt:lpstr>
      <vt:lpstr>Anotace:</vt:lpstr>
      <vt:lpstr>Prezentace aplikace PowerPoint</vt:lpstr>
      <vt:lpstr>Ropa</vt:lpstr>
      <vt:lpstr>Víš, jak vznikla ropa?</vt:lpstr>
      <vt:lpstr>Prezentace aplikace PowerPoint</vt:lpstr>
      <vt:lpstr>Ropný vrt</vt:lpstr>
      <vt:lpstr>Ropná plošina</vt:lpstr>
      <vt:lpstr>Víš, jak se říká dlouhému potrubí, kterým proudí ropa na různá místa určení?</vt:lpstr>
      <vt:lpstr>Naleziště ropy</vt:lpstr>
      <vt:lpstr>Co se z ropy vyrábí?</vt:lpstr>
      <vt:lpstr>Prezentace aplikace PowerPoint</vt:lpstr>
      <vt:lpstr>Ropa – zdroj energie i ekologických katastrof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</dc:creator>
  <cp:lastModifiedBy>ucitel</cp:lastModifiedBy>
  <cp:revision>88</cp:revision>
  <cp:lastPrinted>1601-01-01T00:00:00Z</cp:lastPrinted>
  <dcterms:created xsi:type="dcterms:W3CDTF">1601-01-01T00:00:00Z</dcterms:created>
  <dcterms:modified xsi:type="dcterms:W3CDTF">2013-03-22T15:31:09Z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