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77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F9B3A-8934-4AD9-82B3-5F2D1F745EB5}" type="datetimeFigureOut">
              <a:rPr lang="cs-CZ" smtClean="0"/>
              <a:pPr/>
              <a:t>22.3.2013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68096-8615-4622-8212-399145DBDE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18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EE3F4-B6E2-4532-B490-9059689A7C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9B91-15D5-42B4-91A2-68DB54B5F4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D8AE5-4BF7-452B-9B98-C67E52A641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FE85-C3DE-4A95-8506-77B9DF93D4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5821-DB80-4674-8227-29094BCAD9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BE956-C977-4551-8E72-9ACD7B186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A853F-308B-431A-8BAA-8DE61D42E3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8C008-BAE8-423D-866E-944F40DA6D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05A7D-CE2D-4C18-9B10-DFFFEDFCC2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2A0C-D902-4894-8065-89DF15A254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C5374-B1C1-40BB-A793-E8E7D5F813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731456-6EDE-4328-8106-7F933D9929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POLÁRNÍ PÁS</a:t>
            </a: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Pří_024_Rozmanitost přírody </a:t>
            </a:r>
            <a:r>
              <a:rPr lang="cs-CZ" b="1" dirty="0"/>
              <a:t>_</a:t>
            </a:r>
            <a:r>
              <a:rPr lang="cs-CZ" b="1" dirty="0" smtClean="0"/>
              <a:t>Polární </a:t>
            </a:r>
            <a:r>
              <a:rPr lang="cs-CZ" b="1" dirty="0" smtClean="0"/>
              <a:t>pás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Renata Krajíčková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Rostliny</a:t>
            </a:r>
            <a:endParaRPr lang="cs-CZ" sz="5400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/>
          <a:p>
            <a:r>
              <a:rPr lang="cs-CZ" dirty="0" smtClean="0"/>
              <a:t>rostlinám stačí krátké léto k rychlému rozkvětu a dozrání plodů</a:t>
            </a:r>
          </a:p>
          <a:p>
            <a:r>
              <a:rPr lang="cs-CZ" dirty="0" smtClean="0"/>
              <a:t>rostou zde traviny, mechy, lišejníky</a:t>
            </a:r>
          </a:p>
          <a:p>
            <a:r>
              <a:rPr lang="cs-CZ" dirty="0" smtClean="0"/>
              <a:t>daří se i zakrslým dřevinám (břízy, vrby)</a:t>
            </a:r>
          </a:p>
          <a:p>
            <a:r>
              <a:rPr lang="cs-CZ" dirty="0" smtClean="0"/>
              <a:t>plazivý vzrůst je chrání před prudkými větry a tíhou sněhu</a:t>
            </a:r>
          </a:p>
        </p:txBody>
      </p:sp>
      <p:pic>
        <p:nvPicPr>
          <p:cNvPr id="6" name="Obrázek 5" descr="MP900425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47800"/>
            <a:ext cx="3848055" cy="2564368"/>
          </a:xfrm>
          <a:prstGeom prst="rect">
            <a:avLst/>
          </a:prstGeom>
        </p:spPr>
      </p:pic>
      <p:pic>
        <p:nvPicPr>
          <p:cNvPr id="5" name="Zástupný symbol pro obsah 4" descr="MP9004251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3429000"/>
            <a:ext cx="4047718" cy="2691100"/>
          </a:xfr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Živočichové</a:t>
            </a:r>
            <a:endParaRPr lang="cs-CZ" sz="5400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86800" cy="4648200"/>
          </a:xfrm>
        </p:spPr>
        <p:txBody>
          <a:bodyPr/>
          <a:lstStyle/>
          <a:p>
            <a:r>
              <a:rPr lang="cs-CZ" dirty="0" smtClean="0"/>
              <a:t>málo druhů, žijí ve velkých skupinách</a:t>
            </a:r>
          </a:p>
          <a:p>
            <a:r>
              <a:rPr lang="cs-CZ" dirty="0" smtClean="0"/>
              <a:t>před zimou je chrání dlouhá srst a silná vrstva tuku</a:t>
            </a:r>
          </a:p>
          <a:p>
            <a:r>
              <a:rPr lang="cs-CZ" dirty="0" smtClean="0"/>
              <a:t>dovedou si udržet teplo nejen srstí, peřím, tukem, ale i bohatým prokrvení končetin</a:t>
            </a:r>
          </a:p>
          <a:p>
            <a:r>
              <a:rPr lang="cs-CZ" dirty="0" smtClean="0"/>
              <a:t>lední medvědi, vlci, pižmoni, polární lišky</a:t>
            </a:r>
          </a:p>
          <a:p>
            <a:r>
              <a:rPr lang="cs-CZ" dirty="0" smtClean="0"/>
              <a:t>typickým zvířetem jsou sobi – využívají se jako hospodářská zvířata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P900403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3901440" cy="2599944"/>
          </a:xfrm>
          <a:prstGeom prst="rect">
            <a:avLst/>
          </a:prstGeom>
        </p:spPr>
      </p:pic>
      <p:pic>
        <p:nvPicPr>
          <p:cNvPr id="6" name="Obrázek 5" descr="MP900406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81000"/>
            <a:ext cx="2388767" cy="3581401"/>
          </a:xfrm>
          <a:prstGeom prst="rect">
            <a:avLst/>
          </a:prstGeom>
        </p:spPr>
      </p:pic>
      <p:pic>
        <p:nvPicPr>
          <p:cNvPr id="7" name="Obrázek 6" descr="MP9004278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81400"/>
            <a:ext cx="4228158" cy="2811065"/>
          </a:xfrm>
          <a:prstGeom prst="rect">
            <a:avLst/>
          </a:prstGeom>
        </p:spPr>
      </p:pic>
      <p:pic>
        <p:nvPicPr>
          <p:cNvPr id="8" name="Obrázek 7" descr="MC900406078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191000"/>
            <a:ext cx="1841500" cy="1485900"/>
          </a:xfrm>
          <a:prstGeom prst="rect">
            <a:avLst/>
          </a:prstGeom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2514600" y="259080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polární liška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562600" y="9906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vlk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048000" y="403860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2"/>
                </a:solidFill>
              </a:rPr>
              <a:t>sob</a:t>
            </a:r>
            <a:endParaRPr lang="cs-CZ" sz="2400" dirty="0">
              <a:solidFill>
                <a:schemeClr val="bg2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2800" y="518160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pižmoň</a:t>
            </a:r>
            <a:endParaRPr lang="cs-CZ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3162"/>
          </a:xfrm>
        </p:spPr>
        <p:txBody>
          <a:bodyPr/>
          <a:lstStyle/>
          <a:p>
            <a:r>
              <a:rPr lang="cs-CZ" sz="4800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Víš něco o ledním medvědovi?</a:t>
            </a:r>
            <a:endParaRPr lang="cs-CZ" sz="4800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 descr="MP9004033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3901440" cy="259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Zástupný symbol pro obsah 5" descr="MP9004033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962400"/>
            <a:ext cx="3901440" cy="259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4648200" y="1066800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/>
              <a:t> V Arktidě se potuluje</a:t>
            </a:r>
            <a:r>
              <a:rPr lang="en-US" sz="2400" dirty="0" smtClean="0"/>
              <a:t> </a:t>
            </a:r>
            <a:r>
              <a:rPr lang="cs-CZ" sz="2400" dirty="0" smtClean="0"/>
              <a:t>25 000 – 45 000 ledních medvědů.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Bílý kožich jim poskytuje dokonalé maskování.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Před chladem je chrání 10 cm vrstva tuku.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Od dubna do července se živí lovem tuleňů.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Bez potravy vydrží až</a:t>
            </a:r>
            <a:r>
              <a:rPr lang="en-US" sz="2400" dirty="0" smtClean="0"/>
              <a:t> </a:t>
            </a:r>
            <a:r>
              <a:rPr lang="cs-CZ" sz="2400" dirty="0" smtClean="0"/>
              <a:t>8</a:t>
            </a:r>
            <a:r>
              <a:rPr lang="en-US" sz="2400" dirty="0" smtClean="0"/>
              <a:t> </a:t>
            </a:r>
            <a:r>
              <a:rPr lang="cs-CZ" sz="2400" dirty="0" smtClean="0"/>
              <a:t>měsíců.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Když hledají kořist, </a:t>
            </a:r>
            <a:r>
              <a:rPr lang="cs-CZ" sz="2400" dirty="0" err="1" smtClean="0"/>
              <a:t>dokáží</a:t>
            </a:r>
            <a:r>
              <a:rPr lang="cs-CZ" sz="2400" dirty="0" smtClean="0"/>
              <a:t> uplavat až 150 km. </a:t>
            </a:r>
          </a:p>
          <a:p>
            <a:endParaRPr lang="cs-CZ" dirty="0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Obyvatelé tundry</a:t>
            </a:r>
            <a:endParaRPr lang="cs-CZ" dirty="0">
              <a:solidFill>
                <a:srgbClr val="1E51E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 smtClean="0"/>
              <a:t>Eskymáci v Kanadě, Grónsku, Aljašce</a:t>
            </a:r>
          </a:p>
          <a:p>
            <a:r>
              <a:rPr lang="cs-CZ" sz="3200" dirty="0" smtClean="0"/>
              <a:t>Laponci na severu Skandinávského poloostrova</a:t>
            </a:r>
            <a:endParaRPr lang="cs-CZ" sz="3200" dirty="0"/>
          </a:p>
        </p:txBody>
      </p:sp>
      <p:pic>
        <p:nvPicPr>
          <p:cNvPr id="5" name="Zástupný symbol pro obsah 4" descr="MC900017021.WM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219200"/>
            <a:ext cx="2895600" cy="4603896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cs-CZ" sz="5000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Jižní polární pás - Antarktida</a:t>
            </a:r>
            <a:endParaRPr lang="cs-CZ" sz="5000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8229600" cy="1905000"/>
          </a:xfrm>
        </p:spPr>
        <p:txBody>
          <a:bodyPr/>
          <a:lstStyle/>
          <a:p>
            <a:r>
              <a:rPr lang="cs-CZ" dirty="0" smtClean="0"/>
              <a:t>nejdrsnější podnebí na Zemi</a:t>
            </a:r>
          </a:p>
          <a:p>
            <a:r>
              <a:rPr lang="cs-CZ" dirty="0" smtClean="0"/>
              <a:t>v zimě krutý mráz</a:t>
            </a:r>
          </a:p>
          <a:p>
            <a:r>
              <a:rPr lang="cs-CZ" dirty="0" smtClean="0"/>
              <a:t>nejnižší teplota naměřena v roce 1983  -89,2 °C</a:t>
            </a:r>
          </a:p>
          <a:p>
            <a:endParaRPr lang="cs-CZ" dirty="0" smtClean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MC9004380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276600"/>
            <a:ext cx="3276600" cy="3276600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 bwMode="auto">
          <a:xfrm>
            <a:off x="1752600" y="5943600"/>
            <a:ext cx="25146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304801"/>
            <a:ext cx="8229600" cy="19050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Toto území nikomu nepatří, jsou tu jen základny vědců z různých zemí.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>
                <a:solidFill>
                  <a:srgbClr val="FF0000"/>
                </a:solidFill>
              </a:rPr>
              <a:t>Víš, jak se těmto vědcům říká?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2400" y="2438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1. Zvíře charakteristické pro poušť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29200" y="2438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__   __  __  __  __  __  __  __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05400" y="2362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   E   L    </a:t>
            </a:r>
            <a:r>
              <a:rPr lang="cs-CZ" sz="2000" dirty="0" smtClean="0">
                <a:solidFill>
                  <a:srgbClr val="FF0000"/>
                </a:solidFill>
              </a:rPr>
              <a:t>B</a:t>
            </a:r>
            <a:r>
              <a:rPr lang="cs-CZ" sz="2000" dirty="0" smtClean="0"/>
              <a:t>   L   O   U   D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2400" y="28194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2. Největší poušť světa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2400" y="3200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3. V polárních pustinách žijí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52400" y="35814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4. V tropických deštných pralesích rostou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52400" y="39624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5. Na poušti rostou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52400" y="4343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6. Celou poušť pokrývá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52400" y="47244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7. V polárních pustinách kryje zem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52400" y="51054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8. V tropických pralesích je častý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029200" y="28194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__  __  __  __  __  __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105400" y="2743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   </a:t>
            </a:r>
            <a:r>
              <a:rPr lang="cs-CZ" sz="2000" dirty="0" smtClean="0">
                <a:solidFill>
                  <a:srgbClr val="FF0000"/>
                </a:solidFill>
              </a:rPr>
              <a:t>A</a:t>
            </a:r>
            <a:r>
              <a:rPr lang="cs-CZ" sz="2000" dirty="0" smtClean="0"/>
              <a:t>   H   A   R   A</a:t>
            </a:r>
            <a:endParaRPr lang="cs-CZ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029200" y="32004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__  __  __  __  __  __  __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029200" y="3124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   E   </a:t>
            </a:r>
            <a:r>
              <a:rPr lang="cs-CZ" sz="2000" dirty="0" smtClean="0">
                <a:solidFill>
                  <a:srgbClr val="FF0000"/>
                </a:solidFill>
              </a:rPr>
              <a:t>D</a:t>
            </a:r>
            <a:r>
              <a:rPr lang="cs-CZ" sz="2000" dirty="0" smtClean="0"/>
              <a:t>   V   Ě   D   I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029200" y="3581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__  __  __  __  __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105400" y="3505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   </a:t>
            </a:r>
            <a:r>
              <a:rPr lang="cs-CZ" sz="2000" dirty="0" smtClean="0">
                <a:solidFill>
                  <a:srgbClr val="FF0000"/>
                </a:solidFill>
              </a:rPr>
              <a:t>A</a:t>
            </a:r>
            <a:r>
              <a:rPr lang="cs-CZ" sz="2000" dirty="0" smtClean="0"/>
              <a:t>   L   M   Y</a:t>
            </a:r>
            <a:endParaRPr lang="cs-CZ" sz="2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029200" y="3886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__  __  __  __  __  __  __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105400" y="3810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   A   K   </a:t>
            </a:r>
            <a:r>
              <a:rPr lang="cs-CZ" sz="2000" dirty="0" smtClean="0">
                <a:solidFill>
                  <a:srgbClr val="FF0000"/>
                </a:solidFill>
              </a:rPr>
              <a:t>T</a:t>
            </a:r>
            <a:r>
              <a:rPr lang="cs-CZ" sz="2000" dirty="0" smtClean="0"/>
              <a:t>   U   S   Y</a:t>
            </a:r>
            <a:endParaRPr lang="cs-CZ" sz="2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029200" y="42672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__  __  __  __  __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105400" y="4191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   Í    S   </a:t>
            </a:r>
            <a:r>
              <a:rPr lang="cs-CZ" sz="2000" dirty="0" smtClean="0">
                <a:solidFill>
                  <a:srgbClr val="FF0000"/>
                </a:solidFill>
              </a:rPr>
              <a:t>E</a:t>
            </a:r>
            <a:r>
              <a:rPr lang="cs-CZ" sz="2000" dirty="0" smtClean="0"/>
              <a:t>   K</a:t>
            </a:r>
            <a:endParaRPr lang="cs-CZ" sz="20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029200" y="46482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__  __  __ 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105400" y="4572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L</a:t>
            </a:r>
            <a:r>
              <a:rPr lang="cs-CZ" sz="2000" dirty="0" smtClean="0"/>
              <a:t>   E   D</a:t>
            </a:r>
            <a:endParaRPr lang="cs-CZ" sz="20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5029200" y="5029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__  __  __  __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105400" y="4953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  </a:t>
            </a:r>
            <a:r>
              <a:rPr lang="cs-CZ" sz="2000" dirty="0" smtClean="0">
                <a:solidFill>
                  <a:srgbClr val="FF0000"/>
                </a:solidFill>
              </a:rPr>
              <a:t>É</a:t>
            </a:r>
            <a:r>
              <a:rPr lang="cs-CZ" sz="2000" dirty="0" smtClean="0"/>
              <a:t>   Š   Ť</a:t>
            </a:r>
            <a:endParaRPr lang="cs-CZ" sz="2000" dirty="0"/>
          </a:p>
        </p:txBody>
      </p:sp>
      <p:pic>
        <p:nvPicPr>
          <p:cNvPr id="31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ovéPole 31"/>
          <p:cNvSpPr txBox="1"/>
          <p:nvPr/>
        </p:nvSpPr>
        <p:spPr>
          <a:xfrm>
            <a:off x="152400" y="5867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POLÁRNÍ  BADATELÉ.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člověk na jižním pólu</a:t>
            </a:r>
            <a:endParaRPr lang="cs-CZ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cs-CZ" sz="2800" dirty="0" smtClean="0"/>
              <a:t>Nor </a:t>
            </a:r>
            <a:r>
              <a:rPr lang="cs-CZ" sz="2800" dirty="0" err="1" smtClean="0"/>
              <a:t>Roald</a:t>
            </a:r>
            <a:r>
              <a:rPr lang="cs-CZ" sz="2800" dirty="0" smtClean="0"/>
              <a:t> </a:t>
            </a:r>
            <a:r>
              <a:rPr lang="cs-CZ" sz="2800" dirty="0" err="1" smtClean="0"/>
              <a:t>Amundsen</a:t>
            </a:r>
            <a:endParaRPr lang="cs-CZ" sz="2800" dirty="0" smtClean="0"/>
          </a:p>
          <a:p>
            <a:r>
              <a:rPr lang="cs-CZ" sz="2800" dirty="0" smtClean="0"/>
              <a:t>14. 12. 1911</a:t>
            </a:r>
          </a:p>
          <a:p>
            <a:r>
              <a:rPr lang="cs-CZ" sz="2800" dirty="0" smtClean="0"/>
              <a:t>jeho výprava předhonila tým Roberta </a:t>
            </a:r>
            <a:r>
              <a:rPr lang="cs-CZ" sz="2800" dirty="0" err="1" smtClean="0"/>
              <a:t>Scotta</a:t>
            </a:r>
            <a:r>
              <a:rPr lang="cs-CZ" sz="2800" dirty="0" smtClean="0"/>
              <a:t> o pouhý měsíc</a:t>
            </a:r>
          </a:p>
          <a:p>
            <a:r>
              <a:rPr lang="cs-CZ" sz="2800" dirty="0" err="1" smtClean="0"/>
              <a:t>Amundsenův</a:t>
            </a:r>
            <a:r>
              <a:rPr lang="cs-CZ" sz="2800" dirty="0" smtClean="0"/>
              <a:t> náklad táhli psi</a:t>
            </a:r>
          </a:p>
          <a:p>
            <a:endParaRPr lang="cs-CZ" sz="2800" dirty="0"/>
          </a:p>
        </p:txBody>
      </p:sp>
      <p:pic>
        <p:nvPicPr>
          <p:cNvPr id="1026" name="Picture 2" descr="File:Capt. Roald Amunds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95400"/>
            <a:ext cx="2819400" cy="4895133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Rostliny</a:t>
            </a:r>
            <a:endParaRPr lang="cs-CZ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5999"/>
          </a:xfrm>
        </p:spPr>
        <p:txBody>
          <a:bodyPr/>
          <a:lstStyle/>
          <a:p>
            <a:r>
              <a:rPr lang="cs-CZ" dirty="0" smtClean="0"/>
              <a:t>ve vnitrozemí jen organismy, které se dovedou přizpůsobit drsným podmínkám na ledových polích</a:t>
            </a:r>
          </a:p>
          <a:p>
            <a:r>
              <a:rPr lang="cs-CZ" dirty="0" smtClean="0"/>
              <a:t>lišejníky a mechy</a:t>
            </a:r>
            <a:endParaRPr lang="cs-CZ" dirty="0"/>
          </a:p>
        </p:txBody>
      </p:sp>
      <p:pic>
        <p:nvPicPr>
          <p:cNvPr id="5" name="Obrázek 4" descr="MP9004372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0"/>
            <a:ext cx="6934200" cy="270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MP900427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267200"/>
            <a:ext cx="3581400" cy="23810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Živočichové</a:t>
            </a:r>
            <a:endParaRPr lang="cs-CZ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2057400"/>
          </a:xfrm>
        </p:spPr>
        <p:txBody>
          <a:bodyPr/>
          <a:lstStyle/>
          <a:p>
            <a:r>
              <a:rPr lang="cs-CZ" sz="2800" dirty="0" smtClean="0"/>
              <a:t>žijí hlavně při pobřeží</a:t>
            </a:r>
          </a:p>
          <a:p>
            <a:r>
              <a:rPr lang="cs-CZ" sz="2800" dirty="0" smtClean="0"/>
              <a:t>potravu si opatřují výhradně v moři</a:t>
            </a:r>
          </a:p>
          <a:p>
            <a:r>
              <a:rPr lang="cs-CZ" sz="2800" dirty="0" smtClean="0"/>
              <a:t>tučňáci, rypouši, tuleni, lachtani</a:t>
            </a:r>
            <a:endParaRPr lang="cs-CZ" sz="2800" dirty="0"/>
          </a:p>
        </p:txBody>
      </p:sp>
      <p:pic>
        <p:nvPicPr>
          <p:cNvPr id="31746" name="Picture 2" descr="File:Arctocephalus pusillus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09600"/>
            <a:ext cx="2428970" cy="3240431"/>
          </a:xfrm>
          <a:prstGeom prst="rect">
            <a:avLst/>
          </a:prstGeom>
          <a:noFill/>
        </p:spPr>
      </p:pic>
      <p:pic>
        <p:nvPicPr>
          <p:cNvPr id="31748" name="Picture 4" descr="File:Mirounga leon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581400"/>
            <a:ext cx="3579391" cy="2375821"/>
          </a:xfrm>
          <a:prstGeom prst="rect">
            <a:avLst/>
          </a:prstGeom>
          <a:noFill/>
        </p:spPr>
      </p:pic>
      <p:pic>
        <p:nvPicPr>
          <p:cNvPr id="7" name="Obrázek 6" descr="MP900399281.JPG"/>
          <p:cNvPicPr>
            <a:picLocks noChangeAspect="1"/>
          </p:cNvPicPr>
          <p:nvPr/>
        </p:nvPicPr>
        <p:blipFill>
          <a:blip r:embed="rId5" cstate="print"/>
          <a:srcRect l="5882" t="14712" r="15686" b="20557"/>
          <a:stretch>
            <a:fillRect/>
          </a:stretch>
        </p:blipFill>
        <p:spPr>
          <a:xfrm>
            <a:off x="685800" y="2819400"/>
            <a:ext cx="3048000" cy="1676400"/>
          </a:xfrm>
          <a:prstGeom prst="rect">
            <a:avLst/>
          </a:prstGeom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pro práci za pomoci počítače s interaktivní tabulí. Je součástí tematického okruhu „Rozmanitost přírody“.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seznamuje žáky se základními pojmy týkající se polárních zemských pásů, uvádí příklady rostlin a živočichů žijících v těchto oblastech.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určen pro předmět přírodověda 5.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učebnici: MATYÁŠEK, Jiří, Věra ŠTIKOVÁ a Josef TRNA. Přírodověda 5: Člověk a jeho svět. Bratislavská 23d, 602 00 Brno: NOVÁ ŠKOLA s.r.o., 2011. ISBN 978-807289-301-0.</a:t>
            </a:r>
            <a:endParaRPr lang="cs-CZ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  <a:endParaRPr lang="cs-CZ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sz="2800" dirty="0" smtClean="0"/>
              <a:t>Jak se nazývají lidé, kteří obývají oblasti za severním polárním kruhem?</a:t>
            </a:r>
          </a:p>
          <a:p>
            <a:pPr marL="514350" indent="-514350">
              <a:buNone/>
            </a:pPr>
            <a:r>
              <a:rPr lang="cs-CZ" sz="2800" dirty="0" smtClean="0"/>
              <a:t>	a) polární lidé</a:t>
            </a:r>
          </a:p>
          <a:p>
            <a:pPr marL="514350" indent="-514350">
              <a:buNone/>
            </a:pPr>
            <a:r>
              <a:rPr lang="cs-CZ" sz="2800" dirty="0" smtClean="0"/>
              <a:t>	b) Indiáni</a:t>
            </a:r>
          </a:p>
          <a:p>
            <a:pPr marL="514350" indent="-514350">
              <a:buNone/>
            </a:pPr>
            <a:r>
              <a:rPr lang="cs-CZ" sz="2800" dirty="0" smtClean="0"/>
              <a:t>	c) Eskymáci</a:t>
            </a:r>
          </a:p>
          <a:p>
            <a:pPr marL="514350" indent="-514350">
              <a:buNone/>
            </a:pPr>
            <a:r>
              <a:rPr lang="cs-CZ" sz="2800" dirty="0" smtClean="0"/>
              <a:t>2. 	Polární noc trvá:</a:t>
            </a:r>
          </a:p>
          <a:p>
            <a:pPr marL="514350" indent="-514350">
              <a:buNone/>
            </a:pPr>
            <a:r>
              <a:rPr lang="cs-CZ" sz="2800" dirty="0" smtClean="0"/>
              <a:t>	a) půl roku</a:t>
            </a:r>
          </a:p>
          <a:p>
            <a:pPr marL="514350" indent="-514350">
              <a:buNone/>
            </a:pPr>
            <a:r>
              <a:rPr lang="cs-CZ" sz="2800" dirty="0" smtClean="0"/>
              <a:t>	b) rok</a:t>
            </a:r>
          </a:p>
          <a:p>
            <a:pPr marL="514350" indent="-514350">
              <a:buNone/>
            </a:pPr>
            <a:r>
              <a:rPr lang="cs-CZ" sz="2800" dirty="0" smtClean="0"/>
              <a:t>	c) čtvrt roku</a:t>
            </a:r>
          </a:p>
          <a:p>
            <a:pPr marL="514350" indent="-51435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  <a:endParaRPr lang="cs-CZ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3. Rostliny za severním polárním kruhem rostou v krátkém létě:</a:t>
            </a:r>
          </a:p>
          <a:p>
            <a:pPr>
              <a:buNone/>
            </a:pPr>
            <a:r>
              <a:rPr lang="cs-CZ" sz="2800" dirty="0" smtClean="0"/>
              <a:t>	a) pomalu</a:t>
            </a:r>
          </a:p>
          <a:p>
            <a:pPr>
              <a:buNone/>
            </a:pPr>
            <a:r>
              <a:rPr lang="cs-CZ" sz="2800" dirty="0" smtClean="0"/>
              <a:t>	b) rychle</a:t>
            </a:r>
          </a:p>
          <a:p>
            <a:pPr>
              <a:buNone/>
            </a:pPr>
            <a:r>
              <a:rPr lang="cs-CZ" sz="2800" dirty="0" smtClean="0"/>
              <a:t>	c) nerostou</a:t>
            </a:r>
          </a:p>
          <a:p>
            <a:pPr>
              <a:buNone/>
            </a:pPr>
            <a:r>
              <a:rPr lang="cs-CZ" sz="2800" dirty="0" smtClean="0"/>
              <a:t>4. Živočichové na jižním pólu žijí hlavně:</a:t>
            </a:r>
          </a:p>
          <a:p>
            <a:pPr>
              <a:buNone/>
            </a:pPr>
            <a:r>
              <a:rPr lang="cs-CZ" sz="2800" dirty="0" smtClean="0"/>
              <a:t>	a) ve vodě</a:t>
            </a:r>
          </a:p>
          <a:p>
            <a:pPr>
              <a:buNone/>
            </a:pPr>
            <a:r>
              <a:rPr lang="cs-CZ" sz="2800" dirty="0" smtClean="0"/>
              <a:t>	b) ve vnitrozemí </a:t>
            </a:r>
          </a:p>
          <a:p>
            <a:pPr>
              <a:buNone/>
            </a:pPr>
            <a:r>
              <a:rPr lang="cs-CZ" sz="2800" dirty="0" smtClean="0"/>
              <a:t>	c) při pobřeží</a:t>
            </a:r>
          </a:p>
          <a:p>
            <a:pPr>
              <a:buNone/>
            </a:pPr>
            <a:r>
              <a:rPr lang="cs-CZ" sz="2800" dirty="0" smtClean="0"/>
              <a:t>	</a:t>
            </a:r>
            <a:endParaRPr lang="cs-CZ" sz="28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  <a:endParaRPr lang="cs-CZ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5. Zakrslé dřeviny rostoucí na severním polárním pásu se nazývají: </a:t>
            </a:r>
          </a:p>
          <a:p>
            <a:pPr>
              <a:buNone/>
            </a:pPr>
            <a:r>
              <a:rPr lang="cs-CZ" sz="2800" dirty="0" smtClean="0"/>
              <a:t>	a) vrby a bonsaje</a:t>
            </a:r>
          </a:p>
          <a:p>
            <a:pPr>
              <a:buNone/>
            </a:pPr>
            <a:r>
              <a:rPr lang="cs-CZ" sz="2800" dirty="0" smtClean="0"/>
              <a:t>	b) vrby a břízy</a:t>
            </a:r>
          </a:p>
          <a:p>
            <a:pPr>
              <a:buNone/>
            </a:pPr>
            <a:r>
              <a:rPr lang="cs-CZ" sz="2800" dirty="0" smtClean="0"/>
              <a:t>	c) bonsaje a břízy</a:t>
            </a:r>
          </a:p>
          <a:p>
            <a:pPr>
              <a:buNone/>
            </a:pPr>
            <a:r>
              <a:rPr lang="cs-CZ" sz="2800" dirty="0" smtClean="0"/>
              <a:t>6. V Antarktidě byly naměřeny teploty nižší než:</a:t>
            </a:r>
          </a:p>
          <a:p>
            <a:pPr>
              <a:buNone/>
            </a:pPr>
            <a:r>
              <a:rPr lang="cs-CZ" sz="2800" dirty="0" smtClean="0"/>
              <a:t>	a) 60°C</a:t>
            </a:r>
          </a:p>
          <a:p>
            <a:pPr>
              <a:buNone/>
            </a:pPr>
            <a:r>
              <a:rPr lang="cs-CZ" sz="2800" dirty="0" smtClean="0"/>
              <a:t>	b) 80°C</a:t>
            </a:r>
          </a:p>
          <a:p>
            <a:pPr>
              <a:buNone/>
            </a:pPr>
            <a:r>
              <a:rPr lang="cs-CZ" sz="2800" dirty="0" smtClean="0"/>
              <a:t>	c) 70°C</a:t>
            </a:r>
            <a:endParaRPr lang="cs-CZ" sz="28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Veselý obličej 6"/>
          <p:cNvSpPr/>
          <p:nvPr/>
        </p:nvSpPr>
        <p:spPr bwMode="auto">
          <a:xfrm>
            <a:off x="5791200" y="2057400"/>
            <a:ext cx="2438400" cy="19812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endParaRPr lang="cs-CZ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office.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microsoft.com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1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/>
              <a:t>Http://commons.wikimedia.org. </a:t>
            </a:r>
            <a:r>
              <a:rPr lang="cs-CZ" sz="1400" i="1" dirty="0" smtClean="0"/>
              <a:t>File:Capt. </a:t>
            </a:r>
            <a:r>
              <a:rPr lang="cs-CZ" sz="1400" i="1" dirty="0" err="1" smtClean="0"/>
              <a:t>Roald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Amundsen.png</a:t>
            </a:r>
            <a:r>
              <a:rPr lang="cs-CZ" sz="1400" dirty="0" smtClean="0"/>
              <a:t> [online]. 2009 [cit. 2013-01-05]. Dostupné z: http://commons.wikimedia.org/wiki/File:Capt._Roald_Amundsen.png </a:t>
            </a:r>
          </a:p>
          <a:p>
            <a:r>
              <a:rPr lang="cs-CZ" sz="1400" dirty="0" smtClean="0"/>
              <a:t>Http://commons.wikimedia.org. </a:t>
            </a:r>
            <a:r>
              <a:rPr lang="cs-CZ" sz="1400" i="1" dirty="0" smtClean="0"/>
              <a:t>File:Arctocephalus </a:t>
            </a:r>
            <a:r>
              <a:rPr lang="cs-CZ" sz="1400" i="1" dirty="0" err="1" smtClean="0"/>
              <a:t>pusillus</a:t>
            </a:r>
            <a:r>
              <a:rPr lang="cs-CZ" sz="1400" i="1" dirty="0" smtClean="0"/>
              <a:t> 2.jpg</a:t>
            </a:r>
            <a:r>
              <a:rPr lang="cs-CZ" sz="1400" dirty="0" smtClean="0"/>
              <a:t> [online]. 2012 [cit. 2013-01-05]. Dostupné z: http://commons.wikimedia.org/wiki/File:Arctocephalus_pusillus_2.jpg </a:t>
            </a:r>
          </a:p>
          <a:p>
            <a:r>
              <a:rPr lang="cs-CZ" sz="1400" dirty="0" smtClean="0"/>
              <a:t>Http://commons.wikimedia.org. </a:t>
            </a:r>
            <a:r>
              <a:rPr lang="cs-CZ" sz="1400" i="1" dirty="0" smtClean="0"/>
              <a:t>File:Mirounga </a:t>
            </a:r>
            <a:r>
              <a:rPr lang="cs-CZ" sz="1400" i="1" dirty="0" err="1" smtClean="0"/>
              <a:t>leonina.jpg</a:t>
            </a:r>
            <a:r>
              <a:rPr lang="cs-CZ" sz="1400" dirty="0" smtClean="0"/>
              <a:t> [online]. 2012 [cit. 2013-01-05]. Dostupné z: http://commons.wikimedia.org/wiki/File:Mirounga_leonina.jpg </a:t>
            </a:r>
          </a:p>
          <a:p>
            <a:r>
              <a:rPr lang="cs-CZ" sz="1400" i="1" dirty="0" smtClean="0">
                <a:latin typeface="Arial" pitchFamily="34" charset="0"/>
                <a:cs typeface="Arial" pitchFamily="34" charset="0"/>
              </a:rPr>
              <a:t>Velká dětská encyklopedie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Havlíčkův Brod: Fragment, 2002. ISBN 80-7200-673-8.</a:t>
            </a:r>
          </a:p>
          <a:p>
            <a:r>
              <a:rPr lang="pl-PL" sz="1400" i="1" dirty="0" smtClean="0">
                <a:latin typeface="Arial" pitchFamily="34" charset="0"/>
                <a:cs typeface="Arial" pitchFamily="34" charset="0"/>
              </a:rPr>
              <a:t>Co to je...?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. Praha: Svojtka &amp; Co., s.r.o., 2004. ISBN 80-7352-090-7.</a:t>
            </a:r>
          </a:p>
          <a:p>
            <a:r>
              <a:rPr lang="cs-CZ" sz="1400" i="1" dirty="0" smtClean="0"/>
              <a:t>Život na zemi</a:t>
            </a:r>
            <a:r>
              <a:rPr lang="cs-CZ" sz="1400" dirty="0" smtClean="0"/>
              <a:t>. </a:t>
            </a:r>
            <a:r>
              <a:rPr lang="cs-CZ" sz="1400" dirty="0" err="1" smtClean="0"/>
              <a:t>Všeň</a:t>
            </a:r>
            <a:r>
              <a:rPr lang="cs-CZ" sz="1400" dirty="0" smtClean="0"/>
              <a:t>: ALTER,s.r.o., 1997. ISBN 80-85775-61-1.</a:t>
            </a:r>
          </a:p>
          <a:p>
            <a:r>
              <a:rPr lang="cs-CZ" sz="1400" i="1" dirty="0" smtClean="0"/>
              <a:t>Velká obrázková encyklopedie</a:t>
            </a:r>
            <a:r>
              <a:rPr lang="cs-CZ" sz="1400" dirty="0" smtClean="0"/>
              <a:t>. Praha: www.</a:t>
            </a:r>
            <a:r>
              <a:rPr lang="cs-CZ" sz="1400" dirty="0" err="1" smtClean="0"/>
              <a:t>dk.com</a:t>
            </a:r>
            <a:r>
              <a:rPr lang="cs-CZ" sz="1400" dirty="0" smtClean="0"/>
              <a:t>, 2002. ISBN 80-242-0864-4. </a:t>
            </a:r>
          </a:p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pracovní sešit, Soubor námětů, úkolů a zajímavostí k přírodovědnému učivu, PaedDr. Hana Mühlhauserová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pPr>
              <a:buNone/>
            </a:pPr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0" y="2438400"/>
            <a:ext cx="57166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Polární pás</a:t>
            </a:r>
            <a:endParaRPr lang="cs-CZ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cs-CZ" dirty="0" smtClean="0"/>
              <a:t>Povrch Země se neohřívá od Slunce rovnoměrně. </a:t>
            </a:r>
          </a:p>
          <a:p>
            <a:r>
              <a:rPr lang="cs-CZ" dirty="0" smtClean="0"/>
              <a:t>Vlivem odlišných teplot se na Zemi vytvořily čtyři podnebné pásy.</a:t>
            </a:r>
            <a:endParaRPr lang="cs-CZ" dirty="0"/>
          </a:p>
        </p:txBody>
      </p:sp>
      <p:sp>
        <p:nvSpPr>
          <p:cNvPr id="11" name="Vývojový diagram: ukončení 10"/>
          <p:cNvSpPr/>
          <p:nvPr/>
        </p:nvSpPr>
        <p:spPr bwMode="auto">
          <a:xfrm>
            <a:off x="228600" y="3124200"/>
            <a:ext cx="3276600" cy="822305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3200" dirty="0" smtClean="0">
                <a:solidFill>
                  <a:srgbClr val="1E51E2"/>
                </a:solidFill>
              </a:rPr>
              <a:t>t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1E51E2"/>
                </a:solidFill>
                <a:effectLst/>
                <a:latin typeface="Arial" charset="0"/>
              </a:rPr>
              <a:t>ropický pás</a:t>
            </a:r>
          </a:p>
        </p:txBody>
      </p:sp>
      <p:sp>
        <p:nvSpPr>
          <p:cNvPr id="12" name="Vývojový diagram: ukončení 11"/>
          <p:cNvSpPr/>
          <p:nvPr/>
        </p:nvSpPr>
        <p:spPr bwMode="auto">
          <a:xfrm>
            <a:off x="5486400" y="3048000"/>
            <a:ext cx="3429000" cy="822305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3200" dirty="0" smtClean="0">
                <a:solidFill>
                  <a:srgbClr val="1E51E2"/>
                </a:solidFill>
              </a:rPr>
              <a:t>s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1E51E2"/>
                </a:solidFill>
                <a:effectLst/>
                <a:latin typeface="Arial" charset="0"/>
              </a:rPr>
              <a:t>ubtropický</a:t>
            </a:r>
            <a:r>
              <a:rPr kumimoji="0" lang="cs-CZ" sz="3200" b="0" i="0" u="none" strike="noStrike" cap="none" normalizeH="0" dirty="0" smtClean="0">
                <a:ln>
                  <a:noFill/>
                </a:ln>
                <a:solidFill>
                  <a:srgbClr val="1E51E2"/>
                </a:solidFill>
                <a:effectLst/>
                <a:latin typeface="Arial" charset="0"/>
              </a:rPr>
              <a:t> pás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1E51E2"/>
              </a:solidFill>
              <a:effectLst/>
              <a:latin typeface="Arial" charset="0"/>
            </a:endParaRPr>
          </a:p>
        </p:txBody>
      </p:sp>
      <p:sp>
        <p:nvSpPr>
          <p:cNvPr id="13" name="Vývojový diagram: ukončení 12"/>
          <p:cNvSpPr/>
          <p:nvPr/>
        </p:nvSpPr>
        <p:spPr bwMode="auto">
          <a:xfrm>
            <a:off x="228600" y="4800600"/>
            <a:ext cx="3276600" cy="822305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3200" dirty="0" smtClean="0">
                <a:solidFill>
                  <a:srgbClr val="1E51E2"/>
                </a:solidFill>
              </a:rPr>
              <a:t>mírný pás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1E51E2"/>
              </a:solidFill>
              <a:effectLst/>
              <a:latin typeface="Arial" charset="0"/>
            </a:endParaRPr>
          </a:p>
        </p:txBody>
      </p:sp>
      <p:sp>
        <p:nvSpPr>
          <p:cNvPr id="14" name="Vývojový diagram: ukončení 13"/>
          <p:cNvSpPr/>
          <p:nvPr/>
        </p:nvSpPr>
        <p:spPr bwMode="auto">
          <a:xfrm>
            <a:off x="5410200" y="4724400"/>
            <a:ext cx="3276600" cy="822305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3200" dirty="0" smtClean="0">
                <a:solidFill>
                  <a:srgbClr val="1E51E2"/>
                </a:solidFill>
              </a:rPr>
              <a:t>p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1E51E2"/>
                </a:solidFill>
                <a:effectLst/>
                <a:latin typeface="Arial" charset="0"/>
              </a:rPr>
              <a:t>olární pás</a:t>
            </a:r>
          </a:p>
        </p:txBody>
      </p:sp>
      <p:pic>
        <p:nvPicPr>
          <p:cNvPr id="15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MC900441846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276600"/>
            <a:ext cx="1701800" cy="1990725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V různých podnebných pásech se vyskytují rozdílné rostliny a živočichové.</a:t>
            </a:r>
          </a:p>
          <a:p>
            <a:pPr>
              <a:buNone/>
            </a:pPr>
            <a:r>
              <a:rPr lang="cs-CZ" dirty="0" smtClean="0"/>
              <a:t>	Odlišují se vzhledem, způsobem života i potravou.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P900403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133600"/>
            <a:ext cx="3352800" cy="2362200"/>
          </a:xfrm>
          <a:prstGeom prst="rect">
            <a:avLst/>
          </a:prstGeom>
        </p:spPr>
      </p:pic>
      <p:pic>
        <p:nvPicPr>
          <p:cNvPr id="6" name="Obrázek 5" descr="MP900406978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590800"/>
            <a:ext cx="3367772" cy="2142744"/>
          </a:xfrm>
          <a:prstGeom prst="rect">
            <a:avLst/>
          </a:prstGeom>
        </p:spPr>
      </p:pic>
      <p:pic>
        <p:nvPicPr>
          <p:cNvPr id="7" name="Obrázek 6" descr="MP9004327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4267200"/>
            <a:ext cx="1946075" cy="2438400"/>
          </a:xfrm>
          <a:prstGeom prst="rect">
            <a:avLst/>
          </a:prstGeom>
        </p:spPr>
      </p:pic>
      <p:pic>
        <p:nvPicPr>
          <p:cNvPr id="8" name="Obrázek 7" descr="MP9004328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2514600"/>
            <a:ext cx="2184400" cy="3276600"/>
          </a:xfrm>
          <a:prstGeom prst="rect">
            <a:avLst/>
          </a:prstGeom>
        </p:spPr>
      </p:pic>
      <p:pic>
        <p:nvPicPr>
          <p:cNvPr id="9" name="Obrázek 8" descr="MP9004019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4267200"/>
            <a:ext cx="2408099" cy="1604772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Polární pásy</a:t>
            </a:r>
            <a:endParaRPr lang="cs-CZ" sz="5400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rozkládají se v nejsevernější části severní polokoule a nejjižnější části jižní polokoule</a:t>
            </a:r>
          </a:p>
          <a:p>
            <a:endParaRPr lang="cs-CZ" dirty="0"/>
          </a:p>
        </p:txBody>
      </p:sp>
      <p:pic>
        <p:nvPicPr>
          <p:cNvPr id="4" name="Obrázek 3" descr="MC9004380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48000"/>
            <a:ext cx="2971800" cy="2971800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Šipka doleva 9"/>
          <p:cNvSpPr/>
          <p:nvPr/>
        </p:nvSpPr>
        <p:spPr bwMode="auto">
          <a:xfrm>
            <a:off x="4495800" y="3124200"/>
            <a:ext cx="1905000" cy="3048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Šipka doprava 10"/>
          <p:cNvSpPr/>
          <p:nvPr/>
        </p:nvSpPr>
        <p:spPr bwMode="auto">
          <a:xfrm>
            <a:off x="1981200" y="5562600"/>
            <a:ext cx="21336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sz="5400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Polární pásy</a:t>
            </a:r>
            <a:endParaRPr lang="cs-CZ" sz="5400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cs-CZ" dirty="0" smtClean="0"/>
              <a:t>nejchladnější oblasti na Zemi</a:t>
            </a:r>
          </a:p>
          <a:p>
            <a:r>
              <a:rPr lang="cs-CZ" dirty="0" smtClean="0"/>
              <a:t>jsou po většinu roku zaledněné</a:t>
            </a:r>
          </a:p>
          <a:p>
            <a:r>
              <a:rPr lang="cs-CZ" dirty="0" smtClean="0"/>
              <a:t>sníh taje jen za krátkého polárního léta, kdy slunce svítí po celých 24 hodin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2400" y="3657600"/>
            <a:ext cx="87831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 smtClean="0">
                <a:solidFill>
                  <a:srgbClr val="FF0000"/>
                </a:solidFill>
              </a:rPr>
              <a:t>Víš, co by se stalo, kdyby led na pólech roztál?</a:t>
            </a:r>
            <a:endParaRPr lang="cs-CZ" sz="3000" b="1" dirty="0">
              <a:solidFill>
                <a:srgbClr val="FF0000"/>
              </a:solidFill>
            </a:endParaRPr>
          </a:p>
        </p:txBody>
      </p:sp>
      <p:pic>
        <p:nvPicPr>
          <p:cNvPr id="6" name="Obrázek 5" descr="MP900402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249361"/>
            <a:ext cx="4752688" cy="2303839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 bwMode="auto">
          <a:xfrm>
            <a:off x="609600" y="533400"/>
            <a:ext cx="7924800" cy="53233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0" i="0" u="none" strike="noStrike" cap="none" normalizeH="0" baseline="0" dirty="0" smtClean="0">
                <a:ln>
                  <a:noFill/>
                </a:ln>
                <a:solidFill>
                  <a:srgbClr val="1E51E2"/>
                </a:solidFill>
                <a:effectLst/>
                <a:latin typeface="Arial" charset="0"/>
              </a:rPr>
              <a:t>Kdyby led na pólech roztál,</a:t>
            </a:r>
            <a:r>
              <a:rPr kumimoji="0" lang="cs-CZ" sz="4000" b="0" i="0" u="none" strike="noStrike" cap="none" normalizeH="0" dirty="0" smtClean="0">
                <a:ln>
                  <a:noFill/>
                </a:ln>
                <a:solidFill>
                  <a:srgbClr val="1E51E2"/>
                </a:solidFill>
                <a:effectLst/>
                <a:latin typeface="Arial" charset="0"/>
              </a:rPr>
              <a:t> hladina moří by vystoupila o několik desítek metrů a zaplavila by New York, Londýn, Paříž.</a:t>
            </a: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rgbClr val="1E51E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V polárních oblastech panuje půl roku polární noc a půl roku polární den.</a:t>
            </a:r>
          </a:p>
          <a:p>
            <a:pPr>
              <a:buNone/>
            </a:pPr>
            <a:r>
              <a:rPr lang="cs-CZ" dirty="0" smtClean="0"/>
              <a:t>	Polární záře – světelné pruhy, které vznikají tehdy, když se nabité částice přilétající od Slunce srážejí s částicemi v zemské atmosféře.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P9004372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657600"/>
            <a:ext cx="3048000" cy="29718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cs-CZ" sz="5200" b="1" dirty="0" smtClean="0">
                <a:solidFill>
                  <a:srgbClr val="1E51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Severní polární pás - Arktida</a:t>
            </a:r>
            <a:endParaRPr lang="cs-CZ" sz="5200" b="1" dirty="0">
              <a:solidFill>
                <a:srgbClr val="1E51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cs-CZ" dirty="0" smtClean="0"/>
              <a:t>oblast kolem severního pólu</a:t>
            </a:r>
          </a:p>
          <a:p>
            <a:r>
              <a:rPr lang="cs-CZ" dirty="0" smtClean="0"/>
              <a:t>typickým rostlinným společenstvem je tundra</a:t>
            </a:r>
          </a:p>
          <a:p>
            <a:r>
              <a:rPr lang="cs-CZ" dirty="0" smtClean="0"/>
              <a:t>zmrzlá půda</a:t>
            </a:r>
          </a:p>
          <a:p>
            <a:r>
              <a:rPr lang="cs-CZ" dirty="0" smtClean="0"/>
              <a:t>v létě půda taje pouze na povrchu, voda z tajícího sněhu nemůže vsakovat – oblast je v létě plná jezírek a bažin</a:t>
            </a: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MC90043806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114800"/>
            <a:ext cx="2743200" cy="2743200"/>
          </a:xfrm>
          <a:prstGeom prst="rect">
            <a:avLst/>
          </a:prstGeom>
        </p:spPr>
      </p:pic>
      <p:sp>
        <p:nvSpPr>
          <p:cNvPr id="9" name="Šipka doleva 8"/>
          <p:cNvSpPr/>
          <p:nvPr/>
        </p:nvSpPr>
        <p:spPr bwMode="auto">
          <a:xfrm>
            <a:off x="3429000" y="4419600"/>
            <a:ext cx="1981200" cy="2286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1210</TotalTime>
  <Words>707</Words>
  <Application>Microsoft Office PowerPoint</Application>
  <PresentationFormat>Předvádění na obrazovce (4:3)</PresentationFormat>
  <Paragraphs>146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Výchozí návrh</vt:lpstr>
      <vt:lpstr>POLÁRNÍ PÁS</vt:lpstr>
      <vt:lpstr>Anotace:</vt:lpstr>
      <vt:lpstr>Prezentace aplikace PowerPoint</vt:lpstr>
      <vt:lpstr>Prezentace aplikace PowerPoint</vt:lpstr>
      <vt:lpstr>Prezentace aplikace PowerPoint</vt:lpstr>
      <vt:lpstr>Polární pásy</vt:lpstr>
      <vt:lpstr>Polární pásy</vt:lpstr>
      <vt:lpstr>Prezentace aplikace PowerPoint</vt:lpstr>
      <vt:lpstr>Severní polární pás - Arktida</vt:lpstr>
      <vt:lpstr>Rostliny</vt:lpstr>
      <vt:lpstr>Živočichové</vt:lpstr>
      <vt:lpstr>Prezentace aplikace PowerPoint</vt:lpstr>
      <vt:lpstr>Víš něco o ledním medvědovi?</vt:lpstr>
      <vt:lpstr>Obyvatelé tundry</vt:lpstr>
      <vt:lpstr>Jižní polární pás - Antarktida</vt:lpstr>
      <vt:lpstr>Prezentace aplikace PowerPoint</vt:lpstr>
      <vt:lpstr>První člověk na jižním pólu</vt:lpstr>
      <vt:lpstr>Rostliny</vt:lpstr>
      <vt:lpstr>Živočichové</vt:lpstr>
      <vt:lpstr>Test</vt:lpstr>
      <vt:lpstr>Test</vt:lpstr>
      <vt:lpstr>Test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ucitel</cp:lastModifiedBy>
  <cp:revision>161</cp:revision>
  <cp:lastPrinted>1601-01-01T00:00:00Z</cp:lastPrinted>
  <dcterms:created xsi:type="dcterms:W3CDTF">1601-01-01T00:00:00Z</dcterms:created>
  <dcterms:modified xsi:type="dcterms:W3CDTF">2013-03-22T15:31:30Z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