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23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7" r:id="rId16"/>
    <p:sldId id="273" r:id="rId17"/>
    <p:sldId id="274" r:id="rId18"/>
    <p:sldId id="275" r:id="rId19"/>
    <p:sldId id="276" r:id="rId20"/>
    <p:sldId id="265" r:id="rId21"/>
    <p:sldId id="270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CC00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87905" autoAdjust="0"/>
  </p:normalViewPr>
  <p:slideViewPr>
    <p:cSldViewPr>
      <p:cViewPr>
        <p:scale>
          <a:sx n="73" d="100"/>
          <a:sy n="73" d="100"/>
        </p:scale>
        <p:origin x="-1661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FC65D-CB4A-4F61-91F9-E622C2E5C19A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6A5D6-4A67-450D-A383-34D3697418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29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6A5D6-4A67-450D-A383-34D36974186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03C9-006B-44B3-9C18-DEA49C1091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91287-ACD1-45B4-A6DB-5096FDA986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E518-2BAB-4B0B-B5E1-84578B8747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003C9-006B-44B3-9C18-DEA49C10913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0239D-B221-4873-A777-5F4D6A08A7A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45F54-F64E-414D-990F-939C1726D1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89E29-5719-4D4F-916A-9B44EF16C3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82388-2D26-48F0-8144-47947D2DDBA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A6B8-6C64-4168-A0ED-63C297C4D2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FBE61-60DA-4C6A-B74C-22B76E25856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D517-F064-4B58-888C-174183C5664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0239D-B221-4873-A777-5F4D6A08A7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4C4FA-8B95-48B7-82AC-32B9CBFA075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91287-ACD1-45B4-A6DB-5096FDA9866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7E518-2BAB-4B0B-B5E1-84578B87479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45F54-F64E-414D-990F-939C1726D1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9E29-5719-4D4F-916A-9B44EF16C3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82388-2D26-48F0-8144-47947D2DDB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A6B8-6C64-4168-A0ED-63C297C4D2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BE61-60DA-4C6A-B74C-22B76E2585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9D517-F064-4B58-888C-174183C566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4C4FA-8B95-48B7-82AC-32B9CBFA07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9E1112C-27E3-4A79-807B-1514C12353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cover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E1112C-27E3-4A79-807B-1514C12353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cover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RYBY </a:t>
            </a: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SLADKOVODNÍ A MOŘSKÉ</a:t>
            </a:r>
            <a:endParaRPr lang="cs-CZ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Pří_026_Rozmanitost </a:t>
            </a:r>
            <a:r>
              <a:rPr lang="cs-CZ" b="1" dirty="0" err="1" smtClean="0"/>
              <a:t>přírody_Ryby</a:t>
            </a:r>
            <a:r>
              <a:rPr lang="cs-CZ" b="1" dirty="0" smtClean="0"/>
              <a:t> </a:t>
            </a:r>
            <a:r>
              <a:rPr lang="cs-CZ" b="1" dirty="0" smtClean="0"/>
              <a:t>sladkovodní a mořské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Renata Krajíčková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25963"/>
          </a:xfrm>
        </p:spPr>
        <p:txBody>
          <a:bodyPr/>
          <a:lstStyle/>
          <a:p>
            <a:r>
              <a:rPr lang="cs-CZ" dirty="0" smtClean="0"/>
              <a:t>V prudce tekoucích vodách se vyskytují masožraví draví pstruzi.</a:t>
            </a:r>
            <a:endParaRPr lang="cs-CZ" dirty="0"/>
          </a:p>
        </p:txBody>
      </p:sp>
      <p:pic>
        <p:nvPicPr>
          <p:cNvPr id="4" name="Obrázek 3" descr="Bachfore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5638800" cy="259384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667000" y="3505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pstruh obecný potoční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7" name="Obrázek 6" descr="Oncorhynchus_mykiss_mid_res_150d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14800"/>
            <a:ext cx="5791200" cy="2493264"/>
          </a:xfrm>
          <a:prstGeom prst="rect">
            <a:avLst/>
          </a:prstGeo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57200" y="6019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pstruh duhový</a:t>
            </a:r>
            <a:endParaRPr lang="cs-CZ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cs-CZ" dirty="0" smtClean="0"/>
              <a:t>Žijí v mořích a oceánech – velká rozmanitost druhů.</a:t>
            </a:r>
          </a:p>
        </p:txBody>
      </p:sp>
      <p:sp>
        <p:nvSpPr>
          <p:cNvPr id="4" name="Obdélník 3"/>
          <p:cNvSpPr/>
          <p:nvPr/>
        </p:nvSpPr>
        <p:spPr>
          <a:xfrm>
            <a:off x="2362200" y="381000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Mořské ryby</a:t>
            </a:r>
            <a:endParaRPr lang="cs-CZ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Obrázek 4" descr="800px-Scomber_scombr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76600"/>
            <a:ext cx="4240696" cy="304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09600" y="5562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makrela obecná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7" name="Obrázek 6" descr="Herringadultki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09800"/>
            <a:ext cx="4495800" cy="25146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486400" y="4114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sleď obecný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800px-Gadus_morhua-Cod-2-Atlanterhavsparken-Norway.JPG"/>
          <p:cNvPicPr>
            <a:picLocks noChangeAspect="1"/>
          </p:cNvPicPr>
          <p:nvPr/>
        </p:nvPicPr>
        <p:blipFill>
          <a:blip r:embed="rId4"/>
          <a:srcRect l="9836" t="18605" r="3279" b="18605"/>
          <a:stretch>
            <a:fillRect/>
          </a:stretch>
        </p:blipFill>
        <p:spPr>
          <a:xfrm>
            <a:off x="4038600" y="228600"/>
            <a:ext cx="4936067" cy="27432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48200" y="2209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treska obecná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 descr="Bluefin-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28600"/>
            <a:ext cx="4149436" cy="273862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57200" y="2286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tuňák obecný</a:t>
            </a:r>
            <a:endParaRPr lang="cs-CZ" sz="2800" dirty="0"/>
          </a:p>
        </p:txBody>
      </p:sp>
      <p:pic>
        <p:nvPicPr>
          <p:cNvPr id="10" name="Obrázek 9" descr="Salmo_salar_GLERL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999" y="3200400"/>
            <a:ext cx="5709245" cy="23622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600200" y="5029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losos obecný</a:t>
            </a:r>
            <a:endParaRPr lang="cs-CZ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cs-CZ" dirty="0" smtClean="0"/>
              <a:t>Malý vodní svět můžeš mít i doma, pokud si pořídíš akvárium.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828800" y="304800"/>
            <a:ext cx="4762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Akvarijní ryby</a:t>
            </a:r>
            <a:endParaRPr lang="cs-CZ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Obrázek 5" descr="Neonka_obecna_paracheirodon_inne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3733800" cy="268397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5800" y="2743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neonka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 descr="560px-Goldfish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981200"/>
            <a:ext cx="2590800" cy="277585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67400" y="2133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karas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0" name="Obrázek 9" descr="800px-Fadenfisch_gelb_weiblich_(20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191000"/>
            <a:ext cx="3810000" cy="2362200"/>
          </a:xfrm>
          <a:prstGeom prst="rect">
            <a:avLst/>
          </a:prstGeo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505200" y="4343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čichavec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371600"/>
            <a:ext cx="3276600" cy="99060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ryby sladkovodní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107252" y="381000"/>
            <a:ext cx="9251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Zařaď ryby do správných skupin.</a:t>
            </a:r>
            <a:endParaRPr lang="cs-CZ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62600" y="1371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+mn-lt"/>
              </a:rPr>
              <a:t>ryby mořské</a:t>
            </a:r>
            <a:endParaRPr lang="cs-CZ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57600" y="1828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amur</a:t>
            </a:r>
            <a:r>
              <a:rPr lang="cs-CZ" sz="2400" dirty="0" smtClean="0"/>
              <a:t> bílý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81400" y="2286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kapr obecný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657600" y="2743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sleď obecný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733800" y="3505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lín obecný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810000" y="5410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sumec velký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657600" y="3886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treska obecná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7338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štika obecná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657600" y="4648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tuňák obecný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657600" y="502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pstruh obecný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581400" y="3124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losos obecný</a:t>
            </a:r>
            <a:endParaRPr lang="cs-CZ" sz="2400" dirty="0"/>
          </a:p>
        </p:txBody>
      </p:sp>
      <p:pic>
        <p:nvPicPr>
          <p:cNvPr id="2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indows\AppData\Local\Microsoft\Windows\Temporary Internet Files\Content.IE5\H4S5K7FN\MC90044132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362200"/>
            <a:ext cx="2514600" cy="26625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0023 L -0.30417 0.0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7 -0.00023 L -0.32917 0.02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125 -0.1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7037E-7 L 0.22917 -0.1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34584 -0.0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2125 -0.144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34584 -0.133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20417 -0.18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6 -0.01134 L -0.3375 -0.178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-0.03356 L -0.35417 -0.166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ůležitá složka našeho jídelníčku</a:t>
            </a:r>
          </a:p>
          <a:p>
            <a:r>
              <a:rPr lang="cs-CZ" dirty="0" smtClean="0"/>
              <a:t>lehce stravitelné</a:t>
            </a:r>
          </a:p>
          <a:p>
            <a:r>
              <a:rPr lang="cs-CZ" dirty="0"/>
              <a:t>o</a:t>
            </a:r>
            <a:r>
              <a:rPr lang="cs-CZ" dirty="0" smtClean="0"/>
              <a:t>bsahuje vitamín D, který je důležitý pro zdravý vývoj našich kostí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362200" y="304800"/>
            <a:ext cx="40751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Rybí maso</a:t>
            </a:r>
            <a:endParaRPr lang="cs-CZ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Obrázek 5" descr="MP900403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0"/>
            <a:ext cx="3901440" cy="259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MP900409531.JPG"/>
          <p:cNvPicPr>
            <a:picLocks noChangeAspect="1"/>
          </p:cNvPicPr>
          <p:nvPr/>
        </p:nvPicPr>
        <p:blipFill>
          <a:blip r:embed="rId3" cstate="print"/>
          <a:srcRect t="7324" b="2344"/>
          <a:stretch>
            <a:fillRect/>
          </a:stretch>
        </p:blipFill>
        <p:spPr>
          <a:xfrm>
            <a:off x="5181600" y="3200400"/>
            <a:ext cx="3121152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…vydávají zvuky?</a:t>
            </a: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Štítník se občas vynoří z vody a nahlas vrčí.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…lezou i na stromy?</a:t>
            </a:r>
          </a:p>
          <a:p>
            <a:pPr>
              <a:buNone/>
            </a:pPr>
            <a:r>
              <a:rPr lang="cs-CZ" dirty="0" smtClean="0"/>
              <a:t>	Lezoun indický dokáže vylézt i na strom.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…se dokážou maskovat?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Platýs změní barvu podle barvy mořského dna.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828800" y="304800"/>
            <a:ext cx="51860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Víš, že ryby…</a:t>
            </a:r>
            <a:endParaRPr lang="cs-CZ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AnabasLy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876800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3657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lezoun indický</a:t>
            </a:r>
            <a:endParaRPr lang="cs-CZ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Orgán, který umožňuje rybám volně se vznášet v různých hloubkách.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Samičí pohlavní buňky.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Smyslový orgán sloužící k vnímání proudění vody.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66800" y="304800"/>
            <a:ext cx="56434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Testík</a:t>
            </a:r>
            <a:r>
              <a:rPr lang="cs-CZ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na závěr</a:t>
            </a:r>
            <a:endParaRPr lang="cs-CZ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Vodorovný svitek 4"/>
          <p:cNvSpPr/>
          <p:nvPr/>
        </p:nvSpPr>
        <p:spPr>
          <a:xfrm>
            <a:off x="5562600" y="1828800"/>
            <a:ext cx="2667000" cy="11430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dorovný svitek 5"/>
          <p:cNvSpPr/>
          <p:nvPr/>
        </p:nvSpPr>
        <p:spPr>
          <a:xfrm>
            <a:off x="1905000" y="5029200"/>
            <a:ext cx="2362200" cy="11430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dorovný svitek 6"/>
          <p:cNvSpPr/>
          <p:nvPr/>
        </p:nvSpPr>
        <p:spPr>
          <a:xfrm>
            <a:off x="4648200" y="3124200"/>
            <a:ext cx="2362200" cy="11430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715000" y="213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plynový měchýř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24400" y="3429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jikry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057400" y="5334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postranní čára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12" name="Obrázek 11" descr="MP900431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0"/>
            <a:ext cx="1738685" cy="169401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cs-CZ" dirty="0" smtClean="0"/>
              <a:t>4. Samčí pohlavní buňky.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5. Ploché kosti, které kryjí žábry.</a:t>
            </a:r>
          </a:p>
          <a:p>
            <a:pPr marL="514350" indent="-514350">
              <a:buAutoNum type="arabicPeriod" startAt="4"/>
            </a:pP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6. Dýchací orgán ryb.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odorovný svitek 4"/>
          <p:cNvSpPr/>
          <p:nvPr/>
        </p:nvSpPr>
        <p:spPr>
          <a:xfrm>
            <a:off x="5029200" y="457200"/>
            <a:ext cx="2362200" cy="1066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dorovný svitek 5"/>
          <p:cNvSpPr/>
          <p:nvPr/>
        </p:nvSpPr>
        <p:spPr>
          <a:xfrm>
            <a:off x="4343400" y="2819400"/>
            <a:ext cx="2362200" cy="1066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dorovný svitek 6"/>
          <p:cNvSpPr/>
          <p:nvPr/>
        </p:nvSpPr>
        <p:spPr>
          <a:xfrm>
            <a:off x="6172200" y="1600200"/>
            <a:ext cx="2362200" cy="1066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257800" y="762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mlíčí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77000" y="1905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skřele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48200" y="3124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žábry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1" name="Veselý obličej 10"/>
          <p:cNvSpPr/>
          <p:nvPr/>
        </p:nvSpPr>
        <p:spPr>
          <a:xfrm>
            <a:off x="1447800" y="4038600"/>
            <a:ext cx="2819400" cy="2590800"/>
          </a:xfrm>
          <a:prstGeom prst="smileyFace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Zdroje</a:t>
            </a:r>
            <a:endParaRPr lang="cs-CZ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1200" dirty="0" smtClean="0">
                <a:latin typeface="Arial" charset="0"/>
                <a:cs typeface="Arial" charset="0"/>
              </a:rPr>
              <a:t>office.</a:t>
            </a:r>
            <a:r>
              <a:rPr lang="cs-CZ" sz="1200" dirty="0" err="1" smtClean="0">
                <a:latin typeface="Arial" charset="0"/>
                <a:cs typeface="Arial" charset="0"/>
              </a:rPr>
              <a:t>microsoft.com</a:t>
            </a:r>
            <a:r>
              <a:rPr lang="cs-CZ" sz="1200" dirty="0" smtClean="0">
                <a:latin typeface="Arial" charset="0"/>
                <a:cs typeface="Arial" charset="0"/>
              </a:rPr>
              <a:t>.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carp.jpg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, 2001-, 2007 [cit. 2013-01-12]. Dostupné z: http://cs.wikipedia.org/wiki/Soubor:Common_carp.jpg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Grass</a:t>
            </a:r>
            <a:r>
              <a:rPr lang="cs-CZ" sz="1200" dirty="0" smtClean="0"/>
              <a:t>-Carp1web.jpg.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2005 [cit. 2013-01-12]. Dostupné z: http://cs.wikipedia.org/wiki/Soubor:Grass-Carp1web.jpg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Braxen</a:t>
            </a:r>
            <a:r>
              <a:rPr lang="cs-CZ" sz="1200" dirty="0" smtClean="0"/>
              <a:t>, </a:t>
            </a:r>
            <a:r>
              <a:rPr lang="cs-CZ" sz="1200" dirty="0" err="1" smtClean="0"/>
              <a:t>Iduns</a:t>
            </a:r>
            <a:r>
              <a:rPr lang="cs-CZ" sz="1200" dirty="0" smtClean="0"/>
              <a:t> </a:t>
            </a:r>
            <a:r>
              <a:rPr lang="cs-CZ" sz="1200" dirty="0" err="1" smtClean="0"/>
              <a:t>kokbok.jpg</a:t>
            </a:r>
            <a:r>
              <a:rPr lang="cs-CZ" sz="1200" dirty="0" smtClean="0"/>
              <a:t> Skočit na: Navigace, Hledání.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2011 [cit. 2013-01-12]. Dostupné z: http://cs.wikipedia.org/wiki/Soubor:Braxen,_Iduns_kokbok.jpg</a:t>
            </a:r>
          </a:p>
          <a:p>
            <a:r>
              <a:rPr lang="cs-CZ" sz="1200" dirty="0" smtClean="0"/>
              <a:t>Soubor:Lín obecný.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2008 [cit. 2013-01-12]. Dostupné z: http://cs.wikipedia.org/wiki/Soubor:L%C3%ADn_obecn%C3%BD.jpg</a:t>
            </a:r>
          </a:p>
          <a:p>
            <a:r>
              <a:rPr lang="cs-CZ" sz="1200" dirty="0" smtClean="0"/>
              <a:t>File:Silurus </a:t>
            </a:r>
            <a:r>
              <a:rPr lang="cs-CZ" sz="1200" dirty="0" err="1" smtClean="0"/>
              <a:t>glanis</a:t>
            </a:r>
            <a:r>
              <a:rPr lang="cs-CZ" sz="1200" dirty="0" smtClean="0"/>
              <a:t> white1.JPG.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2008 [cit. 2013-01-12]. Dostupné z: http://commons.wikimedia.org/wiki/File:Silurus_glanis_white1.JPG?uselang=cs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Esox</a:t>
            </a:r>
            <a:r>
              <a:rPr lang="cs-CZ" sz="1200" dirty="0" smtClean="0"/>
              <a:t> </a:t>
            </a:r>
            <a:r>
              <a:rPr lang="cs-CZ" sz="1200" dirty="0" err="1" smtClean="0"/>
              <a:t>lucius</a:t>
            </a:r>
            <a:r>
              <a:rPr lang="cs-CZ" sz="1200" dirty="0" smtClean="0"/>
              <a:t> </a:t>
            </a:r>
            <a:r>
              <a:rPr lang="cs-CZ" sz="1200" dirty="0" err="1" smtClean="0"/>
              <a:t>Prague</a:t>
            </a:r>
            <a:r>
              <a:rPr lang="cs-CZ" sz="1200" dirty="0" smtClean="0"/>
              <a:t> Vltava 2.jpg.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2008 [cit. 2013-01-12]. Dostupné z: http://commons.wikimedia.org/wiki/File:Silurus_glanis_white1.JPG?uselang=cs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Perca</a:t>
            </a:r>
            <a:r>
              <a:rPr lang="cs-CZ" sz="1200" dirty="0" smtClean="0"/>
              <a:t> </a:t>
            </a:r>
            <a:r>
              <a:rPr lang="cs-CZ" sz="1200" dirty="0" err="1" smtClean="0"/>
              <a:t>fluviatilis</a:t>
            </a:r>
            <a:r>
              <a:rPr lang="cs-CZ" sz="1200" dirty="0" smtClean="0"/>
              <a:t> </a:t>
            </a:r>
            <a:r>
              <a:rPr lang="cs-CZ" sz="1200" dirty="0" err="1" smtClean="0"/>
              <a:t>Prague</a:t>
            </a:r>
            <a:r>
              <a:rPr lang="cs-CZ" sz="1200" dirty="0" smtClean="0"/>
              <a:t> Vltava 3.jpg.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2008 [cit. 2013-01-12]. Dostupné z: http://cs.wikipedia.org/wiki/Soubor:Perca_fluviatilis_Prague_Vltava_3.jpg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Bachforelle.jpg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2005 [cit. 2013-01-12]. Dostupné z: http://cs.wikipedia.org/wiki/Soubor:Bachforelle.jpg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Oncorhynchus</a:t>
            </a:r>
            <a:r>
              <a:rPr lang="cs-CZ" sz="1200" dirty="0" smtClean="0"/>
              <a:t> </a:t>
            </a:r>
            <a:r>
              <a:rPr lang="cs-CZ" sz="1200" dirty="0" err="1" smtClean="0"/>
              <a:t>mykiss</a:t>
            </a:r>
            <a:r>
              <a:rPr lang="cs-CZ" sz="1200" dirty="0" smtClean="0"/>
              <a:t> </a:t>
            </a:r>
            <a:r>
              <a:rPr lang="cs-CZ" sz="1200" dirty="0" err="1" smtClean="0"/>
              <a:t>mid</a:t>
            </a:r>
            <a:r>
              <a:rPr lang="cs-CZ" sz="1200" dirty="0" smtClean="0"/>
              <a:t> res 150dpi.jpg.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2005 [cit. 2013-01-12]. Dostupné z: http://cs.wikipedia.org/wiki/Soubor:Oncorhynchus_mykiss_mid_res_150dpi.jpg </a:t>
            </a:r>
          </a:p>
          <a:p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pro práci za pomoci počítače s interaktivní tabulí. Je součástí tematického okruhu „Rozmanitost přírody“.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je určen k zopakování učivu o rybách (stavba, vývoj), seznamuje se zástupci sladkovodních a mořských ryb.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přírodověda 5. ročník.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učebnici: MATYÁŠEK, Jiří, Věra ŠTIKOVÁ a Josef TRNA. Přírodověda 5: Člověk a jeho svět. Bratislavská 23d, 602 00 Brno: NOVÁ ŠKOLA s.r.o., 2011. ISBN 978-807289-301-0.</a:t>
            </a:r>
            <a:endParaRPr lang="cs-CZ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410200"/>
          </a:xfrm>
        </p:spPr>
        <p:txBody>
          <a:bodyPr>
            <a:normAutofit/>
          </a:bodyPr>
          <a:lstStyle/>
          <a:p>
            <a:r>
              <a:rPr lang="cs-CZ" sz="1200" dirty="0" smtClean="0"/>
              <a:t>Soubor:</a:t>
            </a:r>
            <a:r>
              <a:rPr lang="cs-CZ" sz="1200" dirty="0" err="1" smtClean="0"/>
              <a:t>Gadus</a:t>
            </a:r>
            <a:r>
              <a:rPr lang="cs-CZ" sz="1200" dirty="0" smtClean="0"/>
              <a:t> </a:t>
            </a:r>
            <a:r>
              <a:rPr lang="cs-CZ" sz="1200" dirty="0" err="1" smtClean="0"/>
              <a:t>morhua</a:t>
            </a:r>
            <a:r>
              <a:rPr lang="cs-CZ" sz="1200" dirty="0" smtClean="0"/>
              <a:t>-Cod-2-</a:t>
            </a:r>
            <a:r>
              <a:rPr lang="cs-CZ" sz="1200" dirty="0" err="1" smtClean="0"/>
              <a:t>Atlanterhavsparken</a:t>
            </a:r>
            <a:r>
              <a:rPr lang="cs-CZ" sz="1200" dirty="0" smtClean="0"/>
              <a:t>-</a:t>
            </a:r>
            <a:r>
              <a:rPr lang="cs-CZ" sz="1200" dirty="0" err="1" smtClean="0"/>
              <a:t>Norway.JPG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2011 [cit. 2013-01-12]. Dostupné z: http://cs.wikipedia.org/wiki/Soubor:Gadus_morhua-Cod-2-Atlanterhavsparken-Norway.JPG</a:t>
            </a:r>
            <a:endParaRPr lang="cs-CZ" sz="1200" dirty="0"/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Scomber</a:t>
            </a:r>
            <a:r>
              <a:rPr lang="cs-CZ" sz="1200" dirty="0" smtClean="0"/>
              <a:t> </a:t>
            </a:r>
            <a:r>
              <a:rPr lang="cs-CZ" sz="1200" dirty="0" err="1" smtClean="0"/>
              <a:t>scombrus.jpg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2008 [cit. 2013-01-12]. Dostupné z: http://cs.wikipedia.org/wiki/Soubor:Scomber_scombrus.jpg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Herringadultkils.jpg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2006 [cit. 2013-01-12]. Dostupné z: http://cs.wikipedia.org/wiki/Soubor:Herringadultkils.jpg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Bluefin</a:t>
            </a:r>
            <a:r>
              <a:rPr lang="cs-CZ" sz="1200" dirty="0" smtClean="0"/>
              <a:t>-</a:t>
            </a:r>
            <a:r>
              <a:rPr lang="cs-CZ" sz="1200" dirty="0" err="1" smtClean="0"/>
              <a:t>big.jpg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2012 [cit. 2013-01-12]. Dostupné z: http://cs.wikipedia.org/wiki/Soubor:Bluefin-big.jpg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Salmo</a:t>
            </a:r>
            <a:r>
              <a:rPr lang="cs-CZ" sz="1200" dirty="0" smtClean="0"/>
              <a:t> </a:t>
            </a:r>
            <a:r>
              <a:rPr lang="cs-CZ" sz="1200" dirty="0" err="1" smtClean="0"/>
              <a:t>salar</a:t>
            </a:r>
            <a:r>
              <a:rPr lang="cs-CZ" sz="1200" dirty="0" smtClean="0"/>
              <a:t> GLERL 1.jpg.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2007 [cit. 2013-01-12]. Dostupné z: http://cs.wikipedia.org/wiki/Soubor:Salmo_salar_GLERL_1.jpg </a:t>
            </a:r>
          </a:p>
          <a:p>
            <a:r>
              <a:rPr lang="cs-CZ" sz="1200" dirty="0" smtClean="0"/>
              <a:t>Soubor:Neonka </a:t>
            </a:r>
            <a:r>
              <a:rPr lang="cs-CZ" sz="1200" dirty="0" err="1" smtClean="0"/>
              <a:t>obecna</a:t>
            </a:r>
            <a:r>
              <a:rPr lang="cs-CZ" sz="1200" dirty="0" smtClean="0"/>
              <a:t> </a:t>
            </a:r>
            <a:r>
              <a:rPr lang="cs-CZ" sz="1200" dirty="0" err="1" smtClean="0"/>
              <a:t>paracheirodon</a:t>
            </a:r>
            <a:r>
              <a:rPr lang="cs-CZ" sz="1200" dirty="0" smtClean="0"/>
              <a:t> </a:t>
            </a:r>
            <a:r>
              <a:rPr lang="cs-CZ" sz="1200" dirty="0" err="1" smtClean="0"/>
              <a:t>innesi.jpg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2006 [cit. 2013-01-12]. Dostupné z: http://cs.wikipedia.org/wiki/Soubor:Neonka_obecna_paracheirodon_innesi.jpg </a:t>
            </a:r>
          </a:p>
          <a:p>
            <a:r>
              <a:rPr lang="cs-CZ" sz="1200" dirty="0" smtClean="0"/>
              <a:t>Soubor:Goldfish3.jpg.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2008 [cit. 2013-01-12]. Dostupné z: Soubor:Neonka </a:t>
            </a:r>
            <a:r>
              <a:rPr lang="cs-CZ" sz="1200" dirty="0" err="1" smtClean="0"/>
              <a:t>obecna</a:t>
            </a:r>
            <a:r>
              <a:rPr lang="cs-CZ" sz="1200" dirty="0" smtClean="0"/>
              <a:t> </a:t>
            </a:r>
            <a:r>
              <a:rPr lang="cs-CZ" sz="1200" dirty="0" err="1" smtClean="0"/>
              <a:t>paracheirodon</a:t>
            </a:r>
            <a:r>
              <a:rPr lang="cs-CZ" sz="1200" dirty="0" smtClean="0"/>
              <a:t> </a:t>
            </a:r>
            <a:r>
              <a:rPr lang="cs-CZ" sz="1200" dirty="0" err="1" smtClean="0"/>
              <a:t>innesi.jpg</a:t>
            </a:r>
            <a:r>
              <a:rPr lang="cs-CZ" sz="1200" dirty="0" smtClean="0"/>
              <a:t>. In: &lt;i&gt;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dirty="0" err="1" smtClean="0"/>
              <a:t>the</a:t>
            </a:r>
            <a:r>
              <a:rPr lang="cs-CZ" sz="1200" dirty="0" smtClean="0"/>
              <a:t> free </a:t>
            </a:r>
            <a:r>
              <a:rPr lang="cs-CZ" sz="1200" dirty="0" err="1" smtClean="0"/>
              <a:t>encyclopedia</a:t>
            </a:r>
            <a:r>
              <a:rPr lang="cs-CZ" sz="1200" dirty="0" smtClean="0"/>
              <a:t>&lt;/i&gt;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2006 [cit. 2013-01-12]. Dostupné z: http://cs.wikipedia.org/wiki/Soubor:Neonka_obecna_paracheirodon_innesi.jpg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Fadenfisch</a:t>
            </a:r>
            <a:r>
              <a:rPr lang="cs-CZ" sz="1200" dirty="0" smtClean="0"/>
              <a:t> </a:t>
            </a:r>
            <a:r>
              <a:rPr lang="cs-CZ" sz="1200" dirty="0" err="1" smtClean="0"/>
              <a:t>gelb</a:t>
            </a:r>
            <a:r>
              <a:rPr lang="cs-CZ" sz="1200" dirty="0" smtClean="0"/>
              <a:t> </a:t>
            </a:r>
            <a:r>
              <a:rPr lang="cs-CZ" sz="1200" dirty="0" err="1" smtClean="0"/>
              <a:t>weiblich</a:t>
            </a:r>
            <a:r>
              <a:rPr lang="cs-CZ" sz="1200" dirty="0" smtClean="0"/>
              <a:t> (2010).JPG.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2010 [cit. 2013-01-12]. Dostupné z: http://cs.wikipedia.org/wiki/Soubor:Fadenfisch_gelb_weiblich_%282010%29.JPG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AnabasLyd.jpg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2012 [cit. 2013-01-12]. Dostupné z: http://cs.wikipedia.org/wiki/Soubor:AnabasLyd.jpg </a:t>
            </a:r>
          </a:p>
          <a:p>
            <a:r>
              <a:rPr lang="pl-PL" sz="1200" i="1" dirty="0" smtClean="0">
                <a:latin typeface="Arial" pitchFamily="34" charset="0"/>
                <a:cs typeface="Arial" pitchFamily="34" charset="0"/>
              </a:rPr>
              <a:t>Co to je...?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. Praha: Svojtka &amp; Co., s.r.o., 2004. ISBN 80-7352-090-7.</a:t>
            </a:r>
          </a:p>
          <a:p>
            <a:endParaRPr lang="cs-CZ" sz="12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981200"/>
            <a:ext cx="925125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Ryby sladkovodní </a:t>
            </a:r>
          </a:p>
          <a:p>
            <a:pPr algn="ctr"/>
            <a:r>
              <a:rPr lang="cs-CZ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mořské</a:t>
            </a:r>
            <a:endParaRPr lang="cs-CZ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715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Ryby</a:t>
            </a:r>
            <a:endParaRPr lang="cs-CZ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yvinuly se na Zemi jako první z obratlovců</a:t>
            </a:r>
          </a:p>
          <a:p>
            <a:r>
              <a:rPr lang="cs-CZ" dirty="0"/>
              <a:t>j</a:t>
            </a:r>
            <a:r>
              <a:rPr lang="cs-CZ" dirty="0" smtClean="0"/>
              <a:t>sou nejlépe přizpůsobeny vodnímu prostředí</a:t>
            </a:r>
          </a:p>
          <a:p>
            <a:r>
              <a:rPr lang="cs-CZ" dirty="0"/>
              <a:t>o</a:t>
            </a:r>
            <a:r>
              <a:rPr lang="cs-CZ" dirty="0" smtClean="0"/>
              <a:t>bývají sladké i slané vody</a:t>
            </a:r>
            <a:endParaRPr lang="cs-CZ" dirty="0"/>
          </a:p>
        </p:txBody>
      </p:sp>
      <p:pic>
        <p:nvPicPr>
          <p:cNvPr id="5" name="Obrázek 4" descr="MP9001825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505200"/>
            <a:ext cx="5715001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C900084026.W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133600"/>
            <a:ext cx="7283796" cy="3667777"/>
          </a:xfrm>
        </p:spPr>
      </p:pic>
      <p:sp>
        <p:nvSpPr>
          <p:cNvPr id="6" name="Obdélník 5"/>
          <p:cNvSpPr/>
          <p:nvPr/>
        </p:nvSpPr>
        <p:spPr>
          <a:xfrm>
            <a:off x="2514600" y="152400"/>
            <a:ext cx="4179349" cy="10618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Zopakuj si</a:t>
            </a:r>
            <a:endParaRPr lang="cs-CZ" sz="63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609600" y="1219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Doplň části těla ryby.</a:t>
            </a:r>
            <a:endParaRPr lang="cs-CZ" sz="2800" dirty="0"/>
          </a:p>
        </p:txBody>
      </p:sp>
      <p:sp>
        <p:nvSpPr>
          <p:cNvPr id="10" name="Vývojový diagram: ukončení 9"/>
          <p:cNvSpPr/>
          <p:nvPr/>
        </p:nvSpPr>
        <p:spPr>
          <a:xfrm>
            <a:off x="2133600" y="1905000"/>
            <a:ext cx="2590800" cy="6858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1" name="Vývojový diagram: ukončení 10"/>
          <p:cNvSpPr/>
          <p:nvPr/>
        </p:nvSpPr>
        <p:spPr>
          <a:xfrm>
            <a:off x="228600" y="4495800"/>
            <a:ext cx="1600200" cy="6858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2" name="Vývojový diagram: ukončení 11"/>
          <p:cNvSpPr/>
          <p:nvPr/>
        </p:nvSpPr>
        <p:spPr>
          <a:xfrm>
            <a:off x="2819400" y="5943600"/>
            <a:ext cx="2209800" cy="6858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Vývojový diagram: ukončení 12"/>
          <p:cNvSpPr/>
          <p:nvPr/>
        </p:nvSpPr>
        <p:spPr>
          <a:xfrm>
            <a:off x="6324600" y="4876800"/>
            <a:ext cx="2590800" cy="6858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4" name="Vývojový diagram: ukončení 13"/>
          <p:cNvSpPr/>
          <p:nvPr/>
        </p:nvSpPr>
        <p:spPr>
          <a:xfrm>
            <a:off x="6324600" y="1676400"/>
            <a:ext cx="2362200" cy="6858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5" name="Vývojový diagram: ukončení 14"/>
          <p:cNvSpPr/>
          <p:nvPr/>
        </p:nvSpPr>
        <p:spPr>
          <a:xfrm>
            <a:off x="1066800" y="2743200"/>
            <a:ext cx="1219200" cy="6858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6" name="Vývojový diagram: ukončení 15"/>
          <p:cNvSpPr/>
          <p:nvPr/>
        </p:nvSpPr>
        <p:spPr>
          <a:xfrm>
            <a:off x="685800" y="5334000"/>
            <a:ext cx="2133600" cy="6858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6934200" y="2286000"/>
            <a:ext cx="1143000" cy="1066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1524000" y="4267200"/>
            <a:ext cx="1143000" cy="609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H="1">
            <a:off x="1562100" y="3314700"/>
            <a:ext cx="609600" cy="533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rot="5400000" flipH="1" flipV="1">
            <a:off x="3543300" y="5448300"/>
            <a:ext cx="685800" cy="609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rot="16200000" flipV="1">
            <a:off x="6096000" y="4648200"/>
            <a:ext cx="533400" cy="533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flipV="1">
            <a:off x="2514600" y="4876800"/>
            <a:ext cx="1066800" cy="609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>
            <a:off x="4114800" y="2438400"/>
            <a:ext cx="990600" cy="304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2209800" y="19812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hřbetní  ploutev</a:t>
            </a:r>
          </a:p>
          <a:p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1295400" y="2819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oko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457200" y="457200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skřele</a:t>
            </a:r>
          </a:p>
          <a:p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685800" y="54102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prsní  ploutve</a:t>
            </a:r>
          </a:p>
          <a:p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819400" y="6019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břišní ploutve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6705600" y="49530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řitní ploutev</a:t>
            </a:r>
          </a:p>
          <a:p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324600" y="17526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ocasní ploutev</a:t>
            </a:r>
          </a:p>
          <a:p>
            <a:endParaRPr lang="cs-CZ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6" grpId="0"/>
      <p:bldP spid="47" grpId="0"/>
      <p:bldP spid="48" grpId="0"/>
      <p:bldP spid="49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04801"/>
            <a:ext cx="5181600" cy="762000"/>
          </a:xfrm>
        </p:spPr>
        <p:txBody>
          <a:bodyPr/>
          <a:lstStyle/>
          <a:p>
            <a:r>
              <a:rPr lang="cs-CZ" dirty="0" smtClean="0"/>
              <a:t>Jmenuj vývojová stádia ryb.</a:t>
            </a:r>
            <a:endParaRPr lang="cs-CZ" dirty="0"/>
          </a:p>
        </p:txBody>
      </p:sp>
      <p:sp>
        <p:nvSpPr>
          <p:cNvPr id="4" name="Vývojový diagram: ukončení 3"/>
          <p:cNvSpPr/>
          <p:nvPr/>
        </p:nvSpPr>
        <p:spPr>
          <a:xfrm>
            <a:off x="228600" y="1295400"/>
            <a:ext cx="1981200" cy="12192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ývojový diagram: ukončení 4"/>
          <p:cNvSpPr/>
          <p:nvPr/>
        </p:nvSpPr>
        <p:spPr>
          <a:xfrm>
            <a:off x="2438400" y="1295400"/>
            <a:ext cx="1981200" cy="12192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ukončení 5"/>
          <p:cNvSpPr/>
          <p:nvPr/>
        </p:nvSpPr>
        <p:spPr>
          <a:xfrm>
            <a:off x="4724400" y="1295400"/>
            <a:ext cx="1981200" cy="12192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ukončení 6"/>
          <p:cNvSpPr/>
          <p:nvPr/>
        </p:nvSpPr>
        <p:spPr>
          <a:xfrm>
            <a:off x="6934200" y="1295400"/>
            <a:ext cx="1981200" cy="12192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1600200" y="1600200"/>
            <a:ext cx="1143000" cy="609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6400800" y="1600200"/>
            <a:ext cx="1143000" cy="609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4038600" y="1600200"/>
            <a:ext cx="1143000" cy="609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3400" y="12954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mlíčí</a:t>
            </a:r>
          </a:p>
          <a:p>
            <a:pPr algn="ctr"/>
            <a:r>
              <a:rPr lang="cs-CZ" sz="2400" b="1" dirty="0" smtClean="0"/>
              <a:t>+</a:t>
            </a:r>
          </a:p>
          <a:p>
            <a:pPr algn="ctr"/>
            <a:r>
              <a:rPr lang="cs-CZ" sz="2400" b="1" dirty="0" smtClean="0"/>
              <a:t>jikry 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819400" y="1600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vajíčka</a:t>
            </a:r>
            <a:endParaRPr lang="cs-CZ" sz="2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81600" y="1600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plůdek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543800" y="1447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dospělá ryba</a:t>
            </a:r>
            <a:endParaRPr lang="cs-CZ" sz="2400" b="1" dirty="0"/>
          </a:p>
        </p:txBody>
      </p:sp>
      <p:pic>
        <p:nvPicPr>
          <p:cNvPr id="18" name="Obrázek 17" descr="MP900405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971800"/>
            <a:ext cx="4940808" cy="330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cs-CZ" dirty="0" smtClean="0"/>
              <a:t>Nedravé ryby – žijí převážně v rybnících a pomalejších řekách. 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524000" y="304800"/>
            <a:ext cx="5955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Sladkovodní ryby</a:t>
            </a:r>
            <a:endParaRPr lang="cs-CZ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Obrázek 6" descr="800px-Common_car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90800"/>
            <a:ext cx="4495800" cy="2438400"/>
          </a:xfrm>
          <a:prstGeom prst="rect">
            <a:avLst/>
          </a:prstGeom>
        </p:spPr>
      </p:pic>
      <p:pic>
        <p:nvPicPr>
          <p:cNvPr id="8" name="Obrázek 7" descr="Grass-Carp1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590800"/>
            <a:ext cx="4267200" cy="24384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486400" y="5029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kapr obecný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66800" y="5105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amur</a:t>
            </a:r>
            <a:r>
              <a:rPr lang="cs-CZ" sz="2800" dirty="0" smtClean="0"/>
              <a:t> bílý</a:t>
            </a:r>
            <a:endParaRPr lang="cs-CZ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800px-Braxen,_Iduns_kokb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04800"/>
            <a:ext cx="5635149" cy="3529012"/>
          </a:xfrm>
          <a:prstGeom prst="rect">
            <a:avLst/>
          </a:prstGeom>
        </p:spPr>
      </p:pic>
      <p:pic>
        <p:nvPicPr>
          <p:cNvPr id="5" name="Obrázek 4" descr="800px-Lín_obecn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00400"/>
            <a:ext cx="4724400" cy="3202983"/>
          </a:xfrm>
          <a:prstGeom prst="rect">
            <a:avLst/>
          </a:prstGeo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953000" y="4800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lín obecný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24000" y="914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cejn velký</a:t>
            </a:r>
            <a:endParaRPr lang="cs-CZ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800px-Esox_lucius_Prague_Vltav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5370603" cy="307467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r>
              <a:rPr lang="cs-CZ" dirty="0" smtClean="0"/>
              <a:t>Dravé masožravé ryby.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Silurus_glanis_white1.JPG"/>
          <p:cNvPicPr>
            <a:picLocks noChangeAspect="1"/>
          </p:cNvPicPr>
          <p:nvPr/>
        </p:nvPicPr>
        <p:blipFill>
          <a:blip r:embed="rId4"/>
          <a:srcRect l="6897" t="34866" b="8429"/>
          <a:stretch>
            <a:fillRect/>
          </a:stretch>
        </p:blipFill>
        <p:spPr>
          <a:xfrm>
            <a:off x="304800" y="1066800"/>
            <a:ext cx="5338119" cy="24384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09600" y="2514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sumec velký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7" name="Obrázek 6" descr="800px-Perca_fluviatilis_Prague_Vltava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676400"/>
            <a:ext cx="4419600" cy="28194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743200" y="5791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štika obecná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77000" y="4419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okoun říční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1044</Words>
  <Application>Microsoft Office PowerPoint</Application>
  <PresentationFormat>Předvádění na obrazovce (4:3)</PresentationFormat>
  <Paragraphs>127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Výchozí návrh</vt:lpstr>
      <vt:lpstr>Motiv sady Office</vt:lpstr>
      <vt:lpstr>RYBY SLADKOVODNÍ A MOŘSKÉ</vt:lpstr>
      <vt:lpstr>Anotace:</vt:lpstr>
      <vt:lpstr>Prezentace aplikace PowerPoint</vt:lpstr>
      <vt:lpstr>Ryby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ucitel</cp:lastModifiedBy>
  <cp:revision>122</cp:revision>
  <cp:lastPrinted>1601-01-01T00:00:00Z</cp:lastPrinted>
  <dcterms:created xsi:type="dcterms:W3CDTF">1601-01-01T00:00:00Z</dcterms:created>
  <dcterms:modified xsi:type="dcterms:W3CDTF">2013-03-22T15:31:59Z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