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4" r:id="rId14"/>
    <p:sldId id="275" r:id="rId15"/>
    <p:sldId id="276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9900"/>
    <a:srgbClr val="FFCC00"/>
    <a:srgbClr val="FFCC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87905" autoAdjust="0"/>
  </p:normalViewPr>
  <p:slideViewPr>
    <p:cSldViewPr>
      <p:cViewPr varScale="1">
        <p:scale>
          <a:sx n="79" d="100"/>
          <a:sy n="79" d="100"/>
        </p:scale>
        <p:origin x="-149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FC65D-CB4A-4F61-91F9-E622C2E5C19A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6A5D6-4A67-450D-A383-34D36974186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5034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003C9-006B-44B3-9C18-DEA49C10913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91287-ACD1-45B4-A6DB-5096FDA986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7E518-2BAB-4B0B-B5E1-84578B87479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0239D-B221-4873-A777-5F4D6A08A7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45F54-F64E-414D-990F-939C1726D10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89E29-5719-4D4F-916A-9B44EF16C35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82388-2D26-48F0-8144-47947D2DDBA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2A6B8-6C64-4168-A0ED-63C297C4D2E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FBE61-60DA-4C6A-B74C-22B76E25856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9D517-F064-4B58-888C-174183C5664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4C4FA-8B95-48B7-82AC-32B9CBFA07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D9E1112C-27E3-4A79-807B-1514C12353D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>
    <p:cover dir="lu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7" Type="http://schemas.openxmlformats.org/officeDocument/2006/relationships/image" Target="../media/image33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wmf"/><Relationship Id="rId7" Type="http://schemas.openxmlformats.org/officeDocument/2006/relationships/image" Target="../media/image4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Relationship Id="rId9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2.wmf"/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54.png"/><Relationship Id="rId7" Type="http://schemas.openxmlformats.org/officeDocument/2006/relationships/image" Target="../media/image58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office.microsoft.com/cs-cz/images/?CTT=97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image" Target="../media/image3.jpeg"/><Relationship Id="rId4" Type="http://schemas.openxmlformats.org/officeDocument/2006/relationships/image" Target="../media/image6.jpeg"/><Relationship Id="rId9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youtube.com/watch?v=lXpBdpzHN-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image" Target="../media/image3.jpeg"/><Relationship Id="rId3" Type="http://schemas.openxmlformats.org/officeDocument/2006/relationships/image" Target="../media/image20.wmf"/><Relationship Id="rId7" Type="http://schemas.openxmlformats.org/officeDocument/2006/relationships/image" Target="../media/image23.wmf"/><Relationship Id="rId12" Type="http://schemas.openxmlformats.org/officeDocument/2006/relationships/image" Target="../media/image28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11" Type="http://schemas.openxmlformats.org/officeDocument/2006/relationships/image" Target="../media/image27.wmf"/><Relationship Id="rId5" Type="http://schemas.openxmlformats.org/officeDocument/2006/relationships/image" Target="../media/image21.wmf"/><Relationship Id="rId10" Type="http://schemas.openxmlformats.org/officeDocument/2006/relationships/image" Target="../media/image26.wmf"/><Relationship Id="rId4" Type="http://schemas.openxmlformats.org/officeDocument/2006/relationships/image" Target="../media/image11.wmf"/><Relationship Id="rId9" Type="http://schemas.openxmlformats.org/officeDocument/2006/relationships/image" Target="../media/image2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24200"/>
            <a:ext cx="7772400" cy="1219200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ČLOVĚK ZPRACOVÁVÁ SUROVINY</a:t>
            </a:r>
          </a:p>
        </p:txBody>
      </p:sp>
      <p:pic>
        <p:nvPicPr>
          <p:cNvPr id="4099" name="Picture 4" descr="OPVK_hor_zakladni_logolink_RGB_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4101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47732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 dirty="0" smtClean="0"/>
              <a:t>Pří_028_Rozmanitost </a:t>
            </a:r>
            <a:r>
              <a:rPr lang="cs-CZ" b="1" smtClean="0"/>
              <a:t>přírody_Člověk</a:t>
            </a:r>
            <a:r>
              <a:rPr lang="cs-CZ" b="1" dirty="0" smtClean="0"/>
              <a:t> zpracovává suroviny</a:t>
            </a:r>
          </a:p>
          <a:p>
            <a:pPr algn="ctr"/>
            <a:endParaRPr lang="cs-CZ" b="1" dirty="0" smtClean="0"/>
          </a:p>
          <a:p>
            <a:pPr algn="ctr"/>
            <a:r>
              <a:rPr lang="cs-CZ" b="1" dirty="0" smtClean="0"/>
              <a:t>Autor</a:t>
            </a:r>
            <a:r>
              <a:rPr lang="cs-CZ" b="1" dirty="0"/>
              <a:t>: Mgr. </a:t>
            </a:r>
            <a:r>
              <a:rPr lang="cs-CZ" b="1" dirty="0" smtClean="0"/>
              <a:t>Renata Krajíčková</a:t>
            </a:r>
            <a:endParaRPr lang="cs-CZ" b="1" dirty="0"/>
          </a:p>
          <a:p>
            <a:pPr algn="ctr"/>
            <a:endParaRPr lang="cs-CZ" dirty="0"/>
          </a:p>
          <a:p>
            <a:pPr algn="ctr"/>
            <a:r>
              <a:rPr lang="cs-CZ" dirty="0"/>
              <a:t>Škola: Základní škola Slušovice, okres Zlín, příspěvková organizace</a:t>
            </a:r>
          </a:p>
        </p:txBody>
      </p:sp>
      <p:sp>
        <p:nvSpPr>
          <p:cNvPr id="4102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/>
              <a:t>Registrační číslo projektu: CZ.1.07/1.1.38/02.0025</a:t>
            </a:r>
          </a:p>
          <a:p>
            <a:pPr algn="ctr"/>
            <a:r>
              <a:rPr lang="cs-CZ"/>
              <a:t>Název projektu: Modernizace výuky na ZŠ Slušovice, Fryšták, Kašava a Velehrad</a:t>
            </a:r>
          </a:p>
          <a:p>
            <a:pPr algn="ctr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533400"/>
            <a:ext cx="8229600" cy="5715000"/>
          </a:xfrm>
        </p:spPr>
        <p:txBody>
          <a:bodyPr/>
          <a:lstStyle/>
          <a:p>
            <a:r>
              <a:rPr lang="cs-CZ" dirty="0" smtClean="0"/>
              <a:t>Při výrobě některých výrobků může dojít ke znečištění životního prostředí. </a:t>
            </a:r>
            <a:endParaRPr lang="cs-CZ" dirty="0"/>
          </a:p>
        </p:txBody>
      </p:sp>
      <p:pic>
        <p:nvPicPr>
          <p:cNvPr id="4" name="Obrázek 3" descr="MC900104536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00200"/>
            <a:ext cx="3200400" cy="3105658"/>
          </a:xfrm>
          <a:prstGeom prst="rect">
            <a:avLst/>
          </a:prstGeom>
        </p:spPr>
      </p:pic>
      <p:pic>
        <p:nvPicPr>
          <p:cNvPr id="5" name="Obrázek 4" descr="MC900287612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4047160"/>
            <a:ext cx="2132846" cy="2810840"/>
          </a:xfrm>
          <a:prstGeom prst="rect">
            <a:avLst/>
          </a:prstGeom>
        </p:spPr>
      </p:pic>
      <p:pic>
        <p:nvPicPr>
          <p:cNvPr id="6" name="Obrázek 5" descr="MC900082351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1676400"/>
            <a:ext cx="2209800" cy="2214035"/>
          </a:xfrm>
          <a:prstGeom prst="rect">
            <a:avLst/>
          </a:prstGeom>
        </p:spPr>
      </p:pic>
      <p:pic>
        <p:nvPicPr>
          <p:cNvPr id="7" name="Obrázek 6" descr="MC900234629.W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2286000"/>
            <a:ext cx="2423498" cy="2797241"/>
          </a:xfrm>
          <a:prstGeom prst="rect">
            <a:avLst/>
          </a:prstGeom>
        </p:spPr>
      </p:pic>
      <p:pic>
        <p:nvPicPr>
          <p:cNvPr id="9" name="Picture 8" descr="OPVK_hor_zakladni_logolink_RGB_c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ek 9" descr="MC900298023.WM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3400" y="3505200"/>
            <a:ext cx="1676400" cy="3154824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MC900437503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4343400"/>
            <a:ext cx="2664398" cy="21336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Víš, co znamená slovo </a:t>
            </a:r>
            <a:r>
              <a:rPr lang="cs-CZ" dirty="0" smtClean="0">
                <a:solidFill>
                  <a:srgbClr val="FF0000"/>
                </a:solidFill>
              </a:rPr>
              <a:t>recyklovat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a) spálit nepotřebný odpad</a:t>
            </a:r>
          </a:p>
          <a:p>
            <a:pPr>
              <a:buNone/>
            </a:pPr>
            <a:r>
              <a:rPr lang="cs-CZ" dirty="0" smtClean="0"/>
              <a:t>b) využít odpad jako surovinu pro další výrobu</a:t>
            </a:r>
          </a:p>
          <a:p>
            <a:pPr>
              <a:buNone/>
            </a:pPr>
            <a:r>
              <a:rPr lang="cs-CZ" dirty="0" smtClean="0"/>
              <a:t>c) zahodit nepotřebný odpad</a:t>
            </a:r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MC90044010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3276600"/>
            <a:ext cx="1394522" cy="2144078"/>
          </a:xfrm>
          <a:prstGeom prst="rect">
            <a:avLst/>
          </a:prstGeom>
        </p:spPr>
      </p:pic>
      <p:pic>
        <p:nvPicPr>
          <p:cNvPr id="6" name="Obrázek 5" descr="MC900343335.W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4191000"/>
            <a:ext cx="2057400" cy="2402467"/>
          </a:xfrm>
          <a:prstGeom prst="rect">
            <a:avLst/>
          </a:prstGeom>
        </p:spPr>
      </p:pic>
      <p:pic>
        <p:nvPicPr>
          <p:cNvPr id="8" name="Obrázek 7" descr="MC900030197.W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400" y="838200"/>
            <a:ext cx="1676400" cy="1546414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Papír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r>
              <a:rPr lang="cs-CZ" dirty="0" smtClean="0"/>
              <a:t>Je materiál většinou vyrobený z drobně rozdrceného dřeva.</a:t>
            </a:r>
          </a:p>
          <a:p>
            <a:r>
              <a:rPr lang="cs-CZ" dirty="0" smtClean="0"/>
              <a:t>V našem životě má mnohostranné využití.</a:t>
            </a:r>
          </a:p>
          <a:p>
            <a:r>
              <a:rPr lang="cs-CZ" dirty="0" smtClean="0"/>
              <a:t>Papír vynalezli Číňané ve 2. století.</a:t>
            </a:r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MC900212061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0"/>
            <a:ext cx="1671269" cy="1371600"/>
          </a:xfrm>
          <a:prstGeom prst="rect">
            <a:avLst/>
          </a:prstGeom>
        </p:spPr>
      </p:pic>
      <p:pic>
        <p:nvPicPr>
          <p:cNvPr id="6" name="Obrázek 5" descr="MC900311286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3124200"/>
            <a:ext cx="1578254" cy="1387145"/>
          </a:xfrm>
          <a:prstGeom prst="rect">
            <a:avLst/>
          </a:prstGeom>
        </p:spPr>
      </p:pic>
      <p:pic>
        <p:nvPicPr>
          <p:cNvPr id="7" name="Obrázek 6" descr="MC900357345.W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3886200"/>
            <a:ext cx="1548994" cy="1815998"/>
          </a:xfrm>
          <a:prstGeom prst="rect">
            <a:avLst/>
          </a:prstGeom>
        </p:spPr>
      </p:pic>
      <p:pic>
        <p:nvPicPr>
          <p:cNvPr id="8" name="Obrázek 7" descr="MC900397210.W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800" y="3886200"/>
            <a:ext cx="1801368" cy="1547165"/>
          </a:xfrm>
          <a:prstGeom prst="rect">
            <a:avLst/>
          </a:prstGeom>
        </p:spPr>
      </p:pic>
      <p:pic>
        <p:nvPicPr>
          <p:cNvPr id="10" name="Obrázek 9" descr="MC900433868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7800" y="4038600"/>
            <a:ext cx="1828572" cy="1828572"/>
          </a:xfrm>
          <a:prstGeom prst="rect">
            <a:avLst/>
          </a:prstGeom>
        </p:spPr>
      </p:pic>
      <p:pic>
        <p:nvPicPr>
          <p:cNvPr id="11" name="Obrázek 10" descr="MC90044131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6400" y="4572000"/>
            <a:ext cx="2286000" cy="2286000"/>
          </a:xfrm>
          <a:prstGeom prst="rect">
            <a:avLst/>
          </a:prstGeom>
        </p:spPr>
      </p:pic>
      <p:pic>
        <p:nvPicPr>
          <p:cNvPr id="12" name="Obrázek 11" descr="MC90044145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0600" y="152400"/>
            <a:ext cx="1752600" cy="1752600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hnutý roh 8"/>
          <p:cNvSpPr/>
          <p:nvPr/>
        </p:nvSpPr>
        <p:spPr bwMode="auto">
          <a:xfrm>
            <a:off x="152400" y="1447800"/>
            <a:ext cx="2743200" cy="1828800"/>
          </a:xfrm>
          <a:prstGeom prst="foldedCorne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Výroba papíru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524000"/>
            <a:ext cx="3276600" cy="1752600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	</a:t>
            </a:r>
            <a:r>
              <a:rPr lang="cs-CZ" sz="2800" dirty="0" smtClean="0"/>
              <a:t>Základní surovinou je buničina.</a:t>
            </a:r>
            <a:endParaRPr lang="cs-CZ" sz="2800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hnutý roh 9"/>
          <p:cNvSpPr/>
          <p:nvPr/>
        </p:nvSpPr>
        <p:spPr bwMode="auto">
          <a:xfrm>
            <a:off x="3200400" y="1447800"/>
            <a:ext cx="2743200" cy="1828800"/>
          </a:xfrm>
          <a:prstGeom prst="foldedCorne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352800" y="1600200"/>
            <a:ext cx="2667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Ta se získává ze dřeva stromů.</a:t>
            </a:r>
            <a:endParaRPr lang="cs-CZ" sz="2800" dirty="0"/>
          </a:p>
        </p:txBody>
      </p:sp>
      <p:sp>
        <p:nvSpPr>
          <p:cNvPr id="12" name="Ohnutý roh 11"/>
          <p:cNvSpPr/>
          <p:nvPr/>
        </p:nvSpPr>
        <p:spPr bwMode="auto">
          <a:xfrm>
            <a:off x="6172200" y="1447800"/>
            <a:ext cx="2743200" cy="1828800"/>
          </a:xfrm>
          <a:prstGeom prst="foldedCorne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248400" y="1524000"/>
            <a:ext cx="2514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Dřevo se rozdrtí a vaří se v chemické lázni.</a:t>
            </a:r>
            <a:endParaRPr lang="cs-CZ" sz="2800" dirty="0"/>
          </a:p>
        </p:txBody>
      </p:sp>
      <p:sp>
        <p:nvSpPr>
          <p:cNvPr id="14" name="Ohnutý roh 13"/>
          <p:cNvSpPr/>
          <p:nvPr/>
        </p:nvSpPr>
        <p:spPr bwMode="auto">
          <a:xfrm>
            <a:off x="152400" y="3810000"/>
            <a:ext cx="2743200" cy="1828800"/>
          </a:xfrm>
          <a:prstGeom prst="foldedCorne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228600" y="3810000"/>
            <a:ext cx="2667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Přidáním dalších přísad vznikne papírovina.</a:t>
            </a:r>
            <a:endParaRPr lang="cs-CZ" sz="2800" dirty="0"/>
          </a:p>
        </p:txBody>
      </p:sp>
      <p:sp>
        <p:nvSpPr>
          <p:cNvPr id="16" name="Ohnutý roh 15"/>
          <p:cNvSpPr/>
          <p:nvPr/>
        </p:nvSpPr>
        <p:spPr bwMode="auto">
          <a:xfrm>
            <a:off x="3200400" y="3810000"/>
            <a:ext cx="2743200" cy="1828800"/>
          </a:xfrm>
          <a:prstGeom prst="foldedCorne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352800" y="3810000"/>
            <a:ext cx="2438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Směs se mele, cedí na sítech, ždímá, suší a žehlí.</a:t>
            </a:r>
            <a:endParaRPr lang="cs-CZ" sz="2800" dirty="0"/>
          </a:p>
        </p:txBody>
      </p:sp>
      <p:sp>
        <p:nvSpPr>
          <p:cNvPr id="18" name="Ohnutý roh 17"/>
          <p:cNvSpPr/>
          <p:nvPr/>
        </p:nvSpPr>
        <p:spPr bwMode="auto">
          <a:xfrm>
            <a:off x="6096000" y="3810000"/>
            <a:ext cx="2743200" cy="1828800"/>
          </a:xfrm>
          <a:prstGeom prst="foldedCorne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6324600" y="4343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Vzniká papír.</a:t>
            </a:r>
            <a:endParaRPr lang="cs-CZ" sz="2800" dirty="0"/>
          </a:p>
        </p:txBody>
      </p:sp>
      <p:sp>
        <p:nvSpPr>
          <p:cNvPr id="20" name="Šipka ve tvaru U 19"/>
          <p:cNvSpPr/>
          <p:nvPr/>
        </p:nvSpPr>
        <p:spPr bwMode="auto">
          <a:xfrm>
            <a:off x="2209800" y="1066800"/>
            <a:ext cx="1905000" cy="838200"/>
          </a:xfrm>
          <a:prstGeom prst="uturnArrow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Šipka ve tvaru U 20"/>
          <p:cNvSpPr/>
          <p:nvPr/>
        </p:nvSpPr>
        <p:spPr bwMode="auto">
          <a:xfrm>
            <a:off x="5638800" y="990600"/>
            <a:ext cx="2209800" cy="838200"/>
          </a:xfrm>
          <a:prstGeom prst="uturnArrow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Šipka ve tvaru U 22"/>
          <p:cNvSpPr/>
          <p:nvPr/>
        </p:nvSpPr>
        <p:spPr bwMode="auto">
          <a:xfrm>
            <a:off x="5181600" y="3352800"/>
            <a:ext cx="2286000" cy="990600"/>
          </a:xfrm>
          <a:prstGeom prst="uturnArrow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Šipka ve tvaru U 23"/>
          <p:cNvSpPr/>
          <p:nvPr/>
        </p:nvSpPr>
        <p:spPr bwMode="auto">
          <a:xfrm>
            <a:off x="2057400" y="3352800"/>
            <a:ext cx="2133600" cy="838200"/>
          </a:xfrm>
          <a:prstGeom prst="uturnArrow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build="p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685800"/>
            <a:ext cx="8229600" cy="4525963"/>
          </a:xfrm>
        </p:spPr>
        <p:txBody>
          <a:bodyPr/>
          <a:lstStyle/>
          <a:p>
            <a:r>
              <a:rPr lang="cs-CZ" dirty="0" smtClean="0"/>
              <a:t>Velká spotřeba papíru znamená velkou spotřebu dřeva. </a:t>
            </a:r>
          </a:p>
          <a:p>
            <a:r>
              <a:rPr lang="cs-CZ" dirty="0" smtClean="0"/>
              <a:t>Papír se může vyrábět i ze starého použitého papíru.</a:t>
            </a:r>
          </a:p>
          <a:p>
            <a:r>
              <a:rPr lang="cs-CZ" dirty="0" smtClean="0"/>
              <a:t>Sběrem starého papíru zachráníme nejeden strom.</a:t>
            </a:r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MC900437491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657600"/>
            <a:ext cx="1831975" cy="1882775"/>
          </a:xfrm>
          <a:prstGeom prst="rect">
            <a:avLst/>
          </a:prstGeom>
        </p:spPr>
      </p:pic>
      <p:pic>
        <p:nvPicPr>
          <p:cNvPr id="6" name="Obrázek 5" descr="MC900437493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3657600"/>
            <a:ext cx="1905000" cy="1845572"/>
          </a:xfrm>
          <a:prstGeom prst="rect">
            <a:avLst/>
          </a:prstGeom>
        </p:spPr>
      </p:pic>
      <p:pic>
        <p:nvPicPr>
          <p:cNvPr id="10" name="Obrázek 9" descr="MC900250897.W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3942438"/>
            <a:ext cx="2133600" cy="2915562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MC900318612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5034686"/>
            <a:ext cx="1500530" cy="18233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Sklo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cs-CZ" dirty="0" smtClean="0"/>
              <a:t>Sklo je pevná a křehká látka.</a:t>
            </a:r>
          </a:p>
          <a:p>
            <a:r>
              <a:rPr lang="cs-CZ" dirty="0" smtClean="0"/>
              <a:t>Má široké využití: výplň okenních tabulí,  obaly na nápoje, nádobí, brýle, zrcadla nebo umělecké předměty.</a:t>
            </a:r>
          </a:p>
          <a:p>
            <a:r>
              <a:rPr lang="cs-CZ" dirty="0" smtClean="0"/>
              <a:t>Lidé sklo objevili už v 5. tisíciletí př. n. l.</a:t>
            </a:r>
          </a:p>
          <a:p>
            <a:r>
              <a:rPr lang="cs-CZ" dirty="0" smtClean="0"/>
              <a:t>Nejstarší dochované skleněné předměty jsou korálky ze Sýrie. </a:t>
            </a:r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MC900098201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648200"/>
            <a:ext cx="1676400" cy="1222605"/>
          </a:xfrm>
          <a:prstGeom prst="rect">
            <a:avLst/>
          </a:prstGeom>
        </p:spPr>
      </p:pic>
      <p:pic>
        <p:nvPicPr>
          <p:cNvPr id="6" name="Obrázek 5" descr="MC900371320.W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533400"/>
            <a:ext cx="1804111" cy="728777"/>
          </a:xfrm>
          <a:prstGeom prst="rect">
            <a:avLst/>
          </a:prstGeom>
        </p:spPr>
      </p:pic>
      <p:pic>
        <p:nvPicPr>
          <p:cNvPr id="8" name="Obrázek 7" descr="MC900290952.W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5257800"/>
            <a:ext cx="1234028" cy="1600200"/>
          </a:xfrm>
          <a:prstGeom prst="rect">
            <a:avLst/>
          </a:prstGeom>
        </p:spPr>
      </p:pic>
      <p:pic>
        <p:nvPicPr>
          <p:cNvPr id="9" name="Obrázek 8" descr="MC900036424.WM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4600" y="228600"/>
            <a:ext cx="1770144" cy="1752600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Výroba skla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Vyrábí se z křemičitého písku, sody a vápence.</a:t>
            </a:r>
          </a:p>
          <a:p>
            <a:r>
              <a:rPr lang="cs-CZ" dirty="0" smtClean="0"/>
              <a:t>Všechny suroviny se taví ve sklářských pecích.</a:t>
            </a:r>
          </a:p>
          <a:p>
            <a:r>
              <a:rPr lang="cs-CZ" dirty="0" smtClean="0"/>
              <a:t>Vznikne sklovina.</a:t>
            </a:r>
          </a:p>
          <a:p>
            <a:r>
              <a:rPr lang="cs-CZ" dirty="0" smtClean="0"/>
              <a:t>Sklovina se lisuje, válcuje, lije nebo se z ní sklářskou píšťalou vyfukují různé tvary. 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MC900333054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609600"/>
            <a:ext cx="829361" cy="1838858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Víš, kde a jak jsou využívány nerostné suroviny?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57400" y="2362200"/>
            <a:ext cx="2133600" cy="609600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ropa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48200" y="22860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hnědé uhlí</a:t>
            </a:r>
            <a:endParaRPr lang="cs-CZ" sz="3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495800" y="35052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vápenec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362200" y="52578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kaolín</a:t>
            </a:r>
            <a:endParaRPr lang="cs-CZ" sz="3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1981200" y="38100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černé uhlí</a:t>
            </a:r>
            <a:endParaRPr lang="cs-CZ" sz="3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4343400" y="49530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stavební kámen</a:t>
            </a:r>
            <a:endParaRPr lang="cs-CZ" sz="3200" dirty="0"/>
          </a:p>
        </p:txBody>
      </p:sp>
      <p:pic>
        <p:nvPicPr>
          <p:cNvPr id="10" name="Obrázek 9" descr="MC900230281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00200"/>
            <a:ext cx="1371600" cy="1410546"/>
          </a:xfrm>
          <a:prstGeom prst="rect">
            <a:avLst/>
          </a:prstGeom>
        </p:spPr>
      </p:pic>
      <p:pic>
        <p:nvPicPr>
          <p:cNvPr id="12" name="Obrázek 11" descr="kaoli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876800"/>
            <a:ext cx="1981200" cy="1346261"/>
          </a:xfrm>
          <a:prstGeom prst="rect">
            <a:avLst/>
          </a:prstGeom>
        </p:spPr>
      </p:pic>
      <p:pic>
        <p:nvPicPr>
          <p:cNvPr id="13" name="Obrázek 12" descr="MC900216794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1676400"/>
            <a:ext cx="1826057" cy="1442923"/>
          </a:xfrm>
          <a:prstGeom prst="rect">
            <a:avLst/>
          </a:prstGeom>
        </p:spPr>
      </p:pic>
      <p:pic>
        <p:nvPicPr>
          <p:cNvPr id="14" name="Obrázek 13" descr="MC900252565.W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124200"/>
            <a:ext cx="1781251" cy="1484986"/>
          </a:xfrm>
          <a:prstGeom prst="rect">
            <a:avLst/>
          </a:prstGeom>
        </p:spPr>
      </p:pic>
      <p:pic>
        <p:nvPicPr>
          <p:cNvPr id="16" name="Obrázek 15" descr="Bez názvu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0" y="3124200"/>
            <a:ext cx="1725146" cy="1172268"/>
          </a:xfrm>
          <a:prstGeom prst="rect">
            <a:avLst/>
          </a:prstGeom>
        </p:spPr>
      </p:pic>
      <p:pic>
        <p:nvPicPr>
          <p:cNvPr id="15" name="Obrázek 14" descr="MC900406028.WM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9000" y="4114800"/>
            <a:ext cx="1708150" cy="1841500"/>
          </a:xfrm>
          <a:prstGeom prst="rect">
            <a:avLst/>
          </a:prstGeom>
        </p:spPr>
      </p:pic>
      <p:pic>
        <p:nvPicPr>
          <p:cNvPr id="9" name="Picture 8" descr="OPVK_hor_zakladni_logolink_RGB_cz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578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s-CZ" sz="6000" dirty="0" smtClean="0"/>
              <a:t>	</a:t>
            </a:r>
            <a:r>
              <a:rPr lang="cs-CZ" sz="5400" dirty="0" smtClean="0"/>
              <a:t>Zásoby surovin jsou v přírodě vyčerpatelné a neobnovitelné, proto s nimi musí lidé šetřit!</a:t>
            </a:r>
            <a:endParaRPr lang="cs-CZ" sz="5400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MC90044212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4057650"/>
            <a:ext cx="2800350" cy="2800350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Zdroje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office.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microsoft.com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cs-CZ" sz="1600" i="1" dirty="0" smtClean="0">
                <a:latin typeface="Arial" pitchFamily="34" charset="0"/>
                <a:cs typeface="Arial" pitchFamily="34" charset="0"/>
              </a:rPr>
              <a:t>Obrázky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[online]. 2012 [cit. 2013-01-02]. Dostupné z: </a:t>
            </a:r>
            <a:r>
              <a:rPr lang="cs-CZ" sz="1600" dirty="0" smtClean="0">
                <a:latin typeface="Arial" pitchFamily="34" charset="0"/>
                <a:cs typeface="Arial" pitchFamily="34" charset="0"/>
                <a:hlinkClick r:id="rId2"/>
              </a:rPr>
              <a:t>http://office.</a:t>
            </a:r>
            <a:r>
              <a:rPr lang="cs-CZ" sz="1600" dirty="0" err="1" smtClean="0">
                <a:latin typeface="Arial" pitchFamily="34" charset="0"/>
                <a:cs typeface="Arial" pitchFamily="34" charset="0"/>
                <a:hlinkClick r:id="rId2"/>
              </a:rPr>
              <a:t>microsoft.com</a:t>
            </a:r>
            <a:r>
              <a:rPr lang="cs-CZ" sz="1600" dirty="0" smtClean="0">
                <a:latin typeface="Arial" pitchFamily="34" charset="0"/>
                <a:cs typeface="Arial" pitchFamily="34" charset="0"/>
                <a:hlinkClick r:id="rId2"/>
              </a:rPr>
              <a:t>/</a:t>
            </a:r>
            <a:r>
              <a:rPr lang="cs-CZ" sz="1600" dirty="0" err="1" smtClean="0">
                <a:latin typeface="Arial" pitchFamily="34" charset="0"/>
                <a:cs typeface="Arial" pitchFamily="34" charset="0"/>
                <a:hlinkClick r:id="rId2"/>
              </a:rPr>
              <a:t>cs</a:t>
            </a:r>
            <a:r>
              <a:rPr lang="cs-CZ" sz="1600" dirty="0" smtClean="0">
                <a:latin typeface="Arial" pitchFamily="34" charset="0"/>
                <a:cs typeface="Arial" pitchFamily="34" charset="0"/>
                <a:hlinkClick r:id="rId2"/>
              </a:rPr>
              <a:t>-</a:t>
            </a:r>
            <a:r>
              <a:rPr lang="cs-CZ" sz="1600" dirty="0" err="1" smtClean="0">
                <a:latin typeface="Arial" pitchFamily="34" charset="0"/>
                <a:cs typeface="Arial" pitchFamily="34" charset="0"/>
                <a:hlinkClick r:id="rId2"/>
              </a:rPr>
              <a:t>cz</a:t>
            </a:r>
            <a:r>
              <a:rPr lang="cs-CZ" sz="1600" dirty="0" smtClean="0">
                <a:latin typeface="Arial" pitchFamily="34" charset="0"/>
                <a:cs typeface="Arial" pitchFamily="34" charset="0"/>
                <a:hlinkClick r:id="rId2"/>
              </a:rPr>
              <a:t>/</a:t>
            </a:r>
            <a:r>
              <a:rPr lang="cs-CZ" sz="1600" dirty="0" err="1" smtClean="0">
                <a:latin typeface="Arial" pitchFamily="34" charset="0"/>
                <a:cs typeface="Arial" pitchFamily="34" charset="0"/>
                <a:hlinkClick r:id="rId2"/>
              </a:rPr>
              <a:t>images</a:t>
            </a:r>
            <a:r>
              <a:rPr lang="cs-CZ" sz="1600" dirty="0" smtClean="0">
                <a:latin typeface="Arial" pitchFamily="34" charset="0"/>
                <a:cs typeface="Arial" pitchFamily="34" charset="0"/>
                <a:hlinkClick r:id="rId2"/>
              </a:rPr>
              <a:t>/?CTT=97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600" i="1" dirty="0" smtClean="0"/>
              <a:t>Člověk a jeho svět</a:t>
            </a:r>
            <a:r>
              <a:rPr lang="cs-CZ" sz="1600" dirty="0" smtClean="0"/>
              <a:t>. Brno: Nová škola, 2011. ISBN 978-80-7289-301-0. </a:t>
            </a:r>
          </a:p>
          <a:p>
            <a:r>
              <a:rPr lang="pt-BR" sz="1600" dirty="0" smtClean="0"/>
              <a:t>Jak se dělá lízátko. </a:t>
            </a:r>
            <a:r>
              <a:rPr lang="pt-BR" sz="1600" i="1" dirty="0" smtClean="0"/>
              <a:t>Youtube</a:t>
            </a:r>
            <a:r>
              <a:rPr lang="pt-BR" sz="1600" dirty="0" smtClean="0"/>
              <a:t> [online]. 2011 [cit. 2013-07-12]. Dostupné z: http://www.youtube.com/watch?v=lXpBdpzHN-I </a:t>
            </a:r>
            <a:endParaRPr lang="cs-CZ" sz="1600" dirty="0" smtClean="0"/>
          </a:p>
          <a:p>
            <a:r>
              <a:rPr lang="cs-CZ" sz="1600" dirty="0" smtClean="0"/>
              <a:t>zápisy a přípravy autorky</a:t>
            </a:r>
            <a:endParaRPr lang="pt-BR" sz="1600" dirty="0" smtClean="0"/>
          </a:p>
          <a:p>
            <a:r>
              <a:rPr lang="cs-CZ" sz="1600" i="1" dirty="0" smtClean="0">
                <a:latin typeface="Arial" pitchFamily="34" charset="0"/>
                <a:cs typeface="Arial" pitchFamily="34" charset="0"/>
              </a:rPr>
              <a:t>Velká dětská encyklopedie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. Havlíčkův Brod: Fragment, 2002. ISBN 80-7200-673-8.</a:t>
            </a:r>
          </a:p>
          <a:p>
            <a:endParaRPr lang="cs-CZ" sz="1600" dirty="0" smtClean="0"/>
          </a:p>
          <a:p>
            <a:endParaRPr lang="pt-BR" sz="1600" dirty="0" smtClean="0"/>
          </a:p>
          <a:p>
            <a:endParaRPr lang="cs-CZ" sz="1600" dirty="0" smtClean="0"/>
          </a:p>
          <a:p>
            <a:endParaRPr lang="cs-CZ" sz="1600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5123" name="Picture 3" descr="OPVK_hor_zakladni_logolink_RGB_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58532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 smtClean="0"/>
              <a:t>Digitální učební materiál je určen pro práci za pomoci počítače s interaktivní tabulí. Je součástí tematického okruhu „Rozmanitost přírody“. 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Materiál je určen k zopakování učiva o zpracovávání surovin, seznamuje s některými odvětvími průmyslu a s výrobou papíru a skla.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Je určen pro </a:t>
            </a:r>
            <a:r>
              <a:rPr lang="cs-CZ" smtClean="0"/>
              <a:t>předmět </a:t>
            </a:r>
            <a:r>
              <a:rPr lang="cs-CZ" smtClean="0"/>
              <a:t>přírodověda </a:t>
            </a:r>
            <a:r>
              <a:rPr lang="cs-CZ" dirty="0" smtClean="0"/>
              <a:t>5. ročník.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Tento materiál vznikl jako doplňující materiál k učebnici: MATYÁŠEK, Jiří, Věra ŠTIKOVÁ a Josef TRNA. Přírodověda 5: Člověk a jeho svět. Bratislavská 23d, 602 00 Brno: NOVÁ ŠKOLA s.r.o., 2011. ISBN 978-807289-301-0.</a:t>
            </a:r>
            <a:endParaRPr lang="cs-CZ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r>
              <a:rPr lang="cs-CZ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ČLOVĚK ZPRACOVÁVÁ SUROVINY</a:t>
            </a:r>
            <a:endParaRPr lang="cs-CZ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Obrázek 4" descr="MP9003870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581400"/>
            <a:ext cx="4572000" cy="2685288"/>
          </a:xfrm>
          <a:prstGeom prst="rect">
            <a:avLst/>
          </a:prstGeom>
        </p:spPr>
      </p:pic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5943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	Člověk ke svému životu potřebuje množství potravin, věcí a strojů.</a:t>
            </a:r>
            <a:endParaRPr lang="cs-CZ" dirty="0"/>
          </a:p>
        </p:txBody>
      </p:sp>
      <p:pic>
        <p:nvPicPr>
          <p:cNvPr id="7" name="Obrázek 6" descr="MP9004029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2209800"/>
            <a:ext cx="3200400" cy="2514600"/>
          </a:xfrm>
          <a:prstGeom prst="rect">
            <a:avLst/>
          </a:prstGeom>
        </p:spPr>
      </p:pic>
      <p:pic>
        <p:nvPicPr>
          <p:cNvPr id="8" name="Obrázek 7" descr="MP9004049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3962400"/>
            <a:ext cx="2743200" cy="1959429"/>
          </a:xfrm>
          <a:prstGeom prst="rect">
            <a:avLst/>
          </a:prstGeom>
        </p:spPr>
      </p:pic>
      <p:pic>
        <p:nvPicPr>
          <p:cNvPr id="9" name="Obrázek 8" descr="MP9004387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3657600"/>
            <a:ext cx="2343150" cy="2895600"/>
          </a:xfrm>
          <a:prstGeom prst="rect">
            <a:avLst/>
          </a:prstGeom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ek 9" descr="MC900412296.W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4200" y="4953000"/>
            <a:ext cx="1800225" cy="1619250"/>
          </a:xfrm>
          <a:prstGeom prst="rect">
            <a:avLst/>
          </a:prstGeom>
        </p:spPr>
      </p:pic>
      <p:pic>
        <p:nvPicPr>
          <p:cNvPr id="5" name="Obrázek 4" descr="MC90044133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676400"/>
            <a:ext cx="2743200" cy="2743200"/>
          </a:xfrm>
          <a:prstGeom prst="rect">
            <a:avLst/>
          </a:prstGeom>
        </p:spPr>
      </p:pic>
      <p:pic>
        <p:nvPicPr>
          <p:cNvPr id="6" name="Obrázek 5" descr="MP90038764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10200" y="1752600"/>
            <a:ext cx="2819400" cy="2011172"/>
          </a:xfrm>
          <a:prstGeom prst="rect">
            <a:avLst/>
          </a:prstGeom>
        </p:spPr>
      </p:pic>
      <p:pic>
        <p:nvPicPr>
          <p:cNvPr id="11" name="Obrázek 10" descr="MC900215895.WM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0600" y="3276600"/>
            <a:ext cx="1883121" cy="2370499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	K výrobě výrobků jsou zapotřebí suroviny, které nám poskytuje příroda živá i neživá.</a:t>
            </a:r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MC900239547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362200"/>
            <a:ext cx="1797710" cy="1454810"/>
          </a:xfrm>
          <a:prstGeom prst="rect">
            <a:avLst/>
          </a:prstGeom>
        </p:spPr>
      </p:pic>
      <p:pic>
        <p:nvPicPr>
          <p:cNvPr id="6" name="Obrázek 5" descr="MP90032117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3810000"/>
            <a:ext cx="1981200" cy="2777383"/>
          </a:xfrm>
          <a:prstGeom prst="rect">
            <a:avLst/>
          </a:prstGeom>
        </p:spPr>
      </p:pic>
      <p:pic>
        <p:nvPicPr>
          <p:cNvPr id="7" name="Obrázek 6" descr="MP90043917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72200" y="1905000"/>
            <a:ext cx="2362200" cy="2362200"/>
          </a:xfrm>
          <a:prstGeom prst="rect">
            <a:avLst/>
          </a:prstGeom>
        </p:spPr>
      </p:pic>
      <p:pic>
        <p:nvPicPr>
          <p:cNvPr id="8" name="Obrázek 7" descr="MP90044829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43400" y="2667000"/>
            <a:ext cx="2028410" cy="3048000"/>
          </a:xfrm>
          <a:prstGeom prst="rect">
            <a:avLst/>
          </a:prstGeom>
        </p:spPr>
      </p:pic>
      <p:pic>
        <p:nvPicPr>
          <p:cNvPr id="9" name="Obrázek 8" descr="MC900441854.WM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3200" y="3962400"/>
            <a:ext cx="1819275" cy="1800225"/>
          </a:xfrm>
          <a:prstGeom prst="rect">
            <a:avLst/>
          </a:prstGeom>
        </p:spPr>
      </p:pic>
      <p:pic>
        <p:nvPicPr>
          <p:cNvPr id="10" name="Obrázek 9" descr="MC900230281.WM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00" y="4038600"/>
            <a:ext cx="1771193" cy="1821485"/>
          </a:xfrm>
          <a:prstGeom prst="rect">
            <a:avLst/>
          </a:prstGeom>
        </p:spPr>
      </p:pic>
      <p:pic>
        <p:nvPicPr>
          <p:cNvPr id="11" name="Obrázek 10" descr="MC900441779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57400" y="1219200"/>
            <a:ext cx="2743200" cy="2743200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ěticípá hvězda 28"/>
          <p:cNvSpPr/>
          <p:nvPr/>
        </p:nvSpPr>
        <p:spPr bwMode="auto">
          <a:xfrm>
            <a:off x="3581400" y="4572000"/>
            <a:ext cx="1066800" cy="1066800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Pěticípá hvězda 27"/>
          <p:cNvSpPr/>
          <p:nvPr/>
        </p:nvSpPr>
        <p:spPr bwMode="auto">
          <a:xfrm>
            <a:off x="609600" y="4724400"/>
            <a:ext cx="1066800" cy="1066800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Pěticípá hvězda 26"/>
          <p:cNvSpPr/>
          <p:nvPr/>
        </p:nvSpPr>
        <p:spPr bwMode="auto">
          <a:xfrm>
            <a:off x="2057400" y="3886200"/>
            <a:ext cx="1066800" cy="1066800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Pěticípá hvězda 25"/>
          <p:cNvSpPr/>
          <p:nvPr/>
        </p:nvSpPr>
        <p:spPr bwMode="auto">
          <a:xfrm>
            <a:off x="6477000" y="2209800"/>
            <a:ext cx="1066800" cy="1066800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Pěticípá hvězda 24"/>
          <p:cNvSpPr/>
          <p:nvPr/>
        </p:nvSpPr>
        <p:spPr bwMode="auto">
          <a:xfrm>
            <a:off x="1295400" y="2895600"/>
            <a:ext cx="1066800" cy="1066800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Pěticípá hvězda 23"/>
          <p:cNvSpPr/>
          <p:nvPr/>
        </p:nvSpPr>
        <p:spPr bwMode="auto">
          <a:xfrm>
            <a:off x="3200400" y="1905000"/>
            <a:ext cx="1066800" cy="1066800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Pěticípá hvězda 21"/>
          <p:cNvSpPr/>
          <p:nvPr/>
        </p:nvSpPr>
        <p:spPr bwMode="auto">
          <a:xfrm>
            <a:off x="990600" y="1600200"/>
            <a:ext cx="1066800" cy="1066800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3048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	Vyber suroviny, které získáváme z živé přírody.</a:t>
            </a:r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457200" y="19050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lněné vlákno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048000" y="33528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vápenec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352800" y="22098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zrno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181600" y="27432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uhlí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295400" y="32004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mléko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2057400" y="41910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maso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791200" y="48768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ropa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486400" y="17526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zemní plyn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562600" y="38862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železná ruda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609600" y="50292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dřevo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828800" y="5867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písek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6629400" y="25146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kůže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3657600" y="48768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vlna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3352800" y="14478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kámen</a:t>
            </a:r>
            <a:endParaRPr lang="cs-CZ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  <p:bldP spid="27" grpId="0" animBg="1"/>
      <p:bldP spid="26" grpId="0" animBg="1"/>
      <p:bldP spid="25" grpId="0" animBg="1"/>
      <p:bldP spid="24" grpId="0" animBg="1"/>
      <p:bldP spid="22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Vytvářej řetězce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24000"/>
            <a:ext cx="2057400" cy="4724399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přírodnina</a:t>
            </a:r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r>
              <a:rPr lang="cs-CZ" dirty="0" smtClean="0"/>
              <a:t>strom</a:t>
            </a:r>
          </a:p>
          <a:p>
            <a:pPr>
              <a:buNone/>
            </a:pPr>
            <a:r>
              <a:rPr lang="cs-CZ" dirty="0" smtClean="0"/>
              <a:t>ropa</a:t>
            </a:r>
          </a:p>
          <a:p>
            <a:pPr>
              <a:buNone/>
            </a:pPr>
            <a:r>
              <a:rPr lang="cs-CZ" dirty="0" smtClean="0"/>
              <a:t>kráva</a:t>
            </a:r>
          </a:p>
          <a:p>
            <a:pPr>
              <a:buNone/>
            </a:pPr>
            <a:r>
              <a:rPr lang="cs-CZ" dirty="0" smtClean="0"/>
              <a:t>obilí</a:t>
            </a:r>
          </a:p>
          <a:p>
            <a:pPr>
              <a:buNone/>
            </a:pPr>
            <a:r>
              <a:rPr lang="cs-CZ" dirty="0" smtClean="0"/>
              <a:t>ovce  </a:t>
            </a:r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Šipka doprava 4"/>
          <p:cNvSpPr/>
          <p:nvPr/>
        </p:nvSpPr>
        <p:spPr bwMode="auto">
          <a:xfrm>
            <a:off x="2438400" y="1752600"/>
            <a:ext cx="1143000" cy="1524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657600" y="1524000"/>
            <a:ext cx="17526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indent="-342000">
              <a:spcBef>
                <a:spcPts val="768"/>
              </a:spcBef>
            </a:pPr>
            <a:r>
              <a:rPr lang="cs-CZ" sz="3200" dirty="0" smtClean="0"/>
              <a:t>surovina</a:t>
            </a:r>
          </a:p>
          <a:p>
            <a:pPr marL="342000" indent="-342000">
              <a:spcBef>
                <a:spcPts val="768"/>
              </a:spcBef>
            </a:pPr>
            <a:endParaRPr lang="cs-CZ" dirty="0" smtClean="0"/>
          </a:p>
          <a:p>
            <a:pPr marL="342000" indent="-342000">
              <a:spcBef>
                <a:spcPts val="768"/>
              </a:spcBef>
            </a:pPr>
            <a:r>
              <a:rPr lang="cs-CZ" sz="3200" dirty="0" smtClean="0"/>
              <a:t>mléko</a:t>
            </a:r>
          </a:p>
          <a:p>
            <a:pPr marL="342000" indent="-342000">
              <a:spcBef>
                <a:spcPts val="768"/>
              </a:spcBef>
            </a:pPr>
            <a:r>
              <a:rPr lang="cs-CZ" sz="3200" dirty="0" smtClean="0"/>
              <a:t>mouka</a:t>
            </a:r>
          </a:p>
          <a:p>
            <a:pPr marL="342000" indent="-342000">
              <a:spcBef>
                <a:spcPts val="768"/>
              </a:spcBef>
            </a:pPr>
            <a:r>
              <a:rPr lang="cs-CZ" sz="3200" dirty="0" smtClean="0"/>
              <a:t>vlna</a:t>
            </a:r>
          </a:p>
          <a:p>
            <a:pPr marL="342000" indent="-342000">
              <a:spcBef>
                <a:spcPts val="768"/>
              </a:spcBef>
            </a:pPr>
            <a:r>
              <a:rPr lang="cs-CZ" sz="3200" dirty="0" smtClean="0"/>
              <a:t>dřevo</a:t>
            </a:r>
          </a:p>
          <a:p>
            <a:pPr marL="342000" indent="-342000">
              <a:spcBef>
                <a:spcPts val="768"/>
              </a:spcBef>
            </a:pPr>
            <a:r>
              <a:rPr lang="cs-CZ" sz="3200" dirty="0" smtClean="0"/>
              <a:t>plast</a:t>
            </a:r>
            <a:endParaRPr lang="cs-CZ" sz="3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6934200" y="1524000"/>
            <a:ext cx="17526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indent="-342000">
              <a:spcBef>
                <a:spcPts val="768"/>
              </a:spcBef>
            </a:pPr>
            <a:r>
              <a:rPr lang="cs-CZ" sz="3200" dirty="0" smtClean="0"/>
              <a:t>výrobek</a:t>
            </a:r>
          </a:p>
          <a:p>
            <a:pPr marL="342000" indent="-342000">
              <a:spcBef>
                <a:spcPts val="768"/>
              </a:spcBef>
            </a:pPr>
            <a:endParaRPr lang="cs-CZ" dirty="0" smtClean="0"/>
          </a:p>
          <a:p>
            <a:pPr marL="342000" indent="-342000">
              <a:spcBef>
                <a:spcPts val="768"/>
              </a:spcBef>
            </a:pPr>
            <a:r>
              <a:rPr lang="cs-CZ" sz="3200" dirty="0" smtClean="0"/>
              <a:t>nábytek</a:t>
            </a:r>
          </a:p>
          <a:p>
            <a:pPr marL="342000" indent="-342000">
              <a:spcBef>
                <a:spcPts val="768"/>
              </a:spcBef>
            </a:pPr>
            <a:r>
              <a:rPr lang="cs-CZ" sz="3200" dirty="0" smtClean="0"/>
              <a:t>jogurt</a:t>
            </a:r>
          </a:p>
          <a:p>
            <a:pPr marL="342000" indent="-342000">
              <a:spcBef>
                <a:spcPts val="768"/>
              </a:spcBef>
            </a:pPr>
            <a:r>
              <a:rPr lang="cs-CZ" sz="3200" dirty="0" smtClean="0"/>
              <a:t>pravítko</a:t>
            </a:r>
          </a:p>
          <a:p>
            <a:pPr marL="342000" indent="-342000">
              <a:spcBef>
                <a:spcPts val="768"/>
              </a:spcBef>
            </a:pPr>
            <a:r>
              <a:rPr lang="cs-CZ" sz="3200" dirty="0" smtClean="0"/>
              <a:t>svetr</a:t>
            </a:r>
          </a:p>
          <a:p>
            <a:pPr marL="342000" indent="-342000">
              <a:spcBef>
                <a:spcPts val="768"/>
              </a:spcBef>
            </a:pPr>
            <a:r>
              <a:rPr lang="cs-CZ" sz="3200" dirty="0" smtClean="0"/>
              <a:t>chleba</a:t>
            </a:r>
          </a:p>
        </p:txBody>
      </p:sp>
      <p:sp>
        <p:nvSpPr>
          <p:cNvPr id="12" name="Šipka doprava 11"/>
          <p:cNvSpPr/>
          <p:nvPr/>
        </p:nvSpPr>
        <p:spPr bwMode="auto">
          <a:xfrm>
            <a:off x="5562600" y="1752600"/>
            <a:ext cx="1143000" cy="1524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" name="Přímá spojovací šipka 13"/>
          <p:cNvCxnSpPr/>
          <p:nvPr/>
        </p:nvCxnSpPr>
        <p:spPr bwMode="auto">
          <a:xfrm>
            <a:off x="1447800" y="2743200"/>
            <a:ext cx="2133600" cy="1752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 bwMode="auto">
          <a:xfrm flipV="1">
            <a:off x="4876800" y="2743200"/>
            <a:ext cx="2057400" cy="1828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/>
          <p:nvPr/>
        </p:nvCxnSpPr>
        <p:spPr bwMode="auto">
          <a:xfrm>
            <a:off x="1295400" y="3352800"/>
            <a:ext cx="2286000" cy="1828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 bwMode="auto">
          <a:xfrm flipV="1">
            <a:off x="4724400" y="3962400"/>
            <a:ext cx="2209800" cy="1295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 bwMode="auto">
          <a:xfrm flipV="1">
            <a:off x="1447800" y="2819400"/>
            <a:ext cx="2209800" cy="1219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 bwMode="auto">
          <a:xfrm>
            <a:off x="4953000" y="2819400"/>
            <a:ext cx="1905000" cy="609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/>
          <p:nvPr/>
        </p:nvCxnSpPr>
        <p:spPr bwMode="auto">
          <a:xfrm flipV="1">
            <a:off x="1295400" y="3352800"/>
            <a:ext cx="2438400" cy="1143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8" name="Přímá spojovací šipka 27"/>
          <p:cNvCxnSpPr/>
          <p:nvPr/>
        </p:nvCxnSpPr>
        <p:spPr bwMode="auto">
          <a:xfrm>
            <a:off x="5029200" y="3429000"/>
            <a:ext cx="1905000" cy="1676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0" name="Přímá spojovací šipka 29"/>
          <p:cNvCxnSpPr/>
          <p:nvPr/>
        </p:nvCxnSpPr>
        <p:spPr bwMode="auto">
          <a:xfrm flipV="1">
            <a:off x="1371600" y="4038600"/>
            <a:ext cx="2209800" cy="1143000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Přímá spojovací šipka 31"/>
          <p:cNvCxnSpPr/>
          <p:nvPr/>
        </p:nvCxnSpPr>
        <p:spPr bwMode="auto">
          <a:xfrm>
            <a:off x="4648200" y="3886200"/>
            <a:ext cx="2362200" cy="609600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Kde a jak jsou výrobky zpracovávány.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Výroba se uskutečňuje v dílnách, podnicích, průmyslových závodech.</a:t>
            </a:r>
          </a:p>
          <a:p>
            <a:r>
              <a:rPr lang="cs-CZ" dirty="0" smtClean="0"/>
              <a:t>Výrobky mohou být různě složité a doba jejich výroby různě dlouhá.</a:t>
            </a:r>
          </a:p>
          <a:p>
            <a:r>
              <a:rPr lang="cs-CZ" dirty="0" smtClean="0"/>
              <a:t>Podívej se, jak se vyrábí lízátko. </a:t>
            </a:r>
          </a:p>
          <a:p>
            <a:pPr>
              <a:buNone/>
            </a:pPr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youtube.com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watch</a:t>
            </a:r>
            <a:r>
              <a:rPr lang="cs-CZ" dirty="0" smtClean="0">
                <a:hlinkClick r:id="rId2"/>
              </a:rPr>
              <a:t>?v=</a:t>
            </a:r>
            <a:r>
              <a:rPr lang="cs-CZ" dirty="0" err="1" smtClean="0">
                <a:hlinkClick r:id="rId2"/>
              </a:rPr>
              <a:t>lXpBdpzHN</a:t>
            </a:r>
            <a:r>
              <a:rPr lang="cs-CZ" dirty="0" smtClean="0">
                <a:hlinkClick r:id="rId2"/>
              </a:rPr>
              <a:t>-I</a:t>
            </a:r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MC90043632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4953000"/>
            <a:ext cx="1714500" cy="1714500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Průmysl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1371601"/>
            <a:ext cx="6019800" cy="1143000"/>
          </a:xfrm>
        </p:spPr>
        <p:txBody>
          <a:bodyPr/>
          <a:lstStyle/>
          <a:p>
            <a:r>
              <a:rPr lang="cs-CZ" sz="2800" dirty="0" smtClean="0"/>
              <a:t>Poznáš různá odvětví průmyslu?</a:t>
            </a:r>
            <a:endParaRPr lang="cs-CZ" sz="2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219200" y="45720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strojírenský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371600" y="22860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textilní</a:t>
            </a:r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4191000" y="43434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keramický</a:t>
            </a:r>
            <a:endParaRPr lang="cs-CZ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1219200" y="33528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chemický</a:t>
            </a:r>
            <a:endParaRPr lang="cs-CZ" sz="2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6629400" y="45720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paliv a energetiky</a:t>
            </a:r>
            <a:endParaRPr lang="cs-CZ" sz="2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114800" y="34290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potravinářský</a:t>
            </a:r>
            <a:endParaRPr lang="cs-CZ" sz="2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267200" y="23622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kožedělný</a:t>
            </a:r>
            <a:endParaRPr lang="cs-CZ" sz="24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7315200" y="23622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hutnický</a:t>
            </a:r>
            <a:endParaRPr lang="cs-CZ" sz="24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219200" y="55626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oděvní</a:t>
            </a:r>
            <a:endParaRPr lang="cs-CZ" sz="24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114800" y="53340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dřevozpracující</a:t>
            </a:r>
            <a:endParaRPr lang="cs-CZ" sz="24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6858000" y="35052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sklářský</a:t>
            </a:r>
            <a:endParaRPr lang="cs-CZ" sz="2400" dirty="0"/>
          </a:p>
        </p:txBody>
      </p:sp>
      <p:pic>
        <p:nvPicPr>
          <p:cNvPr id="16" name="Obrázek 15" descr="MC900113450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81000" y="5410200"/>
            <a:ext cx="762000" cy="819188"/>
          </a:xfrm>
          <a:prstGeom prst="rect">
            <a:avLst/>
          </a:prstGeom>
        </p:spPr>
      </p:pic>
      <p:pic>
        <p:nvPicPr>
          <p:cNvPr id="17" name="Obrázek 16" descr="MC900196064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52400" y="2209800"/>
            <a:ext cx="1087588" cy="629684"/>
          </a:xfrm>
          <a:prstGeom prst="rect">
            <a:avLst/>
          </a:prstGeom>
        </p:spPr>
      </p:pic>
      <p:pic>
        <p:nvPicPr>
          <p:cNvPr id="18" name="Obrázek 17" descr="MC900239547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048000" y="5181600"/>
            <a:ext cx="990600" cy="801651"/>
          </a:xfrm>
          <a:prstGeom prst="rect">
            <a:avLst/>
          </a:prstGeom>
        </p:spPr>
      </p:pic>
      <p:pic>
        <p:nvPicPr>
          <p:cNvPr id="19" name="Obrázek 18" descr="MC900298783.W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248400" y="3352800"/>
            <a:ext cx="533400" cy="820488"/>
          </a:xfrm>
          <a:prstGeom prst="rect">
            <a:avLst/>
          </a:prstGeom>
        </p:spPr>
      </p:pic>
      <p:pic>
        <p:nvPicPr>
          <p:cNvPr id="20" name="Obrázek 19" descr="MC900312534.W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2895600" y="2209800"/>
            <a:ext cx="1295400" cy="672172"/>
          </a:xfrm>
          <a:prstGeom prst="rect">
            <a:avLst/>
          </a:prstGeom>
        </p:spPr>
      </p:pic>
      <p:pic>
        <p:nvPicPr>
          <p:cNvPr id="21" name="Obrázek 20" descr="MC900351955.WM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457200" y="3048000"/>
            <a:ext cx="533400" cy="1114525"/>
          </a:xfrm>
          <a:prstGeom prst="rect">
            <a:avLst/>
          </a:prstGeom>
        </p:spPr>
      </p:pic>
      <p:pic>
        <p:nvPicPr>
          <p:cNvPr id="22" name="Obrázek 21" descr="MC900371024.WM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5867400" y="4419600"/>
            <a:ext cx="910208" cy="862748"/>
          </a:xfrm>
          <a:prstGeom prst="rect">
            <a:avLst/>
          </a:prstGeom>
        </p:spPr>
      </p:pic>
      <p:pic>
        <p:nvPicPr>
          <p:cNvPr id="23" name="Obrázek 22" descr="MC900379903.WM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5867400" y="2286000"/>
            <a:ext cx="1447800" cy="568907"/>
          </a:xfrm>
          <a:prstGeom prst="rect">
            <a:avLst/>
          </a:prstGeom>
        </p:spPr>
      </p:pic>
      <p:pic>
        <p:nvPicPr>
          <p:cNvPr id="24" name="Obrázek 23" descr="MC900398027.WM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3200400" y="4114800"/>
            <a:ext cx="762000" cy="789927"/>
          </a:xfrm>
          <a:prstGeom prst="rect">
            <a:avLst/>
          </a:prstGeom>
        </p:spPr>
      </p:pic>
      <p:pic>
        <p:nvPicPr>
          <p:cNvPr id="25" name="Obrázek 24" descr="MC900411900.WM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3200400" y="3124200"/>
            <a:ext cx="914400" cy="837670"/>
          </a:xfrm>
          <a:prstGeom prst="rect">
            <a:avLst/>
          </a:prstGeom>
        </p:spPr>
      </p:pic>
      <p:pic>
        <p:nvPicPr>
          <p:cNvPr id="26" name="Obrázek 25" descr="MC900424238.WM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304800" y="4343400"/>
            <a:ext cx="914400" cy="914400"/>
          </a:xfrm>
          <a:prstGeom prst="rect">
            <a:avLst/>
          </a:prstGeom>
        </p:spPr>
      </p:pic>
      <p:pic>
        <p:nvPicPr>
          <p:cNvPr id="27" name="Picture 8" descr="OPVK_hor_zakladni_logolink_RGB_cz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1298</TotalTime>
  <Words>455</Words>
  <Application>Microsoft Office PowerPoint</Application>
  <PresentationFormat>Předvádění na obrazovce (4:3)</PresentationFormat>
  <Paragraphs>117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Výchozí návrh</vt:lpstr>
      <vt:lpstr>ČLOVĚK ZPRACOVÁVÁ SUROVINY</vt:lpstr>
      <vt:lpstr>Anotace:</vt:lpstr>
      <vt:lpstr>ČLOVĚK ZPRACOVÁVÁ SUROVINY</vt:lpstr>
      <vt:lpstr>Prezentace aplikace PowerPoint</vt:lpstr>
      <vt:lpstr>Prezentace aplikace PowerPoint</vt:lpstr>
      <vt:lpstr>Prezentace aplikace PowerPoint</vt:lpstr>
      <vt:lpstr>Vytvářej řetězce</vt:lpstr>
      <vt:lpstr>Kde a jak jsou výrobky zpracovávány.</vt:lpstr>
      <vt:lpstr>Průmysl</vt:lpstr>
      <vt:lpstr>Prezentace aplikace PowerPoint</vt:lpstr>
      <vt:lpstr>Víš, co znamená slovo recyklovat?</vt:lpstr>
      <vt:lpstr>Papír</vt:lpstr>
      <vt:lpstr>Výroba papíru</vt:lpstr>
      <vt:lpstr>Prezentace aplikace PowerPoint</vt:lpstr>
      <vt:lpstr>Sklo</vt:lpstr>
      <vt:lpstr>Výroba skla</vt:lpstr>
      <vt:lpstr>Víš, kde a jak jsou využívány nerostné suroviny?</vt:lpstr>
      <vt:lpstr>Prezentace aplikace PowerPoint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</dc:creator>
  <cp:lastModifiedBy>ucitel</cp:lastModifiedBy>
  <cp:revision>163</cp:revision>
  <cp:lastPrinted>1601-01-01T00:00:00Z</cp:lastPrinted>
  <dcterms:created xsi:type="dcterms:W3CDTF">1601-01-01T00:00:00Z</dcterms:created>
  <dcterms:modified xsi:type="dcterms:W3CDTF">2013-08-22T13:09:34Z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