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744" r:id="rId2"/>
  </p:sldMasterIdLst>
  <p:notesMasterIdLst>
    <p:notesMasterId r:id="rId31"/>
  </p:notesMasterIdLst>
  <p:sldIdLst>
    <p:sldId id="256" r:id="rId3"/>
    <p:sldId id="257" r:id="rId4"/>
    <p:sldId id="258" r:id="rId5"/>
    <p:sldId id="261" r:id="rId6"/>
    <p:sldId id="262" r:id="rId7"/>
    <p:sldId id="264" r:id="rId8"/>
    <p:sldId id="265" r:id="rId9"/>
    <p:sldId id="266" r:id="rId10"/>
    <p:sldId id="278" r:id="rId11"/>
    <p:sldId id="279" r:id="rId12"/>
    <p:sldId id="280" r:id="rId13"/>
    <p:sldId id="281" r:id="rId14"/>
    <p:sldId id="282" r:id="rId15"/>
    <p:sldId id="283" r:id="rId16"/>
    <p:sldId id="292" r:id="rId17"/>
    <p:sldId id="293" r:id="rId18"/>
    <p:sldId id="268" r:id="rId19"/>
    <p:sldId id="269" r:id="rId20"/>
    <p:sldId id="270" r:id="rId21"/>
    <p:sldId id="271" r:id="rId22"/>
    <p:sldId id="273" r:id="rId23"/>
    <p:sldId id="295" r:id="rId24"/>
    <p:sldId id="275" r:id="rId25"/>
    <p:sldId id="276" r:id="rId26"/>
    <p:sldId id="259" r:id="rId27"/>
    <p:sldId id="260" r:id="rId28"/>
    <p:sldId id="277" r:id="rId29"/>
    <p:sldId id="284" r:id="rId30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FBC2D"/>
    <a:srgbClr val="EBF010"/>
    <a:srgbClr val="CCFF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12042" autoAdjust="0"/>
    <p:restoredTop sz="94629" autoAdjust="0"/>
  </p:normalViewPr>
  <p:slideViewPr>
    <p:cSldViewPr>
      <p:cViewPr varScale="1">
        <p:scale>
          <a:sx n="85" d="100"/>
          <a:sy n="85" d="100"/>
        </p:scale>
        <p:origin x="-1234" y="-8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297F8D5-744B-4437-BC70-CBCB2441B82C}" type="datetimeFigureOut">
              <a:rPr lang="cs-CZ" smtClean="0"/>
              <a:t>22.8.2013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9578BD9-308D-463C-93BC-70A36F7F8E3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544551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578BD9-308D-463C-93BC-70A36F7F8E3A}" type="slidenum">
              <a:rPr lang="cs-CZ" smtClean="0"/>
              <a:t>16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218442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cs-CZ" smtClean="0"/>
              <a:t>Klepnutím lze upravit styl předlohy podnadpisů.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>
              <a:solidFill>
                <a:srgbClr val="171A1B"/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>
              <a:solidFill>
                <a:srgbClr val="171A1B"/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A693D1F-2EF1-44B5-8E5C-D769A4FFB9F7}" type="slidenum">
              <a:rPr lang="cs-CZ">
                <a:solidFill>
                  <a:srgbClr val="171A1B"/>
                </a:solidFill>
              </a:rPr>
              <a:pPr/>
              <a:t>‹#›</a:t>
            </a:fld>
            <a:endParaRPr lang="cs-CZ">
              <a:solidFill>
                <a:srgbClr val="171A1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5619398"/>
      </p:ext>
    </p:extLst>
  </p:cSld>
  <p:clrMapOvr>
    <a:masterClrMapping/>
  </p:clrMapOvr>
  <p:transition>
    <p:push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>
              <a:solidFill>
                <a:srgbClr val="171A1B"/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>
              <a:solidFill>
                <a:srgbClr val="171A1B"/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E198164-53E8-48DE-8355-BDE2CFC8592C}" type="slidenum">
              <a:rPr lang="cs-CZ">
                <a:solidFill>
                  <a:srgbClr val="171A1B"/>
                </a:solidFill>
              </a:rPr>
              <a:pPr/>
              <a:t>‹#›</a:t>
            </a:fld>
            <a:endParaRPr lang="cs-CZ">
              <a:solidFill>
                <a:srgbClr val="171A1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413089"/>
      </p:ext>
    </p:extLst>
  </p:cSld>
  <p:clrMapOvr>
    <a:masterClrMapping/>
  </p:clrMapOvr>
  <p:transition>
    <p:push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>
              <a:solidFill>
                <a:srgbClr val="171A1B"/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>
              <a:solidFill>
                <a:srgbClr val="171A1B"/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79614C9-32D2-43BA-8B19-1BC9EACD20CA}" type="slidenum">
              <a:rPr lang="cs-CZ">
                <a:solidFill>
                  <a:srgbClr val="171A1B"/>
                </a:solidFill>
              </a:rPr>
              <a:pPr/>
              <a:t>‹#›</a:t>
            </a:fld>
            <a:endParaRPr lang="cs-CZ">
              <a:solidFill>
                <a:srgbClr val="171A1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0055111"/>
      </p:ext>
    </p:extLst>
  </p:cSld>
  <p:clrMapOvr>
    <a:masterClrMapping/>
  </p:clrMapOvr>
  <p:transition>
    <p:push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F1A08-D272-44AA-B449-E95489937776}" type="datetimeFigureOut">
              <a:rPr lang="cs-CZ" smtClean="0"/>
              <a:t>22.8.2013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F6428-6D3C-4BBC-9FDD-72572CEE320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5692394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F1A08-D272-44AA-B449-E95489937776}" type="datetimeFigureOut">
              <a:rPr lang="cs-CZ" smtClean="0"/>
              <a:t>22.8.2013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F6428-6D3C-4BBC-9FDD-72572CEE320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3796681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F1A08-D272-44AA-B449-E95489937776}" type="datetimeFigureOut">
              <a:rPr lang="cs-CZ" smtClean="0"/>
              <a:t>22.8.2013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F6428-6D3C-4BBC-9FDD-72572CEE320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7855654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F1A08-D272-44AA-B449-E95489937776}" type="datetimeFigureOut">
              <a:rPr lang="cs-CZ" smtClean="0"/>
              <a:t>22.8.2013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F6428-6D3C-4BBC-9FDD-72572CEE320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3503810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F1A08-D272-44AA-B449-E95489937776}" type="datetimeFigureOut">
              <a:rPr lang="cs-CZ" smtClean="0"/>
              <a:t>22.8.2013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F6428-6D3C-4BBC-9FDD-72572CEE320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3310810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F1A08-D272-44AA-B449-E95489937776}" type="datetimeFigureOut">
              <a:rPr lang="cs-CZ" smtClean="0"/>
              <a:t>22.8.2013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F6428-6D3C-4BBC-9FDD-72572CEE320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4935365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F1A08-D272-44AA-B449-E95489937776}" type="datetimeFigureOut">
              <a:rPr lang="cs-CZ" smtClean="0"/>
              <a:t>22.8.2013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F6428-6D3C-4BBC-9FDD-72572CEE320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0095388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F1A08-D272-44AA-B449-E95489937776}" type="datetimeFigureOut">
              <a:rPr lang="cs-CZ" smtClean="0"/>
              <a:t>22.8.2013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F6428-6D3C-4BBC-9FDD-72572CEE320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275183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>
              <a:solidFill>
                <a:srgbClr val="171A1B"/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>
              <a:solidFill>
                <a:srgbClr val="171A1B"/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7C13A98-914F-4C18-8507-59D44962F642}" type="slidenum">
              <a:rPr lang="cs-CZ">
                <a:solidFill>
                  <a:srgbClr val="171A1B"/>
                </a:solidFill>
              </a:rPr>
              <a:pPr/>
              <a:t>‹#›</a:t>
            </a:fld>
            <a:endParaRPr lang="cs-CZ">
              <a:solidFill>
                <a:srgbClr val="171A1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9842423"/>
      </p:ext>
    </p:extLst>
  </p:cSld>
  <p:clrMapOvr>
    <a:masterClrMapping/>
  </p:clrMapOvr>
  <p:transition>
    <p:push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F1A08-D272-44AA-B449-E95489937776}" type="datetimeFigureOut">
              <a:rPr lang="cs-CZ" smtClean="0"/>
              <a:t>22.8.2013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F6428-6D3C-4BBC-9FDD-72572CEE320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3164664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F1A08-D272-44AA-B449-E95489937776}" type="datetimeFigureOut">
              <a:rPr lang="cs-CZ" smtClean="0"/>
              <a:t>22.8.2013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F6428-6D3C-4BBC-9FDD-72572CEE320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2315588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F1A08-D272-44AA-B449-E95489937776}" type="datetimeFigureOut">
              <a:rPr lang="cs-CZ" smtClean="0"/>
              <a:t>22.8.2013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F6428-6D3C-4BBC-9FDD-72572CEE320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546258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>
              <a:solidFill>
                <a:srgbClr val="171A1B"/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>
              <a:solidFill>
                <a:srgbClr val="171A1B"/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426FF98-6DB7-4338-8BB3-843EF87BC573}" type="slidenum">
              <a:rPr lang="cs-CZ">
                <a:solidFill>
                  <a:srgbClr val="171A1B"/>
                </a:solidFill>
              </a:rPr>
              <a:pPr/>
              <a:t>‹#›</a:t>
            </a:fld>
            <a:endParaRPr lang="cs-CZ">
              <a:solidFill>
                <a:srgbClr val="171A1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665045"/>
      </p:ext>
    </p:extLst>
  </p:cSld>
  <p:clrMapOvr>
    <a:masterClrMapping/>
  </p:clrMapOvr>
  <p:transition>
    <p:push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>
              <a:solidFill>
                <a:srgbClr val="171A1B"/>
              </a:solidFill>
            </a:endParaRP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>
              <a:solidFill>
                <a:srgbClr val="171A1B"/>
              </a:solidFill>
            </a:endParaRP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7C67D3D-611A-48CB-9962-2D463EF32A40}" type="slidenum">
              <a:rPr lang="cs-CZ">
                <a:solidFill>
                  <a:srgbClr val="171A1B"/>
                </a:solidFill>
              </a:rPr>
              <a:pPr/>
              <a:t>‹#›</a:t>
            </a:fld>
            <a:endParaRPr lang="cs-CZ">
              <a:solidFill>
                <a:srgbClr val="171A1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8239675"/>
      </p:ext>
    </p:extLst>
  </p:cSld>
  <p:clrMapOvr>
    <a:masterClrMapping/>
  </p:clrMapOvr>
  <p:transition>
    <p:push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>
              <a:solidFill>
                <a:srgbClr val="171A1B"/>
              </a:solidFill>
            </a:endParaRPr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>
              <a:solidFill>
                <a:srgbClr val="171A1B"/>
              </a:solidFill>
            </a:endParaRPr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05D1895-E5BC-4004-A563-0EA1DE8EF814}" type="slidenum">
              <a:rPr lang="cs-CZ">
                <a:solidFill>
                  <a:srgbClr val="171A1B"/>
                </a:solidFill>
              </a:rPr>
              <a:pPr/>
              <a:t>‹#›</a:t>
            </a:fld>
            <a:endParaRPr lang="cs-CZ">
              <a:solidFill>
                <a:srgbClr val="171A1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889684"/>
      </p:ext>
    </p:extLst>
  </p:cSld>
  <p:clrMapOvr>
    <a:masterClrMapping/>
  </p:clrMapOvr>
  <p:transition>
    <p:push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>
              <a:solidFill>
                <a:srgbClr val="171A1B"/>
              </a:solidFill>
            </a:endParaRP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>
              <a:solidFill>
                <a:srgbClr val="171A1B"/>
              </a:solidFill>
            </a:endParaRP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29641E2-6932-4A6D-A216-59B32A19164A}" type="slidenum">
              <a:rPr lang="cs-CZ">
                <a:solidFill>
                  <a:srgbClr val="171A1B"/>
                </a:solidFill>
              </a:rPr>
              <a:pPr/>
              <a:t>‹#›</a:t>
            </a:fld>
            <a:endParaRPr lang="cs-CZ">
              <a:solidFill>
                <a:srgbClr val="171A1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2728391"/>
      </p:ext>
    </p:extLst>
  </p:cSld>
  <p:clrMapOvr>
    <a:masterClrMapping/>
  </p:clrMapOvr>
  <p:transition>
    <p:push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>
              <a:solidFill>
                <a:srgbClr val="171A1B"/>
              </a:solidFill>
            </a:endParaRPr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>
              <a:solidFill>
                <a:srgbClr val="171A1B"/>
              </a:solidFill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CD7DD6F-B4E4-4C7A-9776-CAF0096472BE}" type="slidenum">
              <a:rPr lang="cs-CZ">
                <a:solidFill>
                  <a:srgbClr val="171A1B"/>
                </a:solidFill>
              </a:rPr>
              <a:pPr/>
              <a:t>‹#›</a:t>
            </a:fld>
            <a:endParaRPr lang="cs-CZ">
              <a:solidFill>
                <a:srgbClr val="171A1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4353873"/>
      </p:ext>
    </p:extLst>
  </p:cSld>
  <p:clrMapOvr>
    <a:masterClrMapping/>
  </p:clrMapOvr>
  <p:transition>
    <p:push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>
              <a:solidFill>
                <a:srgbClr val="171A1B"/>
              </a:solidFill>
            </a:endParaRP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>
              <a:solidFill>
                <a:srgbClr val="171A1B"/>
              </a:solidFill>
            </a:endParaRP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B40767B-4B04-4A47-BEB6-29E08C55ECE0}" type="slidenum">
              <a:rPr lang="cs-CZ">
                <a:solidFill>
                  <a:srgbClr val="171A1B"/>
                </a:solidFill>
              </a:rPr>
              <a:pPr/>
              <a:t>‹#›</a:t>
            </a:fld>
            <a:endParaRPr lang="cs-CZ">
              <a:solidFill>
                <a:srgbClr val="171A1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8241100"/>
      </p:ext>
    </p:extLst>
  </p:cSld>
  <p:clrMapOvr>
    <a:masterClrMapping/>
  </p:clrMapOvr>
  <p:transition>
    <p:push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>
              <a:solidFill>
                <a:srgbClr val="171A1B"/>
              </a:solidFill>
            </a:endParaRP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>
              <a:solidFill>
                <a:srgbClr val="171A1B"/>
              </a:solidFill>
            </a:endParaRP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3B07DA0-32C4-49B0-A577-1B6B57E5393D}" type="slidenum">
              <a:rPr lang="cs-CZ">
                <a:solidFill>
                  <a:srgbClr val="171A1B"/>
                </a:solidFill>
              </a:rPr>
              <a:pPr/>
              <a:t>‹#›</a:t>
            </a:fld>
            <a:endParaRPr lang="cs-CZ">
              <a:solidFill>
                <a:srgbClr val="171A1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910883"/>
      </p:ext>
    </p:extLst>
  </p:cSld>
  <p:clrMapOvr>
    <a:masterClrMapping/>
  </p:clrMapOvr>
  <p:transition>
    <p:push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smtClean="0"/>
              <a:t>Klepnutím lze upravit styl předlohy nadpisů.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cs-CZ">
              <a:solidFill>
                <a:srgbClr val="171A1B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cs-CZ">
              <a:solidFill>
                <a:srgbClr val="171A1B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F331652E-07BC-4E71-BA8C-14252911D77F}" type="slidenum">
              <a:rPr lang="cs-CZ">
                <a:solidFill>
                  <a:srgbClr val="171A1B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cs-CZ">
              <a:solidFill>
                <a:srgbClr val="171A1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27233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>
    <p:push/>
  </p:transition>
  <p:timing>
    <p:tnLst>
      <p:par>
        <p:cTn id="1" dur="indefinite" restart="never" nodeType="tmRoot"/>
      </p:par>
    </p:tnLst>
  </p:timing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/>
            </a:gs>
            <a:gs pos="25000">
              <a:schemeClr val="accent3">
                <a:lumMod val="75000"/>
              </a:schemeClr>
            </a:gs>
            <a:gs pos="75000">
              <a:schemeClr val="accent3"/>
            </a:gs>
            <a:gs pos="100000">
              <a:schemeClr val="accent3">
                <a:lumMod val="75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cs-CZ">
              <a:solidFill>
                <a:srgbClr val="171A1B"/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cs-CZ">
              <a:solidFill>
                <a:srgbClr val="171A1B"/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F331652E-07BC-4E71-BA8C-14252911D77F}" type="slidenum">
              <a:rPr lang="cs-CZ" smtClean="0">
                <a:solidFill>
                  <a:srgbClr val="171A1B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cs-CZ">
              <a:solidFill>
                <a:srgbClr val="171A1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10754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18.png"/><Relationship Id="rId4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31.png"/><Relationship Id="rId4" Type="http://schemas.openxmlformats.org/officeDocument/2006/relationships/image" Target="../media/image3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wm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11.jpe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3276600"/>
            <a:ext cx="7772400" cy="914400"/>
          </a:xfrm>
        </p:spPr>
        <p:txBody>
          <a:bodyPr/>
          <a:lstStyle/>
          <a:p>
            <a:r>
              <a:rPr lang="cs-CZ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Společenství lesů </a:t>
            </a:r>
            <a:r>
              <a:rPr lang="cs-CZ" sz="4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–listnaté </a:t>
            </a:r>
            <a:r>
              <a:rPr lang="cs-CZ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smíšené</a:t>
            </a:r>
          </a:p>
        </p:txBody>
      </p:sp>
      <p:pic>
        <p:nvPicPr>
          <p:cNvPr id="4100" name="Picture 4" descr="OPVK_hor_zakladni_logolink_RGB_cz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52600" y="609600"/>
            <a:ext cx="5575300" cy="1217613"/>
          </a:xfrm>
          <a:prstGeom prst="rect">
            <a:avLst/>
          </a:prstGeom>
          <a:noFill/>
        </p:spPr>
      </p:pic>
      <p:sp>
        <p:nvSpPr>
          <p:cNvPr id="4103" name="Text Box 7"/>
          <p:cNvSpPr txBox="1">
            <a:spLocks noChangeArrowheads="1"/>
          </p:cNvSpPr>
          <p:nvPr/>
        </p:nvSpPr>
        <p:spPr bwMode="auto">
          <a:xfrm>
            <a:off x="9072563" y="4760913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cs-CZ">
              <a:solidFill>
                <a:srgbClr val="171A1B"/>
              </a:solidFill>
            </a:endParaRPr>
          </a:p>
        </p:txBody>
      </p:sp>
      <p:sp>
        <p:nvSpPr>
          <p:cNvPr id="4110" name="Text Box 14"/>
          <p:cNvSpPr txBox="1">
            <a:spLocks noChangeArrowheads="1"/>
          </p:cNvSpPr>
          <p:nvPr/>
        </p:nvSpPr>
        <p:spPr bwMode="auto">
          <a:xfrm>
            <a:off x="0" y="4572000"/>
            <a:ext cx="9144000" cy="1200329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cs-CZ" b="1" dirty="0" smtClean="0">
                <a:solidFill>
                  <a:srgbClr val="171A1B"/>
                </a:solidFill>
              </a:rPr>
              <a:t>Pří_032_Rozmanitost přírody – </a:t>
            </a:r>
            <a:r>
              <a:rPr lang="cs-CZ" b="1" dirty="0"/>
              <a:t>Společenství lesů – listnaté a smíšené</a:t>
            </a:r>
            <a:endParaRPr lang="cs-CZ" b="1" dirty="0" smtClean="0">
              <a:solidFill>
                <a:srgbClr val="171A1B"/>
              </a:solidFill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cs-CZ" b="1" dirty="0" smtClean="0">
                <a:solidFill>
                  <a:srgbClr val="171A1B"/>
                </a:solidFill>
              </a:rPr>
              <a:t>Autor</a:t>
            </a:r>
            <a:r>
              <a:rPr lang="cs-CZ" b="1" dirty="0">
                <a:solidFill>
                  <a:srgbClr val="171A1B"/>
                </a:solidFill>
              </a:rPr>
              <a:t>: Mgr. Pavla Fridrichová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cs-CZ" dirty="0">
              <a:solidFill>
                <a:srgbClr val="171A1B"/>
              </a:solidFill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cs-CZ" dirty="0">
                <a:solidFill>
                  <a:srgbClr val="171A1B"/>
                </a:solidFill>
              </a:rPr>
              <a:t>Škola: Základní škola Slušovice, okres Zlín, příspěvková organizace</a:t>
            </a:r>
          </a:p>
        </p:txBody>
      </p:sp>
      <p:sp>
        <p:nvSpPr>
          <p:cNvPr id="4113" name="Text Box 17"/>
          <p:cNvSpPr txBox="1">
            <a:spLocks noChangeArrowheads="1"/>
          </p:cNvSpPr>
          <p:nvPr/>
        </p:nvSpPr>
        <p:spPr bwMode="auto">
          <a:xfrm>
            <a:off x="0" y="2057400"/>
            <a:ext cx="9144000" cy="823913"/>
          </a:xfrm>
          <a:prstGeom prst="rect">
            <a:avLst/>
          </a:prstGeom>
          <a:solidFill>
            <a:srgbClr val="FFFFFF"/>
          </a:solidFill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cs-CZ">
                <a:solidFill>
                  <a:srgbClr val="171A1B"/>
                </a:solidFill>
              </a:rPr>
              <a:t>Registrační číslo projektu: CZ.1.07/1.1.38/02.0025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cs-CZ">
                <a:solidFill>
                  <a:srgbClr val="171A1B"/>
                </a:solidFill>
              </a:rPr>
              <a:t>Název projektu: Modernizace výuky na ZŠ Slušovice, Fryšták, Kašava a Velehrad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cs-CZ" sz="1200">
                <a:solidFill>
                  <a:srgbClr val="171A1B"/>
                </a:solidFill>
              </a:rPr>
              <a:t>Tento projekt je spolufinancován z Evropského sociálního fondu a státního rozpočtu České republiky.</a:t>
            </a:r>
          </a:p>
        </p:txBody>
      </p:sp>
    </p:spTree>
    <p:extLst>
      <p:ext uri="{BB962C8B-B14F-4D97-AF65-F5344CB8AC3E}">
        <p14:creationId xmlns:p14="http://schemas.microsoft.com/office/powerpoint/2010/main" val="2561406784"/>
      </p:ext>
    </p:extLst>
  </p:cSld>
  <p:clrMapOvr>
    <a:masterClrMapping/>
  </p:clrMapOvr>
  <p:transition>
    <p:push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Nadpis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>
                <a:solidFill>
                  <a:srgbClr val="FFFF00"/>
                </a:solidFill>
              </a:rPr>
              <a:t>Kořeny</a:t>
            </a:r>
            <a:endParaRPr lang="cs-CZ" dirty="0">
              <a:solidFill>
                <a:srgbClr val="FFFF00"/>
              </a:solidFill>
            </a:endParaRPr>
          </a:p>
        </p:txBody>
      </p:sp>
      <p:sp>
        <p:nvSpPr>
          <p:cNvPr id="10" name="Zástupný symbol pro obsah 9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lvl="0"/>
            <a:r>
              <a:rPr lang="cs-CZ" dirty="0">
                <a:solidFill>
                  <a:schemeClr val="bg1"/>
                </a:solidFill>
              </a:rPr>
              <a:t>p</a:t>
            </a:r>
            <a:r>
              <a:rPr lang="cs-CZ" dirty="0" smtClean="0">
                <a:solidFill>
                  <a:schemeClr val="bg1"/>
                </a:solidFill>
              </a:rPr>
              <a:t>odzemní </a:t>
            </a:r>
            <a:r>
              <a:rPr lang="cs-CZ" dirty="0">
                <a:solidFill>
                  <a:schemeClr val="bg1"/>
                </a:solidFill>
              </a:rPr>
              <a:t>část </a:t>
            </a:r>
            <a:r>
              <a:rPr lang="cs-CZ" dirty="0" smtClean="0">
                <a:solidFill>
                  <a:schemeClr val="bg1"/>
                </a:solidFill>
              </a:rPr>
              <a:t>stromu</a:t>
            </a:r>
            <a:endParaRPr lang="cs-CZ" dirty="0">
              <a:solidFill>
                <a:schemeClr val="bg1"/>
              </a:solidFill>
            </a:endParaRPr>
          </a:p>
          <a:p>
            <a:pPr lvl="0"/>
            <a:r>
              <a:rPr lang="cs-CZ" dirty="0">
                <a:solidFill>
                  <a:schemeClr val="bg1"/>
                </a:solidFill>
              </a:rPr>
              <a:t>u</a:t>
            </a:r>
            <a:r>
              <a:rPr lang="cs-CZ" dirty="0" smtClean="0">
                <a:solidFill>
                  <a:schemeClr val="bg1"/>
                </a:solidFill>
              </a:rPr>
              <a:t>pevňují </a:t>
            </a:r>
            <a:r>
              <a:rPr lang="cs-CZ" dirty="0">
                <a:solidFill>
                  <a:schemeClr val="bg1"/>
                </a:solidFill>
              </a:rPr>
              <a:t>strom v půdě</a:t>
            </a:r>
          </a:p>
          <a:p>
            <a:pPr lvl="0"/>
            <a:r>
              <a:rPr lang="cs-CZ" dirty="0">
                <a:solidFill>
                  <a:schemeClr val="bg1"/>
                </a:solidFill>
              </a:rPr>
              <a:t>p</a:t>
            </a:r>
            <a:r>
              <a:rPr lang="cs-CZ" dirty="0" smtClean="0">
                <a:solidFill>
                  <a:schemeClr val="bg1"/>
                </a:solidFill>
              </a:rPr>
              <a:t>řijímají </a:t>
            </a:r>
            <a:r>
              <a:rPr lang="cs-CZ" dirty="0">
                <a:solidFill>
                  <a:schemeClr val="bg1"/>
                </a:solidFill>
              </a:rPr>
              <a:t>vodu a živiny z půdy</a:t>
            </a:r>
          </a:p>
          <a:p>
            <a:endParaRPr lang="cs-CZ" dirty="0"/>
          </a:p>
        </p:txBody>
      </p:sp>
      <p:pic>
        <p:nvPicPr>
          <p:cNvPr id="5" name="Picture 8" descr="OPVK_hor_zakladni_logolink_RGB_cz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5451475"/>
            <a:ext cx="3657600" cy="796925"/>
          </a:xfrm>
          <a:prstGeom prst="rect">
            <a:avLst/>
          </a:prstGeom>
          <a:noFill/>
        </p:spPr>
      </p:pic>
      <p:pic>
        <p:nvPicPr>
          <p:cNvPr id="8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700808"/>
            <a:ext cx="4038600" cy="302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ovéPole 11"/>
          <p:cNvSpPr txBox="1"/>
          <p:nvPr/>
        </p:nvSpPr>
        <p:spPr>
          <a:xfrm>
            <a:off x="8342710" y="1628800"/>
            <a:ext cx="33374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 smtClean="0"/>
              <a:t>[</a:t>
            </a:r>
            <a:r>
              <a:rPr lang="cs-CZ" sz="1000" b="1" dirty="0" smtClean="0"/>
              <a:t>6</a:t>
            </a:r>
            <a:r>
              <a:rPr lang="en-US" sz="1000" b="1" dirty="0" smtClean="0"/>
              <a:t>]</a:t>
            </a:r>
            <a:endParaRPr lang="cs-CZ" sz="1000" b="1" dirty="0"/>
          </a:p>
        </p:txBody>
      </p:sp>
    </p:spTree>
    <p:extLst>
      <p:ext uri="{BB962C8B-B14F-4D97-AF65-F5344CB8AC3E}">
        <p14:creationId xmlns:p14="http://schemas.microsoft.com/office/powerpoint/2010/main" val="2203244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Nadpis 8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 smtClean="0">
                <a:solidFill>
                  <a:srgbClr val="FFFF00"/>
                </a:solidFill>
              </a:rPr>
              <a:t>Kmen</a:t>
            </a:r>
            <a:endParaRPr lang="cs-CZ" dirty="0">
              <a:solidFill>
                <a:srgbClr val="FFFF00"/>
              </a:solidFill>
            </a:endParaRPr>
          </a:p>
        </p:txBody>
      </p:sp>
      <p:sp>
        <p:nvSpPr>
          <p:cNvPr id="10" name="Zástupný symbol pro obsah 9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lvl="0"/>
            <a:r>
              <a:rPr lang="cs-CZ" dirty="0">
                <a:solidFill>
                  <a:schemeClr val="bg1"/>
                </a:solidFill>
              </a:rPr>
              <a:t>j</a:t>
            </a:r>
            <a:r>
              <a:rPr lang="cs-CZ" dirty="0" smtClean="0">
                <a:solidFill>
                  <a:schemeClr val="bg1"/>
                </a:solidFill>
              </a:rPr>
              <a:t>e </a:t>
            </a:r>
            <a:r>
              <a:rPr lang="cs-CZ" dirty="0">
                <a:solidFill>
                  <a:schemeClr val="bg1"/>
                </a:solidFill>
              </a:rPr>
              <a:t>zdřevnatělý stonek stromu</a:t>
            </a:r>
          </a:p>
          <a:p>
            <a:pPr lvl="0"/>
            <a:r>
              <a:rPr lang="cs-CZ" dirty="0">
                <a:solidFill>
                  <a:schemeClr val="bg1"/>
                </a:solidFill>
              </a:rPr>
              <a:t>j</a:t>
            </a:r>
            <a:r>
              <a:rPr lang="cs-CZ" dirty="0" smtClean="0">
                <a:solidFill>
                  <a:schemeClr val="bg1"/>
                </a:solidFill>
              </a:rPr>
              <a:t>eho povrch </a:t>
            </a:r>
            <a:r>
              <a:rPr lang="cs-CZ" dirty="0">
                <a:solidFill>
                  <a:schemeClr val="bg1"/>
                </a:solidFill>
              </a:rPr>
              <a:t>je kryt kůrou</a:t>
            </a:r>
          </a:p>
          <a:p>
            <a:pPr lvl="0"/>
            <a:r>
              <a:rPr lang="cs-CZ" dirty="0">
                <a:solidFill>
                  <a:schemeClr val="bg1"/>
                </a:solidFill>
              </a:rPr>
              <a:t>p</a:t>
            </a:r>
            <a:r>
              <a:rPr lang="cs-CZ" dirty="0" smtClean="0">
                <a:solidFill>
                  <a:schemeClr val="bg1"/>
                </a:solidFill>
              </a:rPr>
              <a:t>od </a:t>
            </a:r>
            <a:r>
              <a:rPr lang="cs-CZ" dirty="0">
                <a:solidFill>
                  <a:schemeClr val="bg1"/>
                </a:solidFill>
              </a:rPr>
              <a:t>kůrou se nachází vrstva lýka a dřeva</a:t>
            </a:r>
          </a:p>
          <a:p>
            <a:endParaRPr lang="cs-CZ" dirty="0"/>
          </a:p>
        </p:txBody>
      </p:sp>
      <p:pic>
        <p:nvPicPr>
          <p:cNvPr id="5" name="Picture 8" descr="OPVK_hor_zakladni_logolink_RGB_cz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5451475"/>
            <a:ext cx="3657600" cy="796925"/>
          </a:xfrm>
          <a:prstGeom prst="rect">
            <a:avLst/>
          </a:prstGeom>
          <a:noFill/>
        </p:spPr>
      </p:pic>
      <p:pic>
        <p:nvPicPr>
          <p:cNvPr id="8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1268760"/>
            <a:ext cx="2419350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ovéPole 11"/>
          <p:cNvSpPr txBox="1"/>
          <p:nvPr/>
        </p:nvSpPr>
        <p:spPr>
          <a:xfrm>
            <a:off x="7452320" y="4869160"/>
            <a:ext cx="39946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 smtClean="0">
                <a:solidFill>
                  <a:schemeClr val="bg1"/>
                </a:solidFill>
              </a:rPr>
              <a:t>[</a:t>
            </a:r>
            <a:r>
              <a:rPr lang="cs-CZ" sz="1000" b="1" dirty="0" smtClean="0">
                <a:solidFill>
                  <a:schemeClr val="bg1"/>
                </a:solidFill>
              </a:rPr>
              <a:t>23</a:t>
            </a:r>
            <a:r>
              <a:rPr lang="en-US" sz="1000" b="1" dirty="0" smtClean="0">
                <a:solidFill>
                  <a:schemeClr val="bg1"/>
                </a:solidFill>
              </a:rPr>
              <a:t>]</a:t>
            </a:r>
            <a:endParaRPr lang="cs-CZ" sz="1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5026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Nadpis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>
                <a:solidFill>
                  <a:srgbClr val="FFFF00"/>
                </a:solidFill>
              </a:rPr>
              <a:t>Listy</a:t>
            </a:r>
            <a:endParaRPr lang="cs-CZ" dirty="0">
              <a:solidFill>
                <a:srgbClr val="FFFF00"/>
              </a:solidFill>
            </a:endParaRPr>
          </a:p>
        </p:txBody>
      </p:sp>
      <p:sp>
        <p:nvSpPr>
          <p:cNvPr id="10" name="Zástupný symbol pro obsah 9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lvl="0"/>
            <a:r>
              <a:rPr lang="cs-CZ" dirty="0">
                <a:solidFill>
                  <a:schemeClr val="bg1"/>
                </a:solidFill>
              </a:rPr>
              <a:t>č</a:t>
            </a:r>
            <a:r>
              <a:rPr lang="cs-CZ" dirty="0" smtClean="0">
                <a:solidFill>
                  <a:schemeClr val="bg1"/>
                </a:solidFill>
              </a:rPr>
              <a:t>epel</a:t>
            </a:r>
            <a:endParaRPr lang="cs-CZ" dirty="0">
              <a:solidFill>
                <a:schemeClr val="bg1"/>
              </a:solidFill>
            </a:endParaRPr>
          </a:p>
          <a:p>
            <a:pPr lvl="0"/>
            <a:r>
              <a:rPr lang="cs-CZ" dirty="0">
                <a:solidFill>
                  <a:schemeClr val="bg1"/>
                </a:solidFill>
              </a:rPr>
              <a:t>ž</a:t>
            </a:r>
            <a:r>
              <a:rPr lang="cs-CZ" dirty="0" smtClean="0">
                <a:solidFill>
                  <a:schemeClr val="bg1"/>
                </a:solidFill>
              </a:rPr>
              <a:t>ilnatina</a:t>
            </a:r>
          </a:p>
          <a:p>
            <a:r>
              <a:rPr lang="cs-CZ" dirty="0">
                <a:solidFill>
                  <a:schemeClr val="bg1"/>
                </a:solidFill>
              </a:rPr>
              <a:t>ř</a:t>
            </a:r>
            <a:r>
              <a:rPr lang="cs-CZ" dirty="0" smtClean="0">
                <a:solidFill>
                  <a:schemeClr val="bg1"/>
                </a:solidFill>
              </a:rPr>
              <a:t>apík</a:t>
            </a:r>
            <a:endParaRPr lang="cs-CZ" dirty="0">
              <a:solidFill>
                <a:schemeClr val="bg1"/>
              </a:solidFill>
            </a:endParaRPr>
          </a:p>
          <a:p>
            <a:pPr lvl="0"/>
            <a:endParaRPr lang="cs-CZ" dirty="0">
              <a:solidFill>
                <a:schemeClr val="bg1"/>
              </a:solidFill>
            </a:endParaRPr>
          </a:p>
          <a:p>
            <a:endParaRPr lang="cs-CZ" dirty="0"/>
          </a:p>
        </p:txBody>
      </p:sp>
      <p:pic>
        <p:nvPicPr>
          <p:cNvPr id="5" name="Picture 8" descr="OPVK_hor_zakladni_logolink_RGB_cz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5451475"/>
            <a:ext cx="3657600" cy="796925"/>
          </a:xfrm>
          <a:prstGeom prst="rect">
            <a:avLst/>
          </a:prstGeom>
          <a:noFill/>
        </p:spPr>
      </p:pic>
      <p:pic>
        <p:nvPicPr>
          <p:cNvPr id="8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412776"/>
            <a:ext cx="3290686" cy="32906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ovéPole 11"/>
          <p:cNvSpPr txBox="1"/>
          <p:nvPr/>
        </p:nvSpPr>
        <p:spPr>
          <a:xfrm>
            <a:off x="7484900" y="4478923"/>
            <a:ext cx="39946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 smtClean="0"/>
              <a:t>[</a:t>
            </a:r>
            <a:r>
              <a:rPr lang="cs-CZ" sz="1000" b="1" dirty="0" smtClean="0"/>
              <a:t>24</a:t>
            </a:r>
            <a:r>
              <a:rPr lang="en-US" sz="1000" b="1" dirty="0" smtClean="0"/>
              <a:t>]</a:t>
            </a:r>
            <a:endParaRPr lang="cs-CZ" sz="1000" b="1" dirty="0"/>
          </a:p>
        </p:txBody>
      </p:sp>
      <p:cxnSp>
        <p:nvCxnSpPr>
          <p:cNvPr id="3" name="Přímá spojnice se šipkou 2"/>
          <p:cNvCxnSpPr/>
          <p:nvPr/>
        </p:nvCxnSpPr>
        <p:spPr>
          <a:xfrm>
            <a:off x="1835696" y="1844824"/>
            <a:ext cx="3888432" cy="576064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" name="Přímá spojnice se šipkou 6"/>
          <p:cNvCxnSpPr/>
          <p:nvPr/>
        </p:nvCxnSpPr>
        <p:spPr>
          <a:xfrm>
            <a:off x="1835696" y="2924944"/>
            <a:ext cx="4392488" cy="1368152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7" name="Přímá spojnice se šipkou 16"/>
          <p:cNvCxnSpPr/>
          <p:nvPr/>
        </p:nvCxnSpPr>
        <p:spPr>
          <a:xfrm>
            <a:off x="2195736" y="2420888"/>
            <a:ext cx="3816424" cy="864096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75026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Zástupný symbol pro obsah 9"/>
          <p:cNvSpPr>
            <a:spLocks noGrp="1"/>
          </p:cNvSpPr>
          <p:nvPr>
            <p:ph sz="half" idx="1"/>
          </p:nvPr>
        </p:nvSpPr>
        <p:spPr>
          <a:xfrm>
            <a:off x="457200" y="188640"/>
            <a:ext cx="4038600" cy="5937523"/>
          </a:xfrm>
        </p:spPr>
        <p:txBody>
          <a:bodyPr/>
          <a:lstStyle/>
          <a:p>
            <a:pPr marL="0" indent="0">
              <a:buNone/>
            </a:pPr>
            <a:r>
              <a:rPr lang="cs-CZ" sz="4400" dirty="0" smtClean="0">
                <a:solidFill>
                  <a:srgbClr val="FFFF00"/>
                </a:solidFill>
              </a:rPr>
              <a:t>Jednoduché </a:t>
            </a:r>
            <a:r>
              <a:rPr lang="cs-CZ" sz="4800" dirty="0" smtClean="0">
                <a:solidFill>
                  <a:srgbClr val="FFFF00"/>
                </a:solidFill>
              </a:rPr>
              <a:t>listy</a:t>
            </a:r>
            <a:endParaRPr lang="cs-CZ" sz="4800" dirty="0">
              <a:solidFill>
                <a:srgbClr val="FFFF00"/>
              </a:solidFill>
            </a:endParaRPr>
          </a:p>
          <a:p>
            <a:pPr lvl="0"/>
            <a:r>
              <a:rPr lang="cs-CZ" dirty="0" smtClean="0">
                <a:solidFill>
                  <a:schemeClr val="bg1"/>
                </a:solidFill>
              </a:rPr>
              <a:t>čepel se skládá z</a:t>
            </a:r>
            <a:r>
              <a:rPr lang="cs-CZ" dirty="0">
                <a:solidFill>
                  <a:schemeClr val="bg1"/>
                </a:solidFill>
              </a:rPr>
              <a:t> jednoho listu</a:t>
            </a:r>
          </a:p>
          <a:p>
            <a:pPr lvl="0"/>
            <a:r>
              <a:rPr lang="cs-CZ" dirty="0">
                <a:solidFill>
                  <a:schemeClr val="bg1"/>
                </a:solidFill>
              </a:rPr>
              <a:t>lípa, buk, dub</a:t>
            </a:r>
          </a:p>
          <a:p>
            <a:endParaRPr lang="cs-CZ" dirty="0"/>
          </a:p>
        </p:txBody>
      </p:sp>
      <p:sp>
        <p:nvSpPr>
          <p:cNvPr id="11" name="Zástupný symbol pro obsah 10"/>
          <p:cNvSpPr>
            <a:spLocks noGrp="1"/>
          </p:cNvSpPr>
          <p:nvPr>
            <p:ph sz="half" idx="2"/>
          </p:nvPr>
        </p:nvSpPr>
        <p:spPr>
          <a:xfrm>
            <a:off x="4648200" y="260648"/>
            <a:ext cx="4038600" cy="5904656"/>
          </a:xfrm>
        </p:spPr>
        <p:txBody>
          <a:bodyPr/>
          <a:lstStyle/>
          <a:p>
            <a:pPr marL="0" indent="0">
              <a:buNone/>
            </a:pPr>
            <a:r>
              <a:rPr lang="cs-CZ" sz="4400" dirty="0" smtClean="0">
                <a:solidFill>
                  <a:srgbClr val="FFFF00"/>
                </a:solidFill>
              </a:rPr>
              <a:t> Složené listy</a:t>
            </a:r>
          </a:p>
          <a:p>
            <a:pPr lvl="0"/>
            <a:r>
              <a:rPr lang="cs-CZ" dirty="0" smtClean="0">
                <a:solidFill>
                  <a:schemeClr val="bg1"/>
                </a:solidFill>
              </a:rPr>
              <a:t>čepel se skládá  </a:t>
            </a:r>
            <a:r>
              <a:rPr lang="cs-CZ" dirty="0">
                <a:solidFill>
                  <a:schemeClr val="bg1"/>
                </a:solidFill>
              </a:rPr>
              <a:t>z více listů</a:t>
            </a:r>
          </a:p>
          <a:p>
            <a:pPr lvl="0"/>
            <a:r>
              <a:rPr lang="cs-CZ" dirty="0">
                <a:solidFill>
                  <a:schemeClr val="bg1"/>
                </a:solidFill>
              </a:rPr>
              <a:t>jírovec, jasan</a:t>
            </a:r>
          </a:p>
          <a:p>
            <a:endParaRPr lang="cs-CZ" dirty="0"/>
          </a:p>
        </p:txBody>
      </p:sp>
      <p:pic>
        <p:nvPicPr>
          <p:cNvPr id="5" name="Picture 8" descr="OPVK_hor_zakladni_logolink_RGB_cz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5451475"/>
            <a:ext cx="3657600" cy="796925"/>
          </a:xfrm>
          <a:prstGeom prst="rect">
            <a:avLst/>
          </a:prstGeom>
          <a:noFill/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2876939"/>
            <a:ext cx="1872208" cy="2496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ovéPole 11"/>
          <p:cNvSpPr txBox="1"/>
          <p:nvPr/>
        </p:nvSpPr>
        <p:spPr>
          <a:xfrm>
            <a:off x="2576327" y="5126995"/>
            <a:ext cx="39946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 smtClean="0">
                <a:solidFill>
                  <a:schemeClr val="bg1"/>
                </a:solidFill>
              </a:rPr>
              <a:t>[</a:t>
            </a:r>
            <a:r>
              <a:rPr lang="cs-CZ" sz="1000" b="1" dirty="0" smtClean="0">
                <a:solidFill>
                  <a:schemeClr val="bg1"/>
                </a:solidFill>
              </a:rPr>
              <a:t>25</a:t>
            </a:r>
            <a:r>
              <a:rPr lang="en-US" sz="1000" b="1" dirty="0" smtClean="0">
                <a:solidFill>
                  <a:schemeClr val="bg1"/>
                </a:solidFill>
              </a:rPr>
              <a:t>]</a:t>
            </a:r>
            <a:endParaRPr lang="cs-CZ" sz="1000" b="1" dirty="0">
              <a:solidFill>
                <a:schemeClr val="bg1"/>
              </a:solidFill>
            </a:endParaRPr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3196093"/>
            <a:ext cx="3109165" cy="23318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ovéPole 13"/>
          <p:cNvSpPr txBox="1"/>
          <p:nvPr/>
        </p:nvSpPr>
        <p:spPr>
          <a:xfrm>
            <a:off x="7488611" y="5250105"/>
            <a:ext cx="39946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 smtClean="0">
                <a:solidFill>
                  <a:schemeClr val="bg1"/>
                </a:solidFill>
              </a:rPr>
              <a:t>[</a:t>
            </a:r>
            <a:r>
              <a:rPr lang="cs-CZ" sz="1000" b="1" dirty="0" smtClean="0">
                <a:solidFill>
                  <a:schemeClr val="bg1"/>
                </a:solidFill>
              </a:rPr>
              <a:t>26</a:t>
            </a:r>
            <a:r>
              <a:rPr lang="en-US" sz="1000" b="1" dirty="0" smtClean="0">
                <a:solidFill>
                  <a:schemeClr val="bg1"/>
                </a:solidFill>
              </a:rPr>
              <a:t>]</a:t>
            </a:r>
            <a:endParaRPr lang="cs-CZ" sz="1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5026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Zástupný symbol pro obsah 9"/>
          <p:cNvSpPr>
            <a:spLocks noGrp="1"/>
          </p:cNvSpPr>
          <p:nvPr>
            <p:ph sz="half" idx="1"/>
          </p:nvPr>
        </p:nvSpPr>
        <p:spPr>
          <a:xfrm>
            <a:off x="457200" y="404664"/>
            <a:ext cx="4038600" cy="5721499"/>
          </a:xfrm>
        </p:spPr>
        <p:txBody>
          <a:bodyPr/>
          <a:lstStyle/>
          <a:p>
            <a:pPr marL="0" lvl="0" indent="0">
              <a:buNone/>
            </a:pPr>
            <a:r>
              <a:rPr lang="cs-CZ" sz="4400" dirty="0" smtClean="0">
                <a:solidFill>
                  <a:schemeClr val="bg1"/>
                </a:solidFill>
              </a:rPr>
              <a:t>   </a:t>
            </a:r>
            <a:r>
              <a:rPr lang="cs-CZ" sz="4400" dirty="0" smtClean="0">
                <a:solidFill>
                  <a:srgbClr val="FFFF00"/>
                </a:solidFill>
              </a:rPr>
              <a:t>Květy</a:t>
            </a:r>
            <a:endParaRPr lang="cs-CZ" dirty="0" smtClean="0"/>
          </a:p>
          <a:p>
            <a:pPr lvl="0"/>
            <a:r>
              <a:rPr lang="cs-CZ" dirty="0" smtClean="0">
                <a:solidFill>
                  <a:schemeClr val="bg1"/>
                </a:solidFill>
              </a:rPr>
              <a:t>slouží k rozmnožování</a:t>
            </a:r>
          </a:p>
          <a:p>
            <a:pPr lvl="0"/>
            <a:r>
              <a:rPr lang="cs-CZ" dirty="0" smtClean="0">
                <a:solidFill>
                  <a:schemeClr val="bg1"/>
                </a:solidFill>
              </a:rPr>
              <a:t>po </a:t>
            </a:r>
            <a:r>
              <a:rPr lang="cs-CZ" dirty="0">
                <a:solidFill>
                  <a:schemeClr val="bg1"/>
                </a:solidFill>
              </a:rPr>
              <a:t>opylování a oplození vzniká plod z květu</a:t>
            </a:r>
          </a:p>
          <a:p>
            <a:pPr marL="0" indent="0">
              <a:buNone/>
            </a:pPr>
            <a:endParaRPr lang="cs-CZ" dirty="0">
              <a:solidFill>
                <a:schemeClr val="bg1"/>
              </a:solidFill>
            </a:endParaRPr>
          </a:p>
        </p:txBody>
      </p:sp>
      <p:sp>
        <p:nvSpPr>
          <p:cNvPr id="11" name="Zástupný symbol pro obsah 10"/>
          <p:cNvSpPr>
            <a:spLocks noGrp="1"/>
          </p:cNvSpPr>
          <p:nvPr>
            <p:ph sz="half" idx="2"/>
          </p:nvPr>
        </p:nvSpPr>
        <p:spPr>
          <a:xfrm>
            <a:off x="4640526" y="409934"/>
            <a:ext cx="4038600" cy="575009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4400" dirty="0" smtClean="0">
                <a:solidFill>
                  <a:schemeClr val="bg1"/>
                </a:solidFill>
              </a:rPr>
              <a:t>  </a:t>
            </a:r>
            <a:r>
              <a:rPr lang="cs-CZ" sz="4400" dirty="0" smtClean="0">
                <a:solidFill>
                  <a:srgbClr val="FFFF00"/>
                </a:solidFill>
              </a:rPr>
              <a:t>Plody</a:t>
            </a:r>
            <a:endParaRPr lang="cs-CZ" dirty="0" smtClean="0">
              <a:solidFill>
                <a:schemeClr val="bg1"/>
              </a:solidFill>
            </a:endParaRPr>
          </a:p>
          <a:p>
            <a:pPr lvl="0"/>
            <a:r>
              <a:rPr lang="cs-CZ" dirty="0">
                <a:solidFill>
                  <a:schemeClr val="bg1"/>
                </a:solidFill>
              </a:rPr>
              <a:t>obsahují semena, </a:t>
            </a:r>
            <a:r>
              <a:rPr lang="cs-CZ" dirty="0" smtClean="0">
                <a:solidFill>
                  <a:schemeClr val="bg1"/>
                </a:solidFill>
              </a:rPr>
              <a:t>        ze </a:t>
            </a:r>
            <a:r>
              <a:rPr lang="cs-CZ" dirty="0">
                <a:solidFill>
                  <a:schemeClr val="bg1"/>
                </a:solidFill>
              </a:rPr>
              <a:t>kterých pak rostou nové stromky</a:t>
            </a:r>
          </a:p>
          <a:p>
            <a:pPr lvl="0"/>
            <a:r>
              <a:rPr lang="cs-CZ" dirty="0">
                <a:solidFill>
                  <a:schemeClr val="bg1"/>
                </a:solidFill>
              </a:rPr>
              <a:t>zdroj potravy </a:t>
            </a:r>
            <a:endParaRPr lang="cs-CZ" dirty="0" smtClean="0">
              <a:solidFill>
                <a:schemeClr val="bg1"/>
              </a:solidFill>
            </a:endParaRPr>
          </a:p>
          <a:p>
            <a:pPr marL="0" lvl="0" indent="0">
              <a:buNone/>
            </a:pPr>
            <a:r>
              <a:rPr lang="cs-CZ" dirty="0" smtClean="0">
                <a:solidFill>
                  <a:schemeClr val="bg1"/>
                </a:solidFill>
              </a:rPr>
              <a:t>    pro  živočichy</a:t>
            </a:r>
            <a:endParaRPr lang="cs-CZ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5" name="Picture 8" descr="OPVK_hor_zakladni_logolink_RGB_cz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5451475"/>
            <a:ext cx="3657600" cy="796925"/>
          </a:xfrm>
          <a:prstGeom prst="rect">
            <a:avLst/>
          </a:prstGeom>
          <a:noFill/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284984"/>
            <a:ext cx="2505075" cy="1993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4051" y="3726014"/>
            <a:ext cx="1937003" cy="2952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ovéPole 11"/>
          <p:cNvSpPr txBox="1"/>
          <p:nvPr/>
        </p:nvSpPr>
        <p:spPr>
          <a:xfrm>
            <a:off x="7518112" y="6343090"/>
            <a:ext cx="6480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chemeClr val="bg1"/>
                </a:solidFill>
              </a:rPr>
              <a:t>plod</a:t>
            </a:r>
            <a:endParaRPr lang="cs-CZ" dirty="0">
              <a:solidFill>
                <a:schemeClr val="bg1"/>
              </a:solidFill>
            </a:endParaRPr>
          </a:p>
        </p:txBody>
      </p:sp>
      <p:sp>
        <p:nvSpPr>
          <p:cNvPr id="13" name="TextovéPole 12"/>
          <p:cNvSpPr txBox="1"/>
          <p:nvPr/>
        </p:nvSpPr>
        <p:spPr>
          <a:xfrm>
            <a:off x="8310200" y="6420393"/>
            <a:ext cx="39946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 smtClean="0">
                <a:solidFill>
                  <a:schemeClr val="bg2"/>
                </a:solidFill>
              </a:rPr>
              <a:t>[</a:t>
            </a:r>
            <a:r>
              <a:rPr lang="cs-CZ" sz="1000" b="1" dirty="0" smtClean="0">
                <a:solidFill>
                  <a:schemeClr val="bg2"/>
                </a:solidFill>
              </a:rPr>
              <a:t>19</a:t>
            </a:r>
            <a:r>
              <a:rPr lang="en-US" sz="1000" b="1" dirty="0" smtClean="0">
                <a:solidFill>
                  <a:schemeClr val="bg2"/>
                </a:solidFill>
              </a:rPr>
              <a:t>]</a:t>
            </a:r>
            <a:endParaRPr lang="cs-CZ" sz="1000" b="1" dirty="0">
              <a:solidFill>
                <a:schemeClr val="bg2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5130" y="4285658"/>
            <a:ext cx="1847850" cy="1365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75026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/>
      <p:bldP spid="12" grpId="0"/>
      <p:bldP spid="1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Nadpis 8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>
                <a:solidFill>
                  <a:srgbClr val="FFFF00"/>
                </a:solidFill>
              </a:rPr>
              <a:t>Lípa </a:t>
            </a:r>
            <a:r>
              <a:rPr lang="cs-CZ" dirty="0" smtClean="0">
                <a:solidFill>
                  <a:srgbClr val="FFFF00"/>
                </a:solidFill>
              </a:rPr>
              <a:t>srdčitá</a:t>
            </a:r>
            <a:endParaRPr lang="cs-CZ" dirty="0">
              <a:solidFill>
                <a:srgbClr val="FFFF00"/>
              </a:solidFill>
            </a:endParaRPr>
          </a:p>
        </p:txBody>
      </p:sp>
      <p:sp>
        <p:nvSpPr>
          <p:cNvPr id="10" name="Zástupný symbol pro obsah 9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3851275"/>
          </a:xfrm>
        </p:spPr>
        <p:txBody>
          <a:bodyPr>
            <a:normAutofit fontScale="77500" lnSpcReduction="20000"/>
          </a:bodyPr>
          <a:lstStyle/>
          <a:p>
            <a:pPr lvl="0"/>
            <a:r>
              <a:rPr lang="cs-CZ" dirty="0">
                <a:solidFill>
                  <a:schemeClr val="bg1"/>
                </a:solidFill>
              </a:rPr>
              <a:t>český národní strom </a:t>
            </a:r>
          </a:p>
          <a:p>
            <a:pPr lvl="0"/>
            <a:r>
              <a:rPr lang="cs-CZ" dirty="0">
                <a:solidFill>
                  <a:schemeClr val="bg1"/>
                </a:solidFill>
              </a:rPr>
              <a:t>jeho listy jsou na prezidentské vlajce</a:t>
            </a:r>
          </a:p>
          <a:p>
            <a:pPr lvl="0"/>
            <a:r>
              <a:rPr lang="cs-CZ" dirty="0">
                <a:solidFill>
                  <a:schemeClr val="bg1"/>
                </a:solidFill>
              </a:rPr>
              <a:t>žije dlouho</a:t>
            </a:r>
          </a:p>
          <a:p>
            <a:pPr lvl="0"/>
            <a:r>
              <a:rPr lang="cs-CZ" dirty="0">
                <a:solidFill>
                  <a:schemeClr val="bg1"/>
                </a:solidFill>
              </a:rPr>
              <a:t>má košatou korunu, mohutný kmen</a:t>
            </a:r>
          </a:p>
          <a:p>
            <a:pPr lvl="0"/>
            <a:r>
              <a:rPr lang="cs-CZ" dirty="0">
                <a:solidFill>
                  <a:schemeClr val="bg1"/>
                </a:solidFill>
              </a:rPr>
              <a:t>sušený lipový květ se používá na čaj pro léčebné účinky</a:t>
            </a:r>
          </a:p>
          <a:p>
            <a:pPr lvl="0"/>
            <a:r>
              <a:rPr lang="cs-CZ" dirty="0">
                <a:solidFill>
                  <a:schemeClr val="bg1"/>
                </a:solidFill>
              </a:rPr>
              <a:t>medonosný strom</a:t>
            </a:r>
          </a:p>
          <a:p>
            <a:pPr lvl="0"/>
            <a:r>
              <a:rPr lang="cs-CZ" dirty="0">
                <a:solidFill>
                  <a:schemeClr val="bg1"/>
                </a:solidFill>
              </a:rPr>
              <a:t>bílé, měkké a lehké dřevo</a:t>
            </a:r>
          </a:p>
          <a:p>
            <a:pPr lvl="0"/>
            <a:r>
              <a:rPr lang="cs-CZ" dirty="0">
                <a:solidFill>
                  <a:schemeClr val="bg1"/>
                </a:solidFill>
              </a:rPr>
              <a:t>dřevo používají řezbáři</a:t>
            </a:r>
          </a:p>
        </p:txBody>
      </p:sp>
      <p:pic>
        <p:nvPicPr>
          <p:cNvPr id="5" name="Picture 8" descr="OPVK_hor_zakladni_logolink_RGB_cz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5451475"/>
            <a:ext cx="3657600" cy="796925"/>
          </a:xfrm>
          <a:prstGeom prst="rect">
            <a:avLst/>
          </a:prstGeom>
          <a:noFill/>
        </p:spPr>
      </p:pic>
      <p:pic>
        <p:nvPicPr>
          <p:cNvPr id="8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6056" y="1484784"/>
            <a:ext cx="4038600" cy="302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ovéPole 11"/>
          <p:cNvSpPr txBox="1"/>
          <p:nvPr/>
        </p:nvSpPr>
        <p:spPr>
          <a:xfrm>
            <a:off x="8342710" y="1484784"/>
            <a:ext cx="39946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 smtClean="0">
                <a:solidFill>
                  <a:schemeClr val="bg1"/>
                </a:solidFill>
              </a:rPr>
              <a:t>[</a:t>
            </a:r>
            <a:r>
              <a:rPr lang="cs-CZ" sz="1000" b="1" dirty="0" smtClean="0">
                <a:solidFill>
                  <a:schemeClr val="bg1"/>
                </a:solidFill>
              </a:rPr>
              <a:t>27</a:t>
            </a:r>
            <a:r>
              <a:rPr lang="en-US" sz="1000" b="1" dirty="0" smtClean="0">
                <a:solidFill>
                  <a:schemeClr val="bg1"/>
                </a:solidFill>
              </a:rPr>
              <a:t>]</a:t>
            </a:r>
            <a:endParaRPr lang="cs-CZ" sz="1000" b="1" dirty="0">
              <a:solidFill>
                <a:schemeClr val="bg1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4581128"/>
            <a:ext cx="2116194" cy="21161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ovéPole 10"/>
          <p:cNvSpPr txBox="1"/>
          <p:nvPr/>
        </p:nvSpPr>
        <p:spPr>
          <a:xfrm>
            <a:off x="7120242" y="6574211"/>
            <a:ext cx="39946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 smtClean="0">
                <a:solidFill>
                  <a:schemeClr val="bg2"/>
                </a:solidFill>
              </a:rPr>
              <a:t>[</a:t>
            </a:r>
            <a:r>
              <a:rPr lang="cs-CZ" sz="1000" b="1" dirty="0" smtClean="0">
                <a:solidFill>
                  <a:schemeClr val="bg2"/>
                </a:solidFill>
              </a:rPr>
              <a:t>30</a:t>
            </a:r>
            <a:r>
              <a:rPr lang="en-US" sz="1000" b="1" dirty="0" smtClean="0">
                <a:solidFill>
                  <a:schemeClr val="bg2"/>
                </a:solidFill>
              </a:rPr>
              <a:t>]</a:t>
            </a:r>
            <a:endParaRPr lang="cs-CZ" sz="1000" b="1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5186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2" grpId="0"/>
      <p:bldP spid="1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Nadpis 8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>
                <a:solidFill>
                  <a:srgbClr val="FFFF00"/>
                </a:solidFill>
              </a:rPr>
              <a:t>Jírovec maďal (Kaštan koňský</a:t>
            </a:r>
            <a:r>
              <a:rPr lang="cs-CZ" dirty="0" smtClean="0">
                <a:solidFill>
                  <a:srgbClr val="FFFF00"/>
                </a:solidFill>
              </a:rPr>
              <a:t>)</a:t>
            </a:r>
            <a:endParaRPr lang="cs-CZ" dirty="0">
              <a:solidFill>
                <a:srgbClr val="FFFF00"/>
              </a:solidFill>
            </a:endParaRPr>
          </a:p>
        </p:txBody>
      </p:sp>
      <p:sp>
        <p:nvSpPr>
          <p:cNvPr id="10" name="Zástupný symbol pro obsah 9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3989040"/>
          </a:xfrm>
        </p:spPr>
        <p:txBody>
          <a:bodyPr/>
          <a:lstStyle/>
          <a:p>
            <a:pPr lvl="0"/>
            <a:r>
              <a:rPr lang="cs-CZ" dirty="0">
                <a:solidFill>
                  <a:schemeClr val="bg1"/>
                </a:solidFill>
              </a:rPr>
              <a:t>výskyt v parcích, stromořadích</a:t>
            </a:r>
          </a:p>
          <a:p>
            <a:pPr lvl="0"/>
            <a:r>
              <a:rPr lang="cs-CZ" dirty="0">
                <a:solidFill>
                  <a:schemeClr val="bg1"/>
                </a:solidFill>
              </a:rPr>
              <a:t>má hustou a mohutnou korunu</a:t>
            </a:r>
          </a:p>
          <a:p>
            <a:pPr lvl="0"/>
            <a:r>
              <a:rPr lang="cs-CZ" dirty="0">
                <a:solidFill>
                  <a:schemeClr val="bg1"/>
                </a:solidFill>
              </a:rPr>
              <a:t>složené listy</a:t>
            </a:r>
          </a:p>
          <a:p>
            <a:pPr lvl="0"/>
            <a:r>
              <a:rPr lang="cs-CZ" dirty="0">
                <a:solidFill>
                  <a:schemeClr val="bg1"/>
                </a:solidFill>
              </a:rPr>
              <a:t>semeno – kaštan</a:t>
            </a:r>
          </a:p>
          <a:p>
            <a:pPr lvl="0"/>
            <a:r>
              <a:rPr lang="cs-CZ" dirty="0">
                <a:solidFill>
                  <a:schemeClr val="bg1"/>
                </a:solidFill>
              </a:rPr>
              <a:t>výroba nábytku, stavebnictví</a:t>
            </a:r>
          </a:p>
          <a:p>
            <a:endParaRPr lang="cs-CZ" dirty="0"/>
          </a:p>
        </p:txBody>
      </p:sp>
      <p:pic>
        <p:nvPicPr>
          <p:cNvPr id="5" name="Picture 8" descr="OPVK_hor_zakladni_logolink_RGB_cz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4400" y="5451475"/>
            <a:ext cx="3657600" cy="796925"/>
          </a:xfrm>
          <a:prstGeom prst="rect">
            <a:avLst/>
          </a:prstGeom>
          <a:noFill/>
        </p:spPr>
      </p:pic>
      <p:pic>
        <p:nvPicPr>
          <p:cNvPr id="12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9567" y="1535886"/>
            <a:ext cx="2664296" cy="3666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ovéPole 12"/>
          <p:cNvSpPr txBox="1"/>
          <p:nvPr/>
        </p:nvSpPr>
        <p:spPr>
          <a:xfrm>
            <a:off x="6588224" y="1653171"/>
            <a:ext cx="39946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 smtClean="0"/>
              <a:t>[</a:t>
            </a:r>
            <a:r>
              <a:rPr lang="cs-CZ" sz="1000" b="1" dirty="0" smtClean="0"/>
              <a:t>28</a:t>
            </a:r>
            <a:r>
              <a:rPr lang="en-US" sz="1000" b="1" dirty="0" smtClean="0"/>
              <a:t>]</a:t>
            </a:r>
            <a:endParaRPr lang="cs-CZ" sz="1000" b="1" dirty="0"/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295" y="1916920"/>
            <a:ext cx="1907705" cy="30800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ovéPole 13"/>
          <p:cNvSpPr txBox="1"/>
          <p:nvPr/>
        </p:nvSpPr>
        <p:spPr>
          <a:xfrm>
            <a:off x="8744532" y="1899392"/>
            <a:ext cx="39946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 smtClean="0"/>
              <a:t>[</a:t>
            </a:r>
            <a:r>
              <a:rPr lang="cs-CZ" sz="1000" b="1" dirty="0" smtClean="0"/>
              <a:t>29</a:t>
            </a:r>
            <a:r>
              <a:rPr lang="en-US" sz="1000" b="1" dirty="0" smtClean="0"/>
              <a:t>]</a:t>
            </a:r>
            <a:endParaRPr lang="cs-CZ" sz="1000" b="1" dirty="0"/>
          </a:p>
        </p:txBody>
      </p:sp>
    </p:spTree>
    <p:extLst>
      <p:ext uri="{BB962C8B-B14F-4D97-AF65-F5344CB8AC3E}">
        <p14:creationId xmlns:p14="http://schemas.microsoft.com/office/powerpoint/2010/main" val="2815186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3" grpId="0"/>
      <p:bldP spid="1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rgbClr val="FFFF00"/>
                </a:solidFill>
              </a:rPr>
              <a:t>Dub letní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pPr lvl="0"/>
            <a:r>
              <a:rPr lang="cs-CZ" dirty="0" smtClean="0">
                <a:solidFill>
                  <a:schemeClr val="bg1"/>
                </a:solidFill>
              </a:rPr>
              <a:t>roste </a:t>
            </a:r>
            <a:r>
              <a:rPr lang="cs-CZ" dirty="0">
                <a:solidFill>
                  <a:schemeClr val="bg1"/>
                </a:solidFill>
              </a:rPr>
              <a:t>velmi pomalu</a:t>
            </a:r>
          </a:p>
          <a:p>
            <a:pPr lvl="0"/>
            <a:r>
              <a:rPr lang="cs-CZ" dirty="0" smtClean="0">
                <a:solidFill>
                  <a:schemeClr val="bg1"/>
                </a:solidFill>
              </a:rPr>
              <a:t>dožívá </a:t>
            </a:r>
            <a:r>
              <a:rPr lang="cs-CZ" dirty="0">
                <a:solidFill>
                  <a:schemeClr val="bg1"/>
                </a:solidFill>
              </a:rPr>
              <a:t>se i přes tisíc let</a:t>
            </a:r>
          </a:p>
          <a:p>
            <a:pPr lvl="0"/>
            <a:r>
              <a:rPr lang="cs-CZ" dirty="0" smtClean="0">
                <a:solidFill>
                  <a:schemeClr val="bg1"/>
                </a:solidFill>
              </a:rPr>
              <a:t>má </a:t>
            </a:r>
            <a:r>
              <a:rPr lang="cs-CZ" dirty="0">
                <a:solidFill>
                  <a:schemeClr val="bg1"/>
                </a:solidFill>
              </a:rPr>
              <a:t>dlouhé a pevné kořeny</a:t>
            </a:r>
          </a:p>
          <a:p>
            <a:pPr lvl="0"/>
            <a:r>
              <a:rPr lang="cs-CZ" dirty="0" smtClean="0">
                <a:solidFill>
                  <a:schemeClr val="bg1"/>
                </a:solidFill>
              </a:rPr>
              <a:t>plody </a:t>
            </a:r>
            <a:r>
              <a:rPr lang="cs-CZ" dirty="0">
                <a:solidFill>
                  <a:schemeClr val="bg1"/>
                </a:solidFill>
              </a:rPr>
              <a:t>dubu jsou žaludy</a:t>
            </a:r>
          </a:p>
          <a:p>
            <a:pPr lvl="0"/>
            <a:r>
              <a:rPr lang="cs-CZ" dirty="0" smtClean="0">
                <a:solidFill>
                  <a:schemeClr val="bg1"/>
                </a:solidFill>
              </a:rPr>
              <a:t>tvrdé</a:t>
            </a:r>
            <a:r>
              <a:rPr lang="cs-CZ" dirty="0">
                <a:solidFill>
                  <a:schemeClr val="bg1"/>
                </a:solidFill>
              </a:rPr>
              <a:t>, těžké dřevo</a:t>
            </a:r>
          </a:p>
          <a:p>
            <a:pPr lvl="0"/>
            <a:r>
              <a:rPr lang="cs-CZ" dirty="0">
                <a:solidFill>
                  <a:schemeClr val="bg1"/>
                </a:solidFill>
              </a:rPr>
              <a:t>v</a:t>
            </a:r>
            <a:r>
              <a:rPr lang="cs-CZ" dirty="0" smtClean="0">
                <a:solidFill>
                  <a:schemeClr val="bg1"/>
                </a:solidFill>
              </a:rPr>
              <a:t>yrábí </a:t>
            </a:r>
            <a:r>
              <a:rPr lang="cs-CZ" dirty="0">
                <a:solidFill>
                  <a:schemeClr val="bg1"/>
                </a:solidFill>
              </a:rPr>
              <a:t>se z něho nábytek a vodní stavby (ve vodě ještě více tvrdne</a:t>
            </a:r>
            <a:r>
              <a:rPr lang="cs-CZ" dirty="0" smtClean="0">
                <a:solidFill>
                  <a:schemeClr val="bg1"/>
                </a:solidFill>
              </a:rPr>
              <a:t>)</a:t>
            </a:r>
            <a:endParaRPr lang="cs-CZ" dirty="0">
              <a:solidFill>
                <a:schemeClr val="bg1"/>
              </a:solidFill>
            </a:endParaRPr>
          </a:p>
          <a:p>
            <a:endParaRPr lang="cs-CZ" dirty="0">
              <a:solidFill>
                <a:schemeClr val="bg1"/>
              </a:solidFill>
            </a:endParaRPr>
          </a:p>
        </p:txBody>
      </p:sp>
      <p:pic>
        <p:nvPicPr>
          <p:cNvPr id="5" name="Picture 8" descr="OPVK_hor_zakladni_logolink_RGB_cz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5451475"/>
            <a:ext cx="3657600" cy="796925"/>
          </a:xfrm>
          <a:prstGeom prst="rect">
            <a:avLst/>
          </a:prstGeom>
          <a:noFill/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21385"/>
            <a:ext cx="2465801" cy="32877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6972" y="1221385"/>
            <a:ext cx="2047287" cy="32877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5" y="5479782"/>
            <a:ext cx="1830057" cy="1297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ovéPole 11"/>
          <p:cNvSpPr txBox="1"/>
          <p:nvPr/>
        </p:nvSpPr>
        <p:spPr>
          <a:xfrm>
            <a:off x="2132055" y="4313094"/>
            <a:ext cx="33374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 smtClean="0"/>
              <a:t>[</a:t>
            </a:r>
            <a:r>
              <a:rPr lang="cs-CZ" sz="1000" b="1" dirty="0" smtClean="0"/>
              <a:t>7</a:t>
            </a:r>
            <a:r>
              <a:rPr lang="en-US" sz="1000" b="1" dirty="0" smtClean="0"/>
              <a:t>]</a:t>
            </a:r>
            <a:endParaRPr lang="cs-CZ" sz="1000" b="1" dirty="0"/>
          </a:p>
        </p:txBody>
      </p:sp>
      <p:sp>
        <p:nvSpPr>
          <p:cNvPr id="13" name="TextovéPole 12"/>
          <p:cNvSpPr txBox="1"/>
          <p:nvPr/>
        </p:nvSpPr>
        <p:spPr>
          <a:xfrm>
            <a:off x="4176919" y="4313094"/>
            <a:ext cx="33374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 smtClean="0"/>
              <a:t>[</a:t>
            </a:r>
            <a:r>
              <a:rPr lang="cs-CZ" sz="1000" b="1" dirty="0" smtClean="0"/>
              <a:t>8</a:t>
            </a:r>
            <a:r>
              <a:rPr lang="en-US" sz="1000" b="1" dirty="0" smtClean="0"/>
              <a:t>]</a:t>
            </a:r>
            <a:endParaRPr lang="cs-CZ" sz="1000" b="1" dirty="0"/>
          </a:p>
        </p:txBody>
      </p:sp>
      <p:sp>
        <p:nvSpPr>
          <p:cNvPr id="14" name="TextovéPole 13"/>
          <p:cNvSpPr txBox="1"/>
          <p:nvPr/>
        </p:nvSpPr>
        <p:spPr>
          <a:xfrm>
            <a:off x="8388424" y="6567155"/>
            <a:ext cx="33374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 smtClean="0"/>
              <a:t>[</a:t>
            </a:r>
            <a:r>
              <a:rPr lang="cs-CZ" sz="1000" b="1" dirty="0" smtClean="0"/>
              <a:t>9</a:t>
            </a:r>
            <a:r>
              <a:rPr lang="en-US" sz="1000" b="1" dirty="0" smtClean="0"/>
              <a:t>]</a:t>
            </a:r>
            <a:endParaRPr lang="cs-CZ" sz="1000" b="1" dirty="0"/>
          </a:p>
        </p:txBody>
      </p:sp>
    </p:spTree>
    <p:extLst>
      <p:ext uri="{BB962C8B-B14F-4D97-AF65-F5344CB8AC3E}">
        <p14:creationId xmlns:p14="http://schemas.microsoft.com/office/powerpoint/2010/main" val="2616996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9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3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2" grpId="0"/>
      <p:bldP spid="13" grpId="0"/>
      <p:bldP spid="1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/>
              <a:t> </a:t>
            </a:r>
            <a:r>
              <a:rPr lang="cs-CZ" dirty="0" smtClean="0">
                <a:solidFill>
                  <a:srgbClr val="FFFF00"/>
                </a:solidFill>
              </a:rPr>
              <a:t>Buk lesní</a:t>
            </a:r>
            <a:endParaRPr lang="cs-CZ" dirty="0">
              <a:solidFill>
                <a:srgbClr val="FFFF00"/>
              </a:solidFill>
            </a:endParaRP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lvl="0"/>
            <a:r>
              <a:rPr lang="cs-CZ" dirty="0" smtClean="0">
                <a:solidFill>
                  <a:schemeClr val="bg1"/>
                </a:solidFill>
              </a:rPr>
              <a:t>hladká </a:t>
            </a:r>
            <a:r>
              <a:rPr lang="cs-CZ" dirty="0">
                <a:solidFill>
                  <a:schemeClr val="bg1"/>
                </a:solidFill>
              </a:rPr>
              <a:t>šedá kůra</a:t>
            </a:r>
          </a:p>
          <a:p>
            <a:pPr lvl="0"/>
            <a:r>
              <a:rPr lang="cs-CZ" dirty="0" smtClean="0">
                <a:solidFill>
                  <a:schemeClr val="bg1"/>
                </a:solidFill>
              </a:rPr>
              <a:t>nejčastější </a:t>
            </a:r>
            <a:r>
              <a:rPr lang="cs-CZ" dirty="0">
                <a:solidFill>
                  <a:schemeClr val="bg1"/>
                </a:solidFill>
              </a:rPr>
              <a:t>listnatý strom našich lesů</a:t>
            </a:r>
          </a:p>
          <a:p>
            <a:pPr lvl="0"/>
            <a:r>
              <a:rPr lang="cs-CZ" dirty="0" smtClean="0">
                <a:solidFill>
                  <a:schemeClr val="bg1"/>
                </a:solidFill>
              </a:rPr>
              <a:t>plody </a:t>
            </a:r>
            <a:r>
              <a:rPr lang="cs-CZ" dirty="0">
                <a:solidFill>
                  <a:schemeClr val="bg1"/>
                </a:solidFill>
              </a:rPr>
              <a:t>se nazývají bukvice, tvoří potravu pro lesní zvěř</a:t>
            </a:r>
          </a:p>
          <a:p>
            <a:pPr lvl="0"/>
            <a:r>
              <a:rPr lang="cs-CZ" dirty="0" smtClean="0">
                <a:solidFill>
                  <a:schemeClr val="bg1"/>
                </a:solidFill>
              </a:rPr>
              <a:t>má načervenalé             a tvrdé </a:t>
            </a:r>
            <a:r>
              <a:rPr lang="cs-CZ" dirty="0">
                <a:solidFill>
                  <a:schemeClr val="bg1"/>
                </a:solidFill>
              </a:rPr>
              <a:t>dřevo, výroba nábytku a parket</a:t>
            </a:r>
          </a:p>
          <a:p>
            <a:endParaRPr lang="cs-CZ" dirty="0"/>
          </a:p>
        </p:txBody>
      </p:sp>
      <p:pic>
        <p:nvPicPr>
          <p:cNvPr id="5" name="Picture 8" descr="OPVK_hor_zakladni_logolink_RGB_cz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5451475"/>
            <a:ext cx="3657600" cy="796925"/>
          </a:xfrm>
          <a:prstGeom prst="rect">
            <a:avLst/>
          </a:prstGeom>
          <a:noFill/>
        </p:spPr>
      </p:pic>
      <p:pic>
        <p:nvPicPr>
          <p:cNvPr id="7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494465"/>
            <a:ext cx="2496592" cy="33287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7026" y="1484784"/>
            <a:ext cx="2082000" cy="3361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280" y="5849937"/>
            <a:ext cx="1296144" cy="9753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ovéPole 10"/>
          <p:cNvSpPr txBox="1"/>
          <p:nvPr/>
        </p:nvSpPr>
        <p:spPr>
          <a:xfrm>
            <a:off x="4296607" y="4633961"/>
            <a:ext cx="39946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 smtClean="0"/>
              <a:t>[</a:t>
            </a:r>
            <a:r>
              <a:rPr lang="cs-CZ" sz="1000" b="1" dirty="0" smtClean="0"/>
              <a:t>11</a:t>
            </a:r>
            <a:r>
              <a:rPr lang="en-US" sz="1000" b="1" dirty="0" smtClean="0"/>
              <a:t>]</a:t>
            </a:r>
            <a:endParaRPr lang="cs-CZ" sz="1000" b="1" dirty="0"/>
          </a:p>
        </p:txBody>
      </p:sp>
      <p:sp>
        <p:nvSpPr>
          <p:cNvPr id="12" name="TextovéPole 11"/>
          <p:cNvSpPr txBox="1"/>
          <p:nvPr/>
        </p:nvSpPr>
        <p:spPr>
          <a:xfrm>
            <a:off x="8100392" y="6622326"/>
            <a:ext cx="39946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 smtClean="0">
                <a:solidFill>
                  <a:srgbClr val="FFFF00"/>
                </a:solidFill>
              </a:rPr>
              <a:t>[</a:t>
            </a:r>
            <a:r>
              <a:rPr lang="cs-CZ" sz="1000" b="1" dirty="0" smtClean="0">
                <a:solidFill>
                  <a:srgbClr val="FFFF00"/>
                </a:solidFill>
              </a:rPr>
              <a:t>12</a:t>
            </a:r>
            <a:r>
              <a:rPr lang="en-US" sz="1000" b="1" dirty="0" smtClean="0">
                <a:solidFill>
                  <a:srgbClr val="FFFF00"/>
                </a:solidFill>
              </a:rPr>
              <a:t>]</a:t>
            </a:r>
            <a:endParaRPr lang="cs-CZ" sz="1000" b="1" dirty="0">
              <a:solidFill>
                <a:srgbClr val="FFFF00"/>
              </a:solidFill>
            </a:endParaRPr>
          </a:p>
        </p:txBody>
      </p:sp>
      <p:sp>
        <p:nvSpPr>
          <p:cNvPr id="13" name="TextovéPole 12"/>
          <p:cNvSpPr txBox="1"/>
          <p:nvPr/>
        </p:nvSpPr>
        <p:spPr>
          <a:xfrm>
            <a:off x="2173280" y="4602033"/>
            <a:ext cx="39946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 smtClean="0">
                <a:solidFill>
                  <a:schemeClr val="bg2"/>
                </a:solidFill>
              </a:rPr>
              <a:t>[</a:t>
            </a:r>
            <a:r>
              <a:rPr lang="cs-CZ" sz="1000" b="1" dirty="0" smtClean="0">
                <a:solidFill>
                  <a:schemeClr val="bg2"/>
                </a:solidFill>
              </a:rPr>
              <a:t>10</a:t>
            </a:r>
            <a:r>
              <a:rPr lang="en-US" sz="1000" b="1" dirty="0" smtClean="0">
                <a:solidFill>
                  <a:schemeClr val="bg2"/>
                </a:solidFill>
              </a:rPr>
              <a:t>]</a:t>
            </a:r>
            <a:endParaRPr lang="cs-CZ" sz="1000" b="1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6996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1" grpId="0"/>
      <p:bldP spid="12" grpId="0"/>
      <p:bldP spid="1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8" descr="OPVK_hor_zakladni_logolink_RGB_cz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5451475"/>
            <a:ext cx="3657600" cy="796925"/>
          </a:xfrm>
          <a:prstGeom prst="rect">
            <a:avLst/>
          </a:prstGeom>
          <a:noFill/>
        </p:spPr>
      </p:pic>
      <p:sp>
        <p:nvSpPr>
          <p:cNvPr id="6" name="Zástupný symbol pro obsah 2"/>
          <p:cNvSpPr>
            <a:spLocks noGrp="1"/>
          </p:cNvSpPr>
          <p:nvPr>
            <p:ph sz="half" idx="2"/>
          </p:nvPr>
        </p:nvSpPr>
        <p:spPr>
          <a:xfrm>
            <a:off x="539552" y="908720"/>
            <a:ext cx="8147248" cy="4525963"/>
          </a:xfrm>
        </p:spPr>
        <p:txBody>
          <a:bodyPr>
            <a:normAutofit lnSpcReduction="10000"/>
          </a:bodyPr>
          <a:lstStyle/>
          <a:p>
            <a:r>
              <a:rPr lang="cs-CZ" sz="6000" dirty="0">
                <a:solidFill>
                  <a:schemeClr val="bg1"/>
                </a:solidFill>
              </a:rPr>
              <a:t>Doubrava se říká dubovému </a:t>
            </a:r>
            <a:r>
              <a:rPr lang="cs-CZ" sz="6000" dirty="0" smtClean="0">
                <a:solidFill>
                  <a:schemeClr val="bg1"/>
                </a:solidFill>
              </a:rPr>
              <a:t>lesu.</a:t>
            </a:r>
          </a:p>
          <a:p>
            <a:r>
              <a:rPr lang="cs-CZ" sz="6000" dirty="0" smtClean="0">
                <a:solidFill>
                  <a:schemeClr val="bg1"/>
                </a:solidFill>
              </a:rPr>
              <a:t>Bučina </a:t>
            </a:r>
            <a:r>
              <a:rPr lang="cs-CZ" sz="6000" dirty="0">
                <a:solidFill>
                  <a:schemeClr val="bg1"/>
                </a:solidFill>
              </a:rPr>
              <a:t>se říká lesu, </a:t>
            </a:r>
            <a:r>
              <a:rPr lang="cs-CZ" sz="6000" dirty="0" smtClean="0">
                <a:solidFill>
                  <a:schemeClr val="bg1"/>
                </a:solidFill>
              </a:rPr>
              <a:t>    kde </a:t>
            </a:r>
            <a:r>
              <a:rPr lang="cs-CZ" sz="6000" dirty="0">
                <a:solidFill>
                  <a:schemeClr val="bg1"/>
                </a:solidFill>
              </a:rPr>
              <a:t>rostou převážně buky</a:t>
            </a:r>
            <a:r>
              <a:rPr lang="cs-CZ" sz="6000" dirty="0" smtClean="0">
                <a:solidFill>
                  <a:schemeClr val="bg1"/>
                </a:solidFill>
              </a:rPr>
              <a:t>.</a:t>
            </a:r>
            <a:endParaRPr lang="cs-CZ" sz="6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6996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cs-CZ" sz="48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Anotace:</a:t>
            </a:r>
          </a:p>
        </p:txBody>
      </p:sp>
      <p:pic>
        <p:nvPicPr>
          <p:cNvPr id="90115" name="Picture 3" descr="OPVK_hor_zakladni_logolink_RGB_cz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52600" y="609600"/>
            <a:ext cx="5575300" cy="1217613"/>
          </a:xfrm>
          <a:prstGeom prst="rect">
            <a:avLst/>
          </a:prstGeom>
          <a:noFill/>
        </p:spPr>
      </p:pic>
      <p:sp>
        <p:nvSpPr>
          <p:cNvPr id="90116" name="Text Box 4"/>
          <p:cNvSpPr txBox="1">
            <a:spLocks noChangeArrowheads="1"/>
          </p:cNvSpPr>
          <p:nvPr/>
        </p:nvSpPr>
        <p:spPr bwMode="auto">
          <a:xfrm>
            <a:off x="9072563" y="4760913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endParaRPr lang="cs-CZ"/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32402" y="3696464"/>
            <a:ext cx="9144000" cy="2862322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/>
        </p:spPr>
        <p:txBody>
          <a:bodyPr lIns="738000" rIns="738000">
            <a:spAutoFit/>
          </a:bodyPr>
          <a:lstStyle>
            <a:defPPr>
              <a:defRPr lang="cs-CZ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>
              <a:buFont typeface="Wingdings" pitchFamily="2" charset="2"/>
              <a:buChar char="q"/>
            </a:pPr>
            <a:r>
              <a:rPr lang="cs-CZ" dirty="0"/>
              <a:t>Digitální učební materiál je určen pro </a:t>
            </a:r>
            <a:r>
              <a:rPr lang="cs-CZ" dirty="0" smtClean="0"/>
              <a:t>seznámení se společenstvím lesů.</a:t>
            </a:r>
          </a:p>
          <a:p>
            <a:r>
              <a:rPr lang="cs-CZ" dirty="0" smtClean="0"/>
              <a:t> Je součástí tematického okruhu „Rozmanitost přírody.“</a:t>
            </a:r>
            <a:endParaRPr lang="cs-CZ" dirty="0"/>
          </a:p>
          <a:p>
            <a:pPr>
              <a:buFont typeface="Wingdings" pitchFamily="2" charset="2"/>
              <a:buChar char="q"/>
            </a:pPr>
            <a:r>
              <a:rPr lang="cs-CZ" dirty="0" smtClean="0"/>
              <a:t>Materiál je v souladu s osnovami vyučovacího předmětu Přírodověda </a:t>
            </a:r>
          </a:p>
          <a:p>
            <a:r>
              <a:rPr lang="cs-CZ" dirty="0" smtClean="0"/>
              <a:t>a ŠVP pro základní vzdělávání ZŠ Slušovice, </a:t>
            </a:r>
            <a:r>
              <a:rPr lang="cs-CZ" dirty="0"/>
              <a:t>rozvíjí, podporuje, </a:t>
            </a:r>
            <a:r>
              <a:rPr lang="cs-CZ" dirty="0" smtClean="0"/>
              <a:t>prověřuje </a:t>
            </a:r>
          </a:p>
          <a:p>
            <a:r>
              <a:rPr lang="cs-CZ" dirty="0" smtClean="0"/>
              <a:t>a vysvětluje učivo „Společenstva lesů: listnaté a smíšené lesy.“</a:t>
            </a:r>
            <a:endParaRPr lang="cs-CZ" dirty="0"/>
          </a:p>
          <a:p>
            <a:pPr>
              <a:buFont typeface="Wingdings" pitchFamily="2" charset="2"/>
              <a:buChar char="q"/>
            </a:pPr>
            <a:r>
              <a:rPr lang="cs-CZ" dirty="0"/>
              <a:t>Je určen pro předmět </a:t>
            </a:r>
            <a:r>
              <a:rPr lang="cs-CZ" dirty="0"/>
              <a:t>p</a:t>
            </a:r>
            <a:r>
              <a:rPr lang="cs-CZ" dirty="0" smtClean="0"/>
              <a:t>řírodověda</a:t>
            </a:r>
            <a:r>
              <a:rPr lang="cs-CZ" dirty="0" smtClean="0"/>
              <a:t>, 4. ročník.</a:t>
            </a:r>
            <a:endParaRPr lang="cs-CZ" dirty="0"/>
          </a:p>
          <a:p>
            <a:pPr>
              <a:buFont typeface="Wingdings" pitchFamily="2" charset="2"/>
              <a:buChar char="q"/>
            </a:pPr>
            <a:r>
              <a:rPr lang="cs-CZ" dirty="0"/>
              <a:t>Tento materiál vznikl jako doplňující materiál k učebnici: </a:t>
            </a:r>
            <a:r>
              <a:rPr lang="cs-CZ" dirty="0" smtClean="0"/>
              <a:t>ŠTIKOVÁ, Věra. </a:t>
            </a:r>
            <a:r>
              <a:rPr lang="cs-CZ" i="1" dirty="0" smtClean="0"/>
              <a:t>Člověk a jeho svět: přírodověda pro 4. ročník</a:t>
            </a:r>
            <a:r>
              <a:rPr lang="cs-CZ" dirty="0" smtClean="0"/>
              <a:t>. Ilustrace Hana Berková, Alena </a:t>
            </a:r>
            <a:r>
              <a:rPr lang="cs-CZ" dirty="0" err="1" smtClean="0"/>
              <a:t>Baisová</a:t>
            </a:r>
            <a:r>
              <a:rPr lang="cs-CZ" dirty="0" smtClean="0"/>
              <a:t>. Brno: Nová škola, c2010, 2 sv. Duhová řada. ISBN 978-80-7289-212-9. 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512655849"/>
      </p:ext>
    </p:extLst>
  </p:cSld>
  <p:clrMapOvr>
    <a:masterClrMapping/>
  </p:clrMapOvr>
  <p:transition>
    <p:push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rgbClr val="FFFF00"/>
                </a:solidFill>
              </a:rPr>
              <a:t>Bříza bradavičnatá 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lvl="0"/>
            <a:r>
              <a:rPr lang="cs-CZ" dirty="0" smtClean="0">
                <a:solidFill>
                  <a:schemeClr val="bg1"/>
                </a:solidFill>
              </a:rPr>
              <a:t>má </a:t>
            </a:r>
            <a:r>
              <a:rPr lang="cs-CZ" dirty="0">
                <a:solidFill>
                  <a:schemeClr val="bg1"/>
                </a:solidFill>
              </a:rPr>
              <a:t>bělavou barvu kmene</a:t>
            </a:r>
          </a:p>
          <a:p>
            <a:pPr lvl="0"/>
            <a:r>
              <a:rPr lang="cs-CZ" dirty="0" smtClean="0">
                <a:solidFill>
                  <a:schemeClr val="bg1"/>
                </a:solidFill>
              </a:rPr>
              <a:t>dřevo </a:t>
            </a:r>
            <a:r>
              <a:rPr lang="cs-CZ" dirty="0">
                <a:solidFill>
                  <a:schemeClr val="bg1"/>
                </a:solidFill>
              </a:rPr>
              <a:t>dobře hoří</a:t>
            </a:r>
          </a:p>
          <a:p>
            <a:pPr lvl="0"/>
            <a:r>
              <a:rPr lang="cs-CZ" dirty="0" smtClean="0">
                <a:solidFill>
                  <a:schemeClr val="bg1"/>
                </a:solidFill>
              </a:rPr>
              <a:t>nenáročný </a:t>
            </a:r>
            <a:r>
              <a:rPr lang="cs-CZ" dirty="0">
                <a:solidFill>
                  <a:schemeClr val="bg1"/>
                </a:solidFill>
              </a:rPr>
              <a:t>strom</a:t>
            </a:r>
          </a:p>
          <a:p>
            <a:pPr lvl="0"/>
            <a:r>
              <a:rPr lang="cs-CZ" dirty="0" smtClean="0">
                <a:solidFill>
                  <a:schemeClr val="bg1"/>
                </a:solidFill>
              </a:rPr>
              <a:t>přizpůsobí </a:t>
            </a:r>
            <a:r>
              <a:rPr lang="cs-CZ" dirty="0">
                <a:solidFill>
                  <a:schemeClr val="bg1"/>
                </a:solidFill>
              </a:rPr>
              <a:t>se zhoršenému životnímu prostředí</a:t>
            </a:r>
          </a:p>
          <a:p>
            <a:pPr lvl="0"/>
            <a:r>
              <a:rPr lang="cs-CZ" dirty="0" smtClean="0">
                <a:solidFill>
                  <a:schemeClr val="bg1"/>
                </a:solidFill>
              </a:rPr>
              <a:t>soubory  </a:t>
            </a:r>
            <a:r>
              <a:rPr lang="cs-CZ" dirty="0">
                <a:solidFill>
                  <a:schemeClr val="bg1"/>
                </a:solidFill>
              </a:rPr>
              <a:t>jejich květů se nazývají jehnědy</a:t>
            </a:r>
          </a:p>
          <a:p>
            <a:endParaRPr lang="cs-CZ" dirty="0">
              <a:solidFill>
                <a:schemeClr val="bg1"/>
              </a:solidFill>
            </a:endParaRPr>
          </a:p>
          <a:p>
            <a:endParaRPr lang="cs-CZ" dirty="0">
              <a:solidFill>
                <a:schemeClr val="bg1"/>
              </a:solidFill>
            </a:endParaRPr>
          </a:p>
        </p:txBody>
      </p:sp>
      <p:pic>
        <p:nvPicPr>
          <p:cNvPr id="5" name="Picture 8" descr="OPVK_hor_zakladni_logolink_RGB_cz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5451475"/>
            <a:ext cx="3657600" cy="796925"/>
          </a:xfrm>
          <a:prstGeom prst="rect">
            <a:avLst/>
          </a:prstGeom>
          <a:noFill/>
        </p:spPr>
      </p:pic>
      <p:pic>
        <p:nvPicPr>
          <p:cNvPr id="8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2564904"/>
            <a:ext cx="3654498" cy="2736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" name="Picture 2" descr="File:Illustration Betula pendula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6376" y="2396605"/>
            <a:ext cx="1012000" cy="1734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525" y="1124744"/>
            <a:ext cx="1423045" cy="18973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ovéPole 10"/>
          <p:cNvSpPr txBox="1"/>
          <p:nvPr/>
        </p:nvSpPr>
        <p:spPr>
          <a:xfrm>
            <a:off x="4139952" y="5085184"/>
            <a:ext cx="39946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 smtClean="0"/>
              <a:t>[</a:t>
            </a:r>
            <a:r>
              <a:rPr lang="cs-CZ" sz="1000" b="1" dirty="0" smtClean="0"/>
              <a:t>14</a:t>
            </a:r>
            <a:r>
              <a:rPr lang="en-US" sz="1000" b="1" dirty="0" smtClean="0"/>
              <a:t>]</a:t>
            </a:r>
            <a:endParaRPr lang="cs-CZ" sz="1000" b="1" dirty="0"/>
          </a:p>
        </p:txBody>
      </p:sp>
      <p:sp>
        <p:nvSpPr>
          <p:cNvPr id="12" name="TextovéPole 11"/>
          <p:cNvSpPr txBox="1"/>
          <p:nvPr/>
        </p:nvSpPr>
        <p:spPr>
          <a:xfrm>
            <a:off x="1081774" y="2767744"/>
            <a:ext cx="39946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 smtClean="0">
                <a:solidFill>
                  <a:schemeClr val="bg2"/>
                </a:solidFill>
              </a:rPr>
              <a:t>[</a:t>
            </a:r>
            <a:r>
              <a:rPr lang="cs-CZ" sz="1000" b="1" dirty="0" smtClean="0">
                <a:solidFill>
                  <a:schemeClr val="bg2"/>
                </a:solidFill>
              </a:rPr>
              <a:t>13</a:t>
            </a:r>
            <a:r>
              <a:rPr lang="en-US" sz="1000" b="1" dirty="0" smtClean="0">
                <a:solidFill>
                  <a:schemeClr val="bg2"/>
                </a:solidFill>
              </a:rPr>
              <a:t>]</a:t>
            </a:r>
            <a:endParaRPr lang="cs-CZ" sz="1000" b="1" dirty="0">
              <a:solidFill>
                <a:schemeClr val="bg2"/>
              </a:solidFill>
            </a:endParaRPr>
          </a:p>
        </p:txBody>
      </p:sp>
      <p:sp>
        <p:nvSpPr>
          <p:cNvPr id="13" name="TextovéPole 12"/>
          <p:cNvSpPr txBox="1"/>
          <p:nvPr/>
        </p:nvSpPr>
        <p:spPr>
          <a:xfrm>
            <a:off x="8637028" y="3933056"/>
            <a:ext cx="39946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 smtClean="0"/>
              <a:t>[</a:t>
            </a:r>
            <a:r>
              <a:rPr lang="cs-CZ" sz="1000" b="1" dirty="0" smtClean="0"/>
              <a:t>15</a:t>
            </a:r>
            <a:r>
              <a:rPr lang="en-US" sz="1000" b="1" dirty="0" smtClean="0"/>
              <a:t>]</a:t>
            </a:r>
            <a:endParaRPr lang="cs-CZ" sz="1000" b="1" dirty="0"/>
          </a:p>
        </p:txBody>
      </p:sp>
    </p:spTree>
    <p:extLst>
      <p:ext uri="{BB962C8B-B14F-4D97-AF65-F5344CB8AC3E}">
        <p14:creationId xmlns:p14="http://schemas.microsoft.com/office/powerpoint/2010/main" val="2616996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1" grpId="0"/>
      <p:bldP spid="12" grpId="0"/>
      <p:bldP spid="1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rgbClr val="FFFF00"/>
                </a:solidFill>
              </a:rPr>
              <a:t>Další listnaté </a:t>
            </a:r>
            <a:r>
              <a:rPr lang="cs-CZ" dirty="0" smtClean="0">
                <a:solidFill>
                  <a:srgbClr val="FFFF00"/>
                </a:solidFill>
              </a:rPr>
              <a:t>stromy</a:t>
            </a:r>
            <a:endParaRPr lang="cs-CZ" dirty="0">
              <a:solidFill>
                <a:srgbClr val="FFFF00"/>
              </a:solidFill>
            </a:endParaRPr>
          </a:p>
        </p:txBody>
      </p:sp>
      <p:pic>
        <p:nvPicPr>
          <p:cNvPr id="5" name="Picture 8" descr="OPVK_hor_zakladni_logolink_RGB_cz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5451475"/>
            <a:ext cx="3657600" cy="796925"/>
          </a:xfrm>
          <a:prstGeom prst="rect">
            <a:avLst/>
          </a:prstGeom>
          <a:noFill/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4081686"/>
            <a:ext cx="3456384" cy="259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Obdélník 7"/>
          <p:cNvSpPr/>
          <p:nvPr/>
        </p:nvSpPr>
        <p:spPr>
          <a:xfrm>
            <a:off x="5868144" y="4083883"/>
            <a:ext cx="12627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cs-CZ" dirty="0">
                <a:solidFill>
                  <a:schemeClr val="bg1"/>
                </a:solidFill>
              </a:rPr>
              <a:t>Topol černý</a:t>
            </a:r>
          </a:p>
        </p:txBody>
      </p:sp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0053" y="1296374"/>
            <a:ext cx="3744416" cy="2808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Obdélník 10"/>
          <p:cNvSpPr/>
          <p:nvPr/>
        </p:nvSpPr>
        <p:spPr>
          <a:xfrm>
            <a:off x="5982640" y="1290826"/>
            <a:ext cx="135646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cs-CZ" dirty="0">
                <a:solidFill>
                  <a:schemeClr val="bg1"/>
                </a:solidFill>
              </a:rPr>
              <a:t>Olše lepkavá</a:t>
            </a:r>
          </a:p>
        </p:txBody>
      </p:sp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6908" y="1484784"/>
            <a:ext cx="2880320" cy="38575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Obdélník 14"/>
          <p:cNvSpPr/>
          <p:nvPr/>
        </p:nvSpPr>
        <p:spPr>
          <a:xfrm>
            <a:off x="1815259" y="1475492"/>
            <a:ext cx="117256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cs-CZ" dirty="0">
                <a:solidFill>
                  <a:schemeClr val="bg1"/>
                </a:solidFill>
              </a:rPr>
              <a:t>Javor </a:t>
            </a:r>
            <a:r>
              <a:rPr lang="cs-CZ" dirty="0" smtClean="0">
                <a:solidFill>
                  <a:schemeClr val="bg1"/>
                </a:solidFill>
              </a:rPr>
              <a:t>mléč</a:t>
            </a:r>
            <a:endParaRPr lang="cs-CZ" dirty="0">
              <a:solidFill>
                <a:schemeClr val="bg1"/>
              </a:solidFill>
            </a:endParaRPr>
          </a:p>
        </p:txBody>
      </p:sp>
      <p:sp>
        <p:nvSpPr>
          <p:cNvPr id="12" name="TextovéPole 11"/>
          <p:cNvSpPr txBox="1"/>
          <p:nvPr/>
        </p:nvSpPr>
        <p:spPr>
          <a:xfrm>
            <a:off x="3553232" y="5126832"/>
            <a:ext cx="39946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 smtClean="0">
                <a:solidFill>
                  <a:schemeClr val="bg2"/>
                </a:solidFill>
              </a:rPr>
              <a:t>[</a:t>
            </a:r>
            <a:r>
              <a:rPr lang="cs-CZ" sz="1000" b="1" dirty="0" smtClean="0">
                <a:solidFill>
                  <a:schemeClr val="bg2"/>
                </a:solidFill>
              </a:rPr>
              <a:t>16</a:t>
            </a:r>
            <a:r>
              <a:rPr lang="en-US" sz="1000" b="1" dirty="0" smtClean="0">
                <a:solidFill>
                  <a:schemeClr val="bg2"/>
                </a:solidFill>
              </a:rPr>
              <a:t>]</a:t>
            </a:r>
            <a:endParaRPr lang="cs-CZ" sz="1000" b="1" dirty="0">
              <a:solidFill>
                <a:schemeClr val="bg2"/>
              </a:solidFill>
            </a:endParaRPr>
          </a:p>
        </p:txBody>
      </p:sp>
      <p:sp>
        <p:nvSpPr>
          <p:cNvPr id="13" name="TextovéPole 12"/>
          <p:cNvSpPr txBox="1"/>
          <p:nvPr/>
        </p:nvSpPr>
        <p:spPr>
          <a:xfrm>
            <a:off x="8342710" y="3837662"/>
            <a:ext cx="39946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 smtClean="0">
                <a:solidFill>
                  <a:schemeClr val="bg2"/>
                </a:solidFill>
              </a:rPr>
              <a:t>[</a:t>
            </a:r>
            <a:r>
              <a:rPr lang="cs-CZ" sz="1000" b="1" dirty="0" smtClean="0">
                <a:solidFill>
                  <a:schemeClr val="bg2"/>
                </a:solidFill>
              </a:rPr>
              <a:t>17</a:t>
            </a:r>
            <a:r>
              <a:rPr lang="en-US" sz="1000" b="1" dirty="0" smtClean="0">
                <a:solidFill>
                  <a:schemeClr val="bg2"/>
                </a:solidFill>
              </a:rPr>
              <a:t>]</a:t>
            </a:r>
            <a:endParaRPr lang="cs-CZ" sz="1000" b="1" dirty="0">
              <a:solidFill>
                <a:schemeClr val="bg2"/>
              </a:solidFill>
            </a:endParaRPr>
          </a:p>
        </p:txBody>
      </p:sp>
      <p:sp>
        <p:nvSpPr>
          <p:cNvPr id="16" name="TextovéPole 15"/>
          <p:cNvSpPr txBox="1"/>
          <p:nvPr/>
        </p:nvSpPr>
        <p:spPr>
          <a:xfrm>
            <a:off x="8066865" y="6427753"/>
            <a:ext cx="39946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 smtClean="0">
                <a:solidFill>
                  <a:schemeClr val="bg2"/>
                </a:solidFill>
              </a:rPr>
              <a:t>[</a:t>
            </a:r>
            <a:r>
              <a:rPr lang="cs-CZ" sz="1000" b="1" dirty="0" smtClean="0">
                <a:solidFill>
                  <a:schemeClr val="bg2"/>
                </a:solidFill>
              </a:rPr>
              <a:t>18</a:t>
            </a:r>
            <a:r>
              <a:rPr lang="en-US" sz="1000" b="1" dirty="0" smtClean="0">
                <a:solidFill>
                  <a:schemeClr val="bg2"/>
                </a:solidFill>
              </a:rPr>
              <a:t>]</a:t>
            </a:r>
            <a:endParaRPr lang="cs-CZ" sz="1000" b="1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6996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  <p:bldP spid="11" grpId="0"/>
      <p:bldP spid="15" grpId="0"/>
      <p:bldP spid="12" grpId="0"/>
      <p:bldP spid="13" grpId="0"/>
      <p:bldP spid="1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Nadpis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>
                <a:solidFill>
                  <a:srgbClr val="FFFF00"/>
                </a:solidFill>
              </a:rPr>
              <a:t>Opakování</a:t>
            </a:r>
            <a:endParaRPr lang="cs-CZ" dirty="0">
              <a:solidFill>
                <a:srgbClr val="FFFF00"/>
              </a:solidFill>
            </a:endParaRPr>
          </a:p>
        </p:txBody>
      </p:sp>
      <p:sp>
        <p:nvSpPr>
          <p:cNvPr id="10" name="Zástupný symbol pro obsah 9"/>
          <p:cNvSpPr>
            <a:spLocks noGrp="1"/>
          </p:cNvSpPr>
          <p:nvPr>
            <p:ph sz="half" idx="1"/>
          </p:nvPr>
        </p:nvSpPr>
        <p:spPr>
          <a:xfrm>
            <a:off x="467544" y="1556792"/>
            <a:ext cx="7885510" cy="4525963"/>
          </a:xfrm>
        </p:spPr>
        <p:txBody>
          <a:bodyPr>
            <a:normAutofit/>
          </a:bodyPr>
          <a:lstStyle/>
          <a:p>
            <a:r>
              <a:rPr lang="cs-CZ" dirty="0" smtClean="0">
                <a:solidFill>
                  <a:schemeClr val="bg1"/>
                </a:solidFill>
              </a:rPr>
              <a:t>Vyjmenuj </a:t>
            </a:r>
            <a:r>
              <a:rPr lang="cs-CZ" dirty="0">
                <a:solidFill>
                  <a:schemeClr val="bg1"/>
                </a:solidFill>
              </a:rPr>
              <a:t>části listnatého stromu: </a:t>
            </a:r>
            <a:endParaRPr lang="cs-CZ" dirty="0" smtClean="0">
              <a:solidFill>
                <a:schemeClr val="bg1"/>
              </a:solidFill>
            </a:endParaRPr>
          </a:p>
          <a:p>
            <a:endParaRPr lang="cs-CZ" dirty="0">
              <a:solidFill>
                <a:schemeClr val="bg1"/>
              </a:solidFill>
            </a:endParaRPr>
          </a:p>
          <a:p>
            <a:r>
              <a:rPr lang="cs-CZ" dirty="0" smtClean="0">
                <a:solidFill>
                  <a:schemeClr val="bg1"/>
                </a:solidFill>
              </a:rPr>
              <a:t>Popiš </a:t>
            </a:r>
            <a:r>
              <a:rPr lang="cs-CZ" dirty="0">
                <a:solidFill>
                  <a:schemeClr val="bg1"/>
                </a:solidFill>
              </a:rPr>
              <a:t>části listu: </a:t>
            </a:r>
            <a:endParaRPr lang="cs-CZ" dirty="0" smtClean="0">
              <a:solidFill>
                <a:schemeClr val="bg1"/>
              </a:solidFill>
            </a:endParaRPr>
          </a:p>
          <a:p>
            <a:endParaRPr lang="cs-CZ" dirty="0">
              <a:solidFill>
                <a:schemeClr val="bg1"/>
              </a:solidFill>
            </a:endParaRPr>
          </a:p>
          <a:p>
            <a:r>
              <a:rPr lang="cs-CZ" dirty="0" smtClean="0">
                <a:solidFill>
                  <a:schemeClr val="bg1"/>
                </a:solidFill>
              </a:rPr>
              <a:t>Listy </a:t>
            </a:r>
            <a:r>
              <a:rPr lang="cs-CZ" dirty="0">
                <a:solidFill>
                  <a:schemeClr val="bg1"/>
                </a:solidFill>
              </a:rPr>
              <a:t>listnatých stromů mohou být</a:t>
            </a:r>
            <a:r>
              <a:rPr lang="cs-CZ" dirty="0" smtClean="0">
                <a:solidFill>
                  <a:schemeClr val="bg1"/>
                </a:solidFill>
              </a:rPr>
              <a:t>:</a:t>
            </a:r>
            <a:endParaRPr lang="cs-CZ" dirty="0">
              <a:solidFill>
                <a:schemeClr val="bg1"/>
              </a:solidFill>
            </a:endParaRPr>
          </a:p>
        </p:txBody>
      </p:sp>
      <p:pic>
        <p:nvPicPr>
          <p:cNvPr id="5" name="Picture 8" descr="OPVK_hor_zakladni_logolink_RGB_cz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5451475"/>
            <a:ext cx="3657600" cy="796925"/>
          </a:xfrm>
          <a:prstGeom prst="rect">
            <a:avLst/>
          </a:prstGeom>
          <a:noFill/>
        </p:spPr>
      </p:pic>
      <p:sp>
        <p:nvSpPr>
          <p:cNvPr id="3" name="TextovéPole 2"/>
          <p:cNvSpPr txBox="1"/>
          <p:nvPr/>
        </p:nvSpPr>
        <p:spPr>
          <a:xfrm>
            <a:off x="914400" y="2132856"/>
            <a:ext cx="49935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>
                <a:solidFill>
                  <a:srgbClr val="FFC000"/>
                </a:solidFill>
              </a:rPr>
              <a:t>kořeny, stonek, listy, květy, plody</a:t>
            </a:r>
          </a:p>
        </p:txBody>
      </p:sp>
      <p:sp>
        <p:nvSpPr>
          <p:cNvPr id="4" name="TextovéPole 3"/>
          <p:cNvSpPr txBox="1"/>
          <p:nvPr/>
        </p:nvSpPr>
        <p:spPr>
          <a:xfrm>
            <a:off x="755576" y="3140968"/>
            <a:ext cx="34563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 smtClean="0">
                <a:solidFill>
                  <a:srgbClr val="FFC000"/>
                </a:solidFill>
              </a:rPr>
              <a:t>  čepel</a:t>
            </a:r>
            <a:r>
              <a:rPr lang="cs-CZ" sz="2800" dirty="0">
                <a:solidFill>
                  <a:srgbClr val="FFC000"/>
                </a:solidFill>
              </a:rPr>
              <a:t>, řapík, žilnatina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827584" y="4221088"/>
            <a:ext cx="349979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 smtClean="0">
                <a:solidFill>
                  <a:srgbClr val="FFC000"/>
                </a:solidFill>
              </a:rPr>
              <a:t> jednoduché </a:t>
            </a:r>
            <a:r>
              <a:rPr lang="cs-CZ" sz="2800" dirty="0">
                <a:solidFill>
                  <a:srgbClr val="FFC000"/>
                </a:solidFill>
              </a:rPr>
              <a:t>a složené</a:t>
            </a:r>
          </a:p>
          <a:p>
            <a:endParaRPr lang="cs-CZ" sz="2800" dirty="0">
              <a:solidFill>
                <a:srgbClr val="FFC000"/>
              </a:solidFill>
            </a:endParaRPr>
          </a:p>
          <a:p>
            <a:endParaRPr lang="cs-CZ" sz="2800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5186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4" grpId="0"/>
      <p:bldP spid="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>
                <a:solidFill>
                  <a:srgbClr val="FFFF00"/>
                </a:solidFill>
              </a:rPr>
              <a:t>Opakování</a:t>
            </a:r>
            <a:endParaRPr lang="cs-CZ" dirty="0">
              <a:solidFill>
                <a:srgbClr val="FFFF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cs-CZ" dirty="0">
                <a:solidFill>
                  <a:schemeClr val="bg1"/>
                </a:solidFill>
              </a:rPr>
              <a:t>Vyjmenuj listnaté </a:t>
            </a:r>
            <a:r>
              <a:rPr lang="cs-CZ" dirty="0" smtClean="0">
                <a:solidFill>
                  <a:schemeClr val="bg1"/>
                </a:solidFill>
              </a:rPr>
              <a:t>stromy, </a:t>
            </a:r>
            <a:r>
              <a:rPr lang="cs-CZ" dirty="0">
                <a:solidFill>
                  <a:schemeClr val="bg1"/>
                </a:solidFill>
              </a:rPr>
              <a:t>které znáš?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lvl="0"/>
            <a:r>
              <a:rPr lang="cs-CZ" dirty="0" smtClean="0">
                <a:solidFill>
                  <a:srgbClr val="FFC000"/>
                </a:solidFill>
              </a:rPr>
              <a:t>Javor mléč</a:t>
            </a:r>
            <a:endParaRPr lang="cs-CZ" dirty="0">
              <a:solidFill>
                <a:srgbClr val="FFC000"/>
              </a:solidFill>
            </a:endParaRPr>
          </a:p>
          <a:p>
            <a:pPr lvl="0"/>
            <a:r>
              <a:rPr lang="cs-CZ" dirty="0" smtClean="0">
                <a:solidFill>
                  <a:srgbClr val="FFC000"/>
                </a:solidFill>
              </a:rPr>
              <a:t>Olše lepkavá</a:t>
            </a:r>
            <a:endParaRPr lang="cs-CZ" dirty="0">
              <a:solidFill>
                <a:srgbClr val="FFC000"/>
              </a:solidFill>
            </a:endParaRPr>
          </a:p>
          <a:p>
            <a:pPr lvl="0"/>
            <a:r>
              <a:rPr lang="cs-CZ" dirty="0" smtClean="0">
                <a:solidFill>
                  <a:srgbClr val="FFC000"/>
                </a:solidFill>
              </a:rPr>
              <a:t>Topol černý</a:t>
            </a:r>
          </a:p>
          <a:p>
            <a:r>
              <a:rPr lang="cs-CZ" dirty="0" smtClean="0">
                <a:solidFill>
                  <a:srgbClr val="FFC000"/>
                </a:solidFill>
              </a:rPr>
              <a:t>Bříza bradavičnatá </a:t>
            </a:r>
          </a:p>
          <a:p>
            <a:r>
              <a:rPr lang="cs-CZ" dirty="0" smtClean="0">
                <a:solidFill>
                  <a:srgbClr val="FFC000"/>
                </a:solidFill>
              </a:rPr>
              <a:t>Dub letní</a:t>
            </a:r>
          </a:p>
          <a:p>
            <a:r>
              <a:rPr lang="cs-CZ" dirty="0" smtClean="0">
                <a:solidFill>
                  <a:srgbClr val="FFC000"/>
                </a:solidFill>
              </a:rPr>
              <a:t>Buk lesní</a:t>
            </a:r>
          </a:p>
          <a:p>
            <a:r>
              <a:rPr lang="cs-CZ" dirty="0">
                <a:solidFill>
                  <a:srgbClr val="FFC000"/>
                </a:solidFill>
              </a:rPr>
              <a:t>Jírovec </a:t>
            </a:r>
            <a:r>
              <a:rPr lang="cs-CZ" dirty="0" smtClean="0">
                <a:solidFill>
                  <a:srgbClr val="FFC000"/>
                </a:solidFill>
              </a:rPr>
              <a:t>maďal</a:t>
            </a:r>
          </a:p>
          <a:p>
            <a:r>
              <a:rPr lang="cs-CZ" dirty="0">
                <a:solidFill>
                  <a:srgbClr val="FFC000"/>
                </a:solidFill>
              </a:rPr>
              <a:t>Lípa srdčitá</a:t>
            </a:r>
            <a:endParaRPr lang="cs-CZ" dirty="0" smtClean="0">
              <a:solidFill>
                <a:srgbClr val="FFC000"/>
              </a:solidFill>
            </a:endParaRPr>
          </a:p>
          <a:p>
            <a:endParaRPr lang="cs-CZ" dirty="0" smtClean="0">
              <a:solidFill>
                <a:srgbClr val="FFC000"/>
              </a:solidFill>
            </a:endParaRPr>
          </a:p>
          <a:p>
            <a:endParaRPr lang="cs-CZ" dirty="0" smtClean="0"/>
          </a:p>
        </p:txBody>
      </p:sp>
      <p:pic>
        <p:nvPicPr>
          <p:cNvPr id="5" name="Picture 8" descr="OPVK_hor_zakladni_logolink_RGB_cz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5451475"/>
            <a:ext cx="3657600" cy="79692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051579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>
                <a:solidFill>
                  <a:srgbClr val="FFFF00"/>
                </a:solidFill>
              </a:rPr>
              <a:t>Opakování</a:t>
            </a:r>
            <a:endParaRPr lang="cs-CZ" dirty="0">
              <a:solidFill>
                <a:srgbClr val="FFFF00"/>
              </a:solidFill>
            </a:endParaRP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914400" y="1600200"/>
            <a:ext cx="7772400" cy="4525963"/>
          </a:xfrm>
        </p:spPr>
        <p:txBody>
          <a:bodyPr>
            <a:normAutofit/>
          </a:bodyPr>
          <a:lstStyle/>
          <a:p>
            <a:r>
              <a:rPr lang="cs-CZ" dirty="0">
                <a:solidFill>
                  <a:schemeClr val="bg1"/>
                </a:solidFill>
              </a:rPr>
              <a:t>Plod dubu se nazývá</a:t>
            </a:r>
            <a:r>
              <a:rPr lang="cs-CZ" dirty="0" smtClean="0">
                <a:solidFill>
                  <a:schemeClr val="bg1"/>
                </a:solidFill>
              </a:rPr>
              <a:t>:</a:t>
            </a:r>
            <a:endParaRPr lang="cs-CZ" dirty="0">
              <a:solidFill>
                <a:schemeClr val="bg1"/>
              </a:solidFill>
            </a:endParaRPr>
          </a:p>
          <a:p>
            <a:r>
              <a:rPr lang="cs-CZ" dirty="0">
                <a:solidFill>
                  <a:schemeClr val="bg1"/>
                </a:solidFill>
              </a:rPr>
              <a:t>Plodem buku lesního </a:t>
            </a:r>
            <a:r>
              <a:rPr lang="cs-CZ" dirty="0" smtClean="0">
                <a:solidFill>
                  <a:schemeClr val="bg1"/>
                </a:solidFill>
              </a:rPr>
              <a:t>jsou:</a:t>
            </a:r>
          </a:p>
          <a:p>
            <a:r>
              <a:rPr lang="cs-CZ" dirty="0" smtClean="0">
                <a:solidFill>
                  <a:schemeClr val="bg1"/>
                </a:solidFill>
              </a:rPr>
              <a:t>Plody </a:t>
            </a:r>
            <a:r>
              <a:rPr lang="cs-CZ" dirty="0">
                <a:solidFill>
                  <a:schemeClr val="bg1"/>
                </a:solidFill>
              </a:rPr>
              <a:t>buku i dubu slouží jako potrava </a:t>
            </a:r>
            <a:r>
              <a:rPr lang="cs-CZ" dirty="0" smtClean="0">
                <a:solidFill>
                  <a:schemeClr val="bg1"/>
                </a:solidFill>
              </a:rPr>
              <a:t>pro:</a:t>
            </a:r>
          </a:p>
          <a:p>
            <a:r>
              <a:rPr lang="cs-CZ" dirty="0" smtClean="0">
                <a:solidFill>
                  <a:schemeClr val="bg1"/>
                </a:solidFill>
              </a:rPr>
              <a:t>Dřevo buku i dubu je           , proto se užívá všude tam, kde odolává vlhku a nárazům. </a:t>
            </a:r>
          </a:p>
          <a:p>
            <a:r>
              <a:rPr lang="cs-CZ" dirty="0" smtClean="0">
                <a:solidFill>
                  <a:schemeClr val="bg1"/>
                </a:solidFill>
              </a:rPr>
              <a:t>Vyrábí se z něj:</a:t>
            </a:r>
            <a:endParaRPr lang="cs-CZ" dirty="0">
              <a:solidFill>
                <a:schemeClr val="bg1"/>
              </a:solidFill>
            </a:endParaRPr>
          </a:p>
          <a:p>
            <a:endParaRPr lang="cs-CZ" dirty="0">
              <a:solidFill>
                <a:schemeClr val="bg1"/>
              </a:solidFill>
            </a:endParaRPr>
          </a:p>
        </p:txBody>
      </p:sp>
      <p:pic>
        <p:nvPicPr>
          <p:cNvPr id="5" name="Picture 8" descr="OPVK_hor_zakladni_logolink_RGB_cz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5451475"/>
            <a:ext cx="3657600" cy="796925"/>
          </a:xfrm>
          <a:prstGeom prst="rect">
            <a:avLst/>
          </a:prstGeom>
          <a:noFill/>
        </p:spPr>
      </p:pic>
      <p:sp>
        <p:nvSpPr>
          <p:cNvPr id="3" name="TextovéPole 2"/>
          <p:cNvSpPr txBox="1"/>
          <p:nvPr/>
        </p:nvSpPr>
        <p:spPr>
          <a:xfrm>
            <a:off x="4427984" y="1609636"/>
            <a:ext cx="11521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 smtClean="0">
                <a:solidFill>
                  <a:srgbClr val="FFC000"/>
                </a:solidFill>
              </a:rPr>
              <a:t>žalud</a:t>
            </a:r>
            <a:endParaRPr lang="cs-CZ" sz="2800" dirty="0">
              <a:solidFill>
                <a:srgbClr val="FFC000"/>
              </a:solidFill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5239105" y="2084487"/>
            <a:ext cx="13681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 smtClean="0">
                <a:solidFill>
                  <a:srgbClr val="FFC000"/>
                </a:solidFill>
              </a:rPr>
              <a:t>bukvice</a:t>
            </a:r>
            <a:endParaRPr lang="cs-CZ" sz="2800" dirty="0">
              <a:solidFill>
                <a:srgbClr val="FFC000"/>
              </a:solidFill>
            </a:endParaRPr>
          </a:p>
        </p:txBody>
      </p:sp>
      <p:sp>
        <p:nvSpPr>
          <p:cNvPr id="8" name="TextovéPole 7"/>
          <p:cNvSpPr txBox="1"/>
          <p:nvPr/>
        </p:nvSpPr>
        <p:spPr>
          <a:xfrm>
            <a:off x="7380312" y="2617748"/>
            <a:ext cx="16201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 smtClean="0">
                <a:solidFill>
                  <a:srgbClr val="FFC000"/>
                </a:solidFill>
              </a:rPr>
              <a:t>lesní zvěř</a:t>
            </a:r>
            <a:endParaRPr lang="cs-CZ" sz="2800" dirty="0">
              <a:solidFill>
                <a:srgbClr val="FFC000"/>
              </a:solidFill>
            </a:endParaRPr>
          </a:p>
        </p:txBody>
      </p:sp>
      <p:sp>
        <p:nvSpPr>
          <p:cNvPr id="9" name="TextovéPole 8"/>
          <p:cNvSpPr txBox="1"/>
          <p:nvPr/>
        </p:nvSpPr>
        <p:spPr>
          <a:xfrm>
            <a:off x="4355976" y="3121804"/>
            <a:ext cx="11693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 smtClean="0">
                <a:solidFill>
                  <a:srgbClr val="FFC000"/>
                </a:solidFill>
              </a:rPr>
              <a:t>tvrdé</a:t>
            </a:r>
            <a:endParaRPr lang="cs-CZ" sz="2800" dirty="0">
              <a:solidFill>
                <a:srgbClr val="FFC000"/>
              </a:solidFill>
            </a:endParaRPr>
          </a:p>
        </p:txBody>
      </p:sp>
      <p:sp>
        <p:nvSpPr>
          <p:cNvPr id="10" name="TextovéPole 9"/>
          <p:cNvSpPr txBox="1"/>
          <p:nvPr/>
        </p:nvSpPr>
        <p:spPr>
          <a:xfrm>
            <a:off x="3491880" y="4077072"/>
            <a:ext cx="53285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 smtClean="0">
                <a:solidFill>
                  <a:srgbClr val="FFC000"/>
                </a:solidFill>
              </a:rPr>
              <a:t>nábytek, parkety, vodní stavby ….</a:t>
            </a:r>
            <a:endParaRPr lang="cs-CZ" sz="2800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1579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6" grpId="0"/>
      <p:bldP spid="8" grpId="0"/>
      <p:bldP spid="9" grpId="0"/>
      <p:bldP spid="10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b="1" dirty="0" smtClean="0">
                <a:solidFill>
                  <a:schemeClr val="bg1"/>
                </a:solidFill>
              </a:rPr>
              <a:t>Použité zdroje - literatura:</a:t>
            </a:r>
            <a:endParaRPr lang="cs-CZ" b="1" dirty="0">
              <a:solidFill>
                <a:schemeClr val="bg1"/>
              </a:solidFill>
            </a:endParaRPr>
          </a:p>
        </p:txBody>
      </p:sp>
      <p:sp>
        <p:nvSpPr>
          <p:cNvPr id="97283" name="Rectangle 3"/>
          <p:cNvSpPr>
            <a:spLocks noGrp="1" noChangeArrowheads="1"/>
          </p:cNvSpPr>
          <p:nvPr>
            <p:ph idx="1"/>
          </p:nvPr>
        </p:nvSpPr>
        <p:spPr>
          <a:xfrm>
            <a:off x="76200" y="1143000"/>
            <a:ext cx="8991600" cy="4525963"/>
          </a:xfrm>
        </p:spPr>
        <p:txBody>
          <a:bodyPr/>
          <a:lstStyle/>
          <a:p>
            <a:r>
              <a:rPr lang="cs-CZ" sz="1200" dirty="0">
                <a:solidFill>
                  <a:schemeClr val="bg1"/>
                </a:solidFill>
              </a:rPr>
              <a:t>ŠTIKOVÁ, Věra. </a:t>
            </a:r>
            <a:r>
              <a:rPr lang="cs-CZ" sz="1200" i="1" dirty="0">
                <a:solidFill>
                  <a:schemeClr val="bg1"/>
                </a:solidFill>
              </a:rPr>
              <a:t>Člověk a jeho svět: přírodověda pro 4. ročník</a:t>
            </a:r>
            <a:r>
              <a:rPr lang="cs-CZ" sz="1200" dirty="0">
                <a:solidFill>
                  <a:schemeClr val="bg1"/>
                </a:solidFill>
              </a:rPr>
              <a:t>. Ilustrace Hana Berková, Alena </a:t>
            </a:r>
            <a:r>
              <a:rPr lang="cs-CZ" sz="1200" dirty="0" err="1">
                <a:solidFill>
                  <a:schemeClr val="bg1"/>
                </a:solidFill>
              </a:rPr>
              <a:t>Baisová</a:t>
            </a:r>
            <a:r>
              <a:rPr lang="cs-CZ" sz="1200" dirty="0">
                <a:solidFill>
                  <a:schemeClr val="bg1"/>
                </a:solidFill>
              </a:rPr>
              <a:t>. Brno: Nová škola, c2010, 2 sv. Duhová řada. ISBN </a:t>
            </a:r>
            <a:r>
              <a:rPr lang="cs-CZ" sz="1200" dirty="0" smtClean="0">
                <a:solidFill>
                  <a:schemeClr val="bg1"/>
                </a:solidFill>
              </a:rPr>
              <a:t>978-80-7289-212-9</a:t>
            </a:r>
          </a:p>
          <a:p>
            <a:r>
              <a:rPr lang="cs-CZ" sz="1200" dirty="0">
                <a:solidFill>
                  <a:schemeClr val="bg1"/>
                </a:solidFill>
              </a:rPr>
              <a:t>NOVÝ, Stanislav. </a:t>
            </a:r>
            <a:r>
              <a:rPr lang="cs-CZ" sz="1200" i="1" dirty="0">
                <a:solidFill>
                  <a:schemeClr val="bg1"/>
                </a:solidFill>
              </a:rPr>
              <a:t>Přírodověda pro čtvrtý ročník základní školy: přírodověda pro 4. ročník</a:t>
            </a:r>
            <a:r>
              <a:rPr lang="cs-CZ" sz="1200" dirty="0">
                <a:solidFill>
                  <a:schemeClr val="bg1"/>
                </a:solidFill>
              </a:rPr>
              <a:t>. 9. vyd. Ilustrace Hana Berková, Alena </a:t>
            </a:r>
            <a:r>
              <a:rPr lang="cs-CZ" sz="1200" dirty="0" err="1">
                <a:solidFill>
                  <a:schemeClr val="bg1"/>
                </a:solidFill>
              </a:rPr>
              <a:t>Baisová</a:t>
            </a:r>
            <a:r>
              <a:rPr lang="cs-CZ" sz="1200" dirty="0">
                <a:solidFill>
                  <a:schemeClr val="bg1"/>
                </a:solidFill>
              </a:rPr>
              <a:t>. Praha: SPN, 1991, 159 s. Učebnice pro základní školy. ISBN 80-042-5397-0</a:t>
            </a:r>
            <a:r>
              <a:rPr lang="cs-CZ" sz="1200" dirty="0" smtClean="0">
                <a:solidFill>
                  <a:schemeClr val="bg1"/>
                </a:solidFill>
              </a:rPr>
              <a:t>.</a:t>
            </a:r>
          </a:p>
          <a:p>
            <a:r>
              <a:rPr lang="cs-CZ" sz="1200" dirty="0">
                <a:solidFill>
                  <a:schemeClr val="bg1"/>
                </a:solidFill>
              </a:rPr>
              <a:t>DANUŠE KVASNIČKOVÁ, Jiří Froněk. </a:t>
            </a:r>
            <a:r>
              <a:rPr lang="cs-CZ" sz="1200" i="1" dirty="0">
                <a:solidFill>
                  <a:schemeClr val="bg1"/>
                </a:solidFill>
              </a:rPr>
              <a:t>Přírodověda pro 4. ročník základní školy: rok v přírodě</a:t>
            </a:r>
            <a:r>
              <a:rPr lang="cs-CZ" sz="1200" dirty="0">
                <a:solidFill>
                  <a:schemeClr val="bg1"/>
                </a:solidFill>
              </a:rPr>
              <a:t>. 3., </a:t>
            </a:r>
            <a:r>
              <a:rPr lang="cs-CZ" sz="1200" dirty="0" err="1">
                <a:solidFill>
                  <a:schemeClr val="bg1"/>
                </a:solidFill>
              </a:rPr>
              <a:t>upr</a:t>
            </a:r>
            <a:r>
              <a:rPr lang="cs-CZ" sz="1200" dirty="0">
                <a:solidFill>
                  <a:schemeClr val="bg1"/>
                </a:solidFill>
              </a:rPr>
              <a:t>. vyd. Ilustrace Hana Berková, Alena </a:t>
            </a:r>
            <a:r>
              <a:rPr lang="cs-CZ" sz="1200" dirty="0" err="1">
                <a:solidFill>
                  <a:schemeClr val="bg1"/>
                </a:solidFill>
              </a:rPr>
              <a:t>Baisová</a:t>
            </a:r>
            <a:r>
              <a:rPr lang="cs-CZ" sz="1200" dirty="0">
                <a:solidFill>
                  <a:schemeClr val="bg1"/>
                </a:solidFill>
              </a:rPr>
              <a:t>. Praha: Fortuna, 2001, 159 s. Učebnice pro základní školy. ISBN 978-807-1687-610</a:t>
            </a:r>
            <a:r>
              <a:rPr lang="cs-CZ" sz="1200" dirty="0" smtClean="0">
                <a:solidFill>
                  <a:schemeClr val="bg1"/>
                </a:solidFill>
              </a:rPr>
              <a:t>.</a:t>
            </a:r>
            <a:endParaRPr lang="cs-CZ" sz="1200" dirty="0">
              <a:solidFill>
                <a:schemeClr val="bg1"/>
              </a:solidFill>
            </a:endParaRPr>
          </a:p>
          <a:p>
            <a:r>
              <a:rPr lang="cs-CZ" sz="1200" dirty="0">
                <a:solidFill>
                  <a:schemeClr val="bg1"/>
                </a:solidFill>
              </a:rPr>
              <a:t>BAŤKOVÁ, Božena. </a:t>
            </a:r>
            <a:r>
              <a:rPr lang="cs-CZ" sz="1200" i="1" dirty="0">
                <a:solidFill>
                  <a:schemeClr val="bg1"/>
                </a:solidFill>
              </a:rPr>
              <a:t>Přírodověda 4: rok v přírodě</a:t>
            </a:r>
            <a:r>
              <a:rPr lang="cs-CZ" sz="1200" dirty="0">
                <a:solidFill>
                  <a:schemeClr val="bg1"/>
                </a:solidFill>
              </a:rPr>
              <a:t>. 1. vyd. Ilustrace Hana Berková, Alena </a:t>
            </a:r>
            <a:r>
              <a:rPr lang="cs-CZ" sz="1200" dirty="0" err="1">
                <a:solidFill>
                  <a:schemeClr val="bg1"/>
                </a:solidFill>
              </a:rPr>
              <a:t>Baisová</a:t>
            </a:r>
            <a:r>
              <a:rPr lang="cs-CZ" sz="1200" dirty="0">
                <a:solidFill>
                  <a:schemeClr val="bg1"/>
                </a:solidFill>
              </a:rPr>
              <a:t>. Olomouc: </a:t>
            </a:r>
            <a:r>
              <a:rPr lang="cs-CZ" sz="1200" dirty="0" err="1">
                <a:solidFill>
                  <a:schemeClr val="bg1"/>
                </a:solidFill>
              </a:rPr>
              <a:t>Prodos</a:t>
            </a:r>
            <a:r>
              <a:rPr lang="cs-CZ" sz="1200" dirty="0">
                <a:solidFill>
                  <a:schemeClr val="bg1"/>
                </a:solidFill>
              </a:rPr>
              <a:t>, 1993, 77 s. Učebnice pro základní školy. ISBN 80-858-0615-0.</a:t>
            </a:r>
          </a:p>
        </p:txBody>
      </p:sp>
      <p:pic>
        <p:nvPicPr>
          <p:cNvPr id="97284" name="Picture 4" descr="OPVK_hor_zakladni_logolink_RGB_cz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5438775"/>
            <a:ext cx="3657600" cy="79692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83364140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>
                <a:solidFill>
                  <a:schemeClr val="bg1"/>
                </a:solidFill>
              </a:rPr>
              <a:t>Použité zdroje - obrázky:</a:t>
            </a:r>
            <a:endParaRPr lang="cs-CZ" b="1" dirty="0">
              <a:solidFill>
                <a:schemeClr val="bg1"/>
              </a:solidFill>
            </a:endParaRPr>
          </a:p>
        </p:txBody>
      </p:sp>
      <p:sp>
        <p:nvSpPr>
          <p:cNvPr id="97283" name="Rectangle 3"/>
          <p:cNvSpPr>
            <a:spLocks noGrp="1" noChangeArrowheads="1"/>
          </p:cNvSpPr>
          <p:nvPr>
            <p:ph idx="1"/>
          </p:nvPr>
        </p:nvSpPr>
        <p:spPr>
          <a:xfrm>
            <a:off x="76200" y="1143000"/>
            <a:ext cx="8991600" cy="4295775"/>
          </a:xfrm>
        </p:spPr>
        <p:txBody>
          <a:bodyPr>
            <a:normAutofit lnSpcReduction="10000"/>
          </a:bodyPr>
          <a:lstStyle/>
          <a:p>
            <a:pPr>
              <a:buNone/>
            </a:pPr>
            <a:r>
              <a:rPr lang="en-US" sz="1100" dirty="0">
                <a:solidFill>
                  <a:schemeClr val="bg1"/>
                </a:solidFill>
              </a:rPr>
              <a:t>[</a:t>
            </a:r>
            <a:r>
              <a:rPr lang="en-US" sz="1100" dirty="0" smtClean="0">
                <a:solidFill>
                  <a:schemeClr val="bg1"/>
                </a:solidFill>
              </a:rPr>
              <a:t>1]</a:t>
            </a:r>
            <a:r>
              <a:rPr lang="cs-CZ" sz="1100" dirty="0">
                <a:solidFill>
                  <a:schemeClr val="bg1"/>
                </a:solidFill>
              </a:rPr>
              <a:t> </a:t>
            </a:r>
            <a:r>
              <a:rPr lang="cs-CZ" sz="1100" dirty="0" smtClean="0">
                <a:solidFill>
                  <a:schemeClr val="bg1"/>
                </a:solidFill>
              </a:rPr>
              <a:t>Stara </a:t>
            </a:r>
            <a:r>
              <a:rPr lang="cs-CZ" sz="1100" dirty="0">
                <a:solidFill>
                  <a:schemeClr val="bg1"/>
                </a:solidFill>
              </a:rPr>
              <a:t>planina suma.jpg. In: </a:t>
            </a:r>
            <a:r>
              <a:rPr lang="cs-CZ" sz="1100" i="1" dirty="0" err="1">
                <a:solidFill>
                  <a:schemeClr val="bg1"/>
                </a:solidFill>
              </a:rPr>
              <a:t>Wikimedia</a:t>
            </a:r>
            <a:r>
              <a:rPr lang="cs-CZ" sz="1100" i="1" dirty="0">
                <a:solidFill>
                  <a:schemeClr val="bg1"/>
                </a:solidFill>
              </a:rPr>
              <a:t>: </a:t>
            </a:r>
            <a:r>
              <a:rPr lang="cs-CZ" sz="1100" i="1" dirty="0" err="1">
                <a:solidFill>
                  <a:schemeClr val="bg1"/>
                </a:solidFill>
              </a:rPr>
              <a:t>the</a:t>
            </a:r>
            <a:r>
              <a:rPr lang="cs-CZ" sz="1100" i="1" dirty="0">
                <a:solidFill>
                  <a:schemeClr val="bg1"/>
                </a:solidFill>
              </a:rPr>
              <a:t> free </a:t>
            </a:r>
            <a:r>
              <a:rPr lang="cs-CZ" sz="1100" i="1" dirty="0" err="1">
                <a:solidFill>
                  <a:schemeClr val="bg1"/>
                </a:solidFill>
              </a:rPr>
              <a:t>encyclopedia</a:t>
            </a:r>
            <a:r>
              <a:rPr lang="cs-CZ" sz="1100" dirty="0">
                <a:solidFill>
                  <a:schemeClr val="bg1"/>
                </a:solidFill>
              </a:rPr>
              <a:t> [online]. San Francisco (CA): </a:t>
            </a:r>
            <a:r>
              <a:rPr lang="cs-CZ" sz="1100" dirty="0" err="1">
                <a:solidFill>
                  <a:schemeClr val="bg1"/>
                </a:solidFill>
              </a:rPr>
              <a:t>Wikimedia</a:t>
            </a:r>
            <a:r>
              <a:rPr lang="cs-CZ" sz="1100" dirty="0">
                <a:solidFill>
                  <a:schemeClr val="bg1"/>
                </a:solidFill>
              </a:rPr>
              <a:t> </a:t>
            </a:r>
            <a:r>
              <a:rPr lang="cs-CZ" sz="1100" dirty="0" err="1">
                <a:solidFill>
                  <a:schemeClr val="bg1"/>
                </a:solidFill>
              </a:rPr>
              <a:t>Foundation</a:t>
            </a:r>
            <a:r>
              <a:rPr lang="cs-CZ" sz="1100" dirty="0">
                <a:solidFill>
                  <a:schemeClr val="bg1"/>
                </a:solidFill>
              </a:rPr>
              <a:t>, 2001- [cit. 2013-07-22]. Dostupné z: http://</a:t>
            </a:r>
            <a:r>
              <a:rPr lang="cs-CZ" sz="1100" dirty="0" smtClean="0">
                <a:solidFill>
                  <a:schemeClr val="bg1"/>
                </a:solidFill>
              </a:rPr>
              <a:t>commons.wikimedia.org/wiki/File:Stara_planina_suma.jpg</a:t>
            </a:r>
          </a:p>
          <a:p>
            <a:pPr>
              <a:buNone/>
            </a:pPr>
            <a:r>
              <a:rPr lang="en-US" sz="1100" dirty="0" smtClean="0">
                <a:solidFill>
                  <a:schemeClr val="bg1"/>
                </a:solidFill>
              </a:rPr>
              <a:t>[</a:t>
            </a:r>
            <a:r>
              <a:rPr lang="cs-CZ" sz="1100" dirty="0" smtClean="0">
                <a:solidFill>
                  <a:schemeClr val="bg1"/>
                </a:solidFill>
              </a:rPr>
              <a:t>2</a:t>
            </a:r>
            <a:r>
              <a:rPr lang="en-US" sz="1100" dirty="0" smtClean="0">
                <a:solidFill>
                  <a:schemeClr val="bg1"/>
                </a:solidFill>
              </a:rPr>
              <a:t>]</a:t>
            </a:r>
            <a:r>
              <a:rPr lang="cs-CZ" sz="1100" dirty="0" smtClean="0">
                <a:solidFill>
                  <a:schemeClr val="bg1"/>
                </a:solidFill>
              </a:rPr>
              <a:t> </a:t>
            </a:r>
            <a:r>
              <a:rPr lang="cs-CZ" sz="1100" dirty="0" err="1" smtClean="0">
                <a:solidFill>
                  <a:schemeClr val="bg1"/>
                </a:solidFill>
              </a:rPr>
              <a:t>Forest</a:t>
            </a:r>
            <a:r>
              <a:rPr lang="cs-CZ" sz="1100" dirty="0" smtClean="0">
                <a:solidFill>
                  <a:schemeClr val="bg1"/>
                </a:solidFill>
              </a:rPr>
              <a:t> on San Juan Island.jpg. In: </a:t>
            </a:r>
            <a:r>
              <a:rPr lang="cs-CZ" sz="1100" i="1" dirty="0" err="1" smtClean="0">
                <a:solidFill>
                  <a:schemeClr val="bg1"/>
                </a:solidFill>
              </a:rPr>
              <a:t>Wikimedia</a:t>
            </a:r>
            <a:r>
              <a:rPr lang="cs-CZ" sz="1100" i="1" dirty="0" smtClean="0">
                <a:solidFill>
                  <a:schemeClr val="bg1"/>
                </a:solidFill>
              </a:rPr>
              <a:t>: </a:t>
            </a:r>
            <a:r>
              <a:rPr lang="cs-CZ" sz="1100" i="1" dirty="0" err="1" smtClean="0">
                <a:solidFill>
                  <a:schemeClr val="bg1"/>
                </a:solidFill>
              </a:rPr>
              <a:t>the</a:t>
            </a:r>
            <a:r>
              <a:rPr lang="cs-CZ" sz="1100" i="1" dirty="0" smtClean="0">
                <a:solidFill>
                  <a:schemeClr val="bg1"/>
                </a:solidFill>
              </a:rPr>
              <a:t> free </a:t>
            </a:r>
            <a:r>
              <a:rPr lang="cs-CZ" sz="1100" i="1" dirty="0" err="1" smtClean="0">
                <a:solidFill>
                  <a:schemeClr val="bg1"/>
                </a:solidFill>
              </a:rPr>
              <a:t>encyclopedia</a:t>
            </a:r>
            <a:r>
              <a:rPr lang="cs-CZ" sz="1100" dirty="0" smtClean="0">
                <a:solidFill>
                  <a:schemeClr val="bg1"/>
                </a:solidFill>
              </a:rPr>
              <a:t> [online]. San Francisco (CA): </a:t>
            </a:r>
            <a:r>
              <a:rPr lang="cs-CZ" sz="1100" dirty="0" err="1" smtClean="0">
                <a:solidFill>
                  <a:schemeClr val="bg1"/>
                </a:solidFill>
              </a:rPr>
              <a:t>Wikimedia</a:t>
            </a:r>
            <a:r>
              <a:rPr lang="cs-CZ" sz="1100" dirty="0" smtClean="0">
                <a:solidFill>
                  <a:schemeClr val="bg1"/>
                </a:solidFill>
              </a:rPr>
              <a:t> </a:t>
            </a:r>
            <a:r>
              <a:rPr lang="cs-CZ" sz="1100" dirty="0" err="1" smtClean="0">
                <a:solidFill>
                  <a:schemeClr val="bg1"/>
                </a:solidFill>
              </a:rPr>
              <a:t>Foundation</a:t>
            </a:r>
            <a:r>
              <a:rPr lang="cs-CZ" sz="1100" dirty="0" smtClean="0">
                <a:solidFill>
                  <a:schemeClr val="bg1"/>
                </a:solidFill>
              </a:rPr>
              <a:t>, 2001- [cit. 2013-07-22]. Dostupné z: http://commons.wikimedia.org/wiki/File:Forest_on_San_Juan_Island.jpg</a:t>
            </a:r>
          </a:p>
          <a:p>
            <a:pPr>
              <a:buNone/>
            </a:pPr>
            <a:r>
              <a:rPr lang="en-US" sz="1100" dirty="0" smtClean="0">
                <a:solidFill>
                  <a:schemeClr val="bg1"/>
                </a:solidFill>
              </a:rPr>
              <a:t>[</a:t>
            </a:r>
            <a:r>
              <a:rPr lang="cs-CZ" sz="1100" dirty="0" smtClean="0">
                <a:solidFill>
                  <a:schemeClr val="bg1"/>
                </a:solidFill>
              </a:rPr>
              <a:t>3</a:t>
            </a:r>
            <a:r>
              <a:rPr lang="en-US" sz="1100" dirty="0" smtClean="0">
                <a:solidFill>
                  <a:schemeClr val="bg1"/>
                </a:solidFill>
              </a:rPr>
              <a:t>]</a:t>
            </a:r>
            <a:r>
              <a:rPr lang="cs-CZ" sz="1100" dirty="0" smtClean="0">
                <a:solidFill>
                  <a:schemeClr val="bg1"/>
                </a:solidFill>
              </a:rPr>
              <a:t> </a:t>
            </a:r>
            <a:r>
              <a:rPr lang="cs-CZ" sz="1100" dirty="0">
                <a:solidFill>
                  <a:schemeClr val="bg1"/>
                </a:solidFill>
              </a:rPr>
              <a:t>Karpatská ostřicová dubohabřina.jpg. In: </a:t>
            </a:r>
            <a:r>
              <a:rPr lang="cs-CZ" sz="1100" i="1" dirty="0" err="1">
                <a:solidFill>
                  <a:schemeClr val="bg1"/>
                </a:solidFill>
              </a:rPr>
              <a:t>Wikimedia</a:t>
            </a:r>
            <a:r>
              <a:rPr lang="cs-CZ" sz="1100" i="1" dirty="0">
                <a:solidFill>
                  <a:schemeClr val="bg1"/>
                </a:solidFill>
              </a:rPr>
              <a:t>: </a:t>
            </a:r>
            <a:r>
              <a:rPr lang="cs-CZ" sz="1100" i="1" dirty="0" err="1">
                <a:solidFill>
                  <a:schemeClr val="bg1"/>
                </a:solidFill>
              </a:rPr>
              <a:t>the</a:t>
            </a:r>
            <a:r>
              <a:rPr lang="cs-CZ" sz="1100" i="1" dirty="0">
                <a:solidFill>
                  <a:schemeClr val="bg1"/>
                </a:solidFill>
              </a:rPr>
              <a:t> free </a:t>
            </a:r>
            <a:r>
              <a:rPr lang="cs-CZ" sz="1100" i="1" dirty="0" err="1">
                <a:solidFill>
                  <a:schemeClr val="bg1"/>
                </a:solidFill>
              </a:rPr>
              <a:t>encyclopedia</a:t>
            </a:r>
            <a:r>
              <a:rPr lang="cs-CZ" sz="1100" dirty="0">
                <a:solidFill>
                  <a:schemeClr val="bg1"/>
                </a:solidFill>
              </a:rPr>
              <a:t> [online]. San Francisco (CA): </a:t>
            </a:r>
            <a:r>
              <a:rPr lang="cs-CZ" sz="1100" dirty="0" err="1">
                <a:solidFill>
                  <a:schemeClr val="bg1"/>
                </a:solidFill>
              </a:rPr>
              <a:t>Wikimedia</a:t>
            </a:r>
            <a:r>
              <a:rPr lang="cs-CZ" sz="1100" dirty="0">
                <a:solidFill>
                  <a:schemeClr val="bg1"/>
                </a:solidFill>
              </a:rPr>
              <a:t> </a:t>
            </a:r>
            <a:r>
              <a:rPr lang="cs-CZ" sz="1100" dirty="0" err="1">
                <a:solidFill>
                  <a:schemeClr val="bg1"/>
                </a:solidFill>
              </a:rPr>
              <a:t>Foundation</a:t>
            </a:r>
            <a:r>
              <a:rPr lang="cs-CZ" sz="1100" dirty="0">
                <a:solidFill>
                  <a:schemeClr val="bg1"/>
                </a:solidFill>
              </a:rPr>
              <a:t>, 2001- [cit. 2013-07-22]. Dostupné z: http://commons.wikimedia.org/wiki/File:Karpatsk%C3%A1_ost%C5%99icov%C3%A1_dubohab%C5%99ina.jpg?uselang=cs</a:t>
            </a:r>
            <a:endParaRPr lang="cs-CZ" sz="1100" dirty="0" smtClean="0">
              <a:solidFill>
                <a:schemeClr val="bg1"/>
              </a:solidFill>
            </a:endParaRPr>
          </a:p>
          <a:p>
            <a:pPr>
              <a:buNone/>
            </a:pPr>
            <a:r>
              <a:rPr lang="en-US" sz="1100" dirty="0" smtClean="0">
                <a:solidFill>
                  <a:schemeClr val="bg1"/>
                </a:solidFill>
              </a:rPr>
              <a:t>[</a:t>
            </a:r>
            <a:r>
              <a:rPr lang="cs-CZ" sz="1100" dirty="0" smtClean="0">
                <a:solidFill>
                  <a:schemeClr val="bg1"/>
                </a:solidFill>
              </a:rPr>
              <a:t>4</a:t>
            </a:r>
            <a:r>
              <a:rPr lang="en-US" sz="1100" dirty="0" smtClean="0">
                <a:solidFill>
                  <a:schemeClr val="bg1"/>
                </a:solidFill>
              </a:rPr>
              <a:t>]</a:t>
            </a:r>
            <a:r>
              <a:rPr lang="cs-CZ" sz="1100" dirty="0" smtClean="0">
                <a:solidFill>
                  <a:schemeClr val="bg1"/>
                </a:solidFill>
              </a:rPr>
              <a:t> </a:t>
            </a:r>
            <a:r>
              <a:rPr lang="cs-CZ" sz="1100" dirty="0">
                <a:solidFill>
                  <a:schemeClr val="bg1"/>
                </a:solidFill>
              </a:rPr>
              <a:t>Listnaté lesy.JPG. In: </a:t>
            </a:r>
            <a:r>
              <a:rPr lang="cs-CZ" sz="1100" i="1" dirty="0" err="1">
                <a:solidFill>
                  <a:schemeClr val="bg1"/>
                </a:solidFill>
              </a:rPr>
              <a:t>Wikimedia</a:t>
            </a:r>
            <a:r>
              <a:rPr lang="cs-CZ" sz="1100" i="1" dirty="0">
                <a:solidFill>
                  <a:schemeClr val="bg1"/>
                </a:solidFill>
              </a:rPr>
              <a:t>: </a:t>
            </a:r>
            <a:r>
              <a:rPr lang="cs-CZ" sz="1100" i="1" dirty="0" err="1">
                <a:solidFill>
                  <a:schemeClr val="bg1"/>
                </a:solidFill>
              </a:rPr>
              <a:t>the</a:t>
            </a:r>
            <a:r>
              <a:rPr lang="cs-CZ" sz="1100" i="1" dirty="0">
                <a:solidFill>
                  <a:schemeClr val="bg1"/>
                </a:solidFill>
              </a:rPr>
              <a:t> free </a:t>
            </a:r>
            <a:r>
              <a:rPr lang="cs-CZ" sz="1100" i="1" dirty="0" err="1">
                <a:solidFill>
                  <a:schemeClr val="bg1"/>
                </a:solidFill>
              </a:rPr>
              <a:t>encyclopedia</a:t>
            </a:r>
            <a:r>
              <a:rPr lang="cs-CZ" sz="1100" dirty="0">
                <a:solidFill>
                  <a:schemeClr val="bg1"/>
                </a:solidFill>
              </a:rPr>
              <a:t> [online]. San Francisco (CA): </a:t>
            </a:r>
            <a:r>
              <a:rPr lang="cs-CZ" sz="1100" dirty="0" err="1">
                <a:solidFill>
                  <a:schemeClr val="bg1"/>
                </a:solidFill>
              </a:rPr>
              <a:t>Wikimedia</a:t>
            </a:r>
            <a:r>
              <a:rPr lang="cs-CZ" sz="1100" dirty="0">
                <a:solidFill>
                  <a:schemeClr val="bg1"/>
                </a:solidFill>
              </a:rPr>
              <a:t> </a:t>
            </a:r>
            <a:r>
              <a:rPr lang="cs-CZ" sz="1100" dirty="0" err="1">
                <a:solidFill>
                  <a:schemeClr val="bg1"/>
                </a:solidFill>
              </a:rPr>
              <a:t>Foundation</a:t>
            </a:r>
            <a:r>
              <a:rPr lang="cs-CZ" sz="1100" dirty="0">
                <a:solidFill>
                  <a:schemeClr val="bg1"/>
                </a:solidFill>
              </a:rPr>
              <a:t>, 2001- [cit. 2013-07-22]. Dostupné z: http://commons.wikimedia.org/wiki/File:Listnat%C3%A9_lesy.JPG?uselang=cs</a:t>
            </a:r>
            <a:endParaRPr lang="cs-CZ" sz="1100" dirty="0" smtClean="0">
              <a:solidFill>
                <a:schemeClr val="bg1"/>
              </a:solidFill>
            </a:endParaRPr>
          </a:p>
          <a:p>
            <a:pPr>
              <a:buNone/>
            </a:pPr>
            <a:r>
              <a:rPr lang="en-US" sz="1100" dirty="0" smtClean="0">
                <a:solidFill>
                  <a:schemeClr val="bg1"/>
                </a:solidFill>
              </a:rPr>
              <a:t>[</a:t>
            </a:r>
            <a:r>
              <a:rPr lang="cs-CZ" sz="1100" dirty="0" smtClean="0">
                <a:solidFill>
                  <a:schemeClr val="bg1"/>
                </a:solidFill>
              </a:rPr>
              <a:t>5</a:t>
            </a:r>
            <a:r>
              <a:rPr lang="en-US" sz="1100" dirty="0" smtClean="0">
                <a:solidFill>
                  <a:schemeClr val="bg1"/>
                </a:solidFill>
              </a:rPr>
              <a:t>]</a:t>
            </a:r>
            <a:r>
              <a:rPr lang="cs-CZ" sz="1100" dirty="0" smtClean="0">
                <a:solidFill>
                  <a:schemeClr val="bg1"/>
                </a:solidFill>
              </a:rPr>
              <a:t> </a:t>
            </a:r>
            <a:r>
              <a:rPr lang="cs-CZ" sz="1100" dirty="0">
                <a:solidFill>
                  <a:schemeClr val="bg1"/>
                </a:solidFill>
              </a:rPr>
              <a:t>Ivan </a:t>
            </a:r>
            <a:r>
              <a:rPr lang="cs-CZ" sz="1100" dirty="0" err="1">
                <a:solidFill>
                  <a:schemeClr val="bg1"/>
                </a:solidFill>
              </a:rPr>
              <a:t>Shishkin</a:t>
            </a:r>
            <a:r>
              <a:rPr lang="cs-CZ" sz="1100" dirty="0">
                <a:solidFill>
                  <a:schemeClr val="bg1"/>
                </a:solidFill>
              </a:rPr>
              <a:t> - </a:t>
            </a:r>
            <a:r>
              <a:rPr lang="cs-CZ" sz="1100" dirty="0" err="1">
                <a:solidFill>
                  <a:schemeClr val="bg1"/>
                </a:solidFill>
              </a:rPr>
              <a:t>Mixed</a:t>
            </a:r>
            <a:r>
              <a:rPr lang="cs-CZ" sz="1100" dirty="0">
                <a:solidFill>
                  <a:schemeClr val="bg1"/>
                </a:solidFill>
              </a:rPr>
              <a:t> Forest.JPG. In: </a:t>
            </a:r>
            <a:r>
              <a:rPr lang="cs-CZ" sz="1100" i="1" dirty="0" err="1">
                <a:solidFill>
                  <a:schemeClr val="bg1"/>
                </a:solidFill>
              </a:rPr>
              <a:t>Wikimedia</a:t>
            </a:r>
            <a:r>
              <a:rPr lang="cs-CZ" sz="1100" i="1" dirty="0">
                <a:solidFill>
                  <a:schemeClr val="bg1"/>
                </a:solidFill>
              </a:rPr>
              <a:t>: </a:t>
            </a:r>
            <a:r>
              <a:rPr lang="cs-CZ" sz="1100" i="1" dirty="0" err="1">
                <a:solidFill>
                  <a:schemeClr val="bg1"/>
                </a:solidFill>
              </a:rPr>
              <a:t>the</a:t>
            </a:r>
            <a:r>
              <a:rPr lang="cs-CZ" sz="1100" i="1" dirty="0">
                <a:solidFill>
                  <a:schemeClr val="bg1"/>
                </a:solidFill>
              </a:rPr>
              <a:t> free </a:t>
            </a:r>
            <a:r>
              <a:rPr lang="cs-CZ" sz="1100" i="1" dirty="0" err="1">
                <a:solidFill>
                  <a:schemeClr val="bg1"/>
                </a:solidFill>
              </a:rPr>
              <a:t>encyclopedia</a:t>
            </a:r>
            <a:r>
              <a:rPr lang="cs-CZ" sz="1100" dirty="0">
                <a:solidFill>
                  <a:schemeClr val="bg1"/>
                </a:solidFill>
              </a:rPr>
              <a:t> [online]. San Francisco (CA): </a:t>
            </a:r>
            <a:r>
              <a:rPr lang="cs-CZ" sz="1100" dirty="0" err="1">
                <a:solidFill>
                  <a:schemeClr val="bg1"/>
                </a:solidFill>
              </a:rPr>
              <a:t>Wikimedia</a:t>
            </a:r>
            <a:r>
              <a:rPr lang="cs-CZ" sz="1100" dirty="0">
                <a:solidFill>
                  <a:schemeClr val="bg1"/>
                </a:solidFill>
              </a:rPr>
              <a:t> </a:t>
            </a:r>
            <a:r>
              <a:rPr lang="cs-CZ" sz="1100" dirty="0" err="1">
                <a:solidFill>
                  <a:schemeClr val="bg1"/>
                </a:solidFill>
              </a:rPr>
              <a:t>Foundation</a:t>
            </a:r>
            <a:r>
              <a:rPr lang="cs-CZ" sz="1100" dirty="0">
                <a:solidFill>
                  <a:schemeClr val="bg1"/>
                </a:solidFill>
              </a:rPr>
              <a:t>, 2001- [cit. 2013-07-22]. Dostupné z: http://commons.wikimedia.org/wiki/File:Ivan_Shishkin_-_Mixed_Forest.JPG?uselang=cs</a:t>
            </a:r>
            <a:endParaRPr lang="cs-CZ" sz="1100" dirty="0" smtClean="0">
              <a:solidFill>
                <a:schemeClr val="bg1"/>
              </a:solidFill>
            </a:endParaRPr>
          </a:p>
          <a:p>
            <a:pPr>
              <a:buNone/>
            </a:pPr>
            <a:r>
              <a:rPr lang="en-US" sz="1100" dirty="0" smtClean="0">
                <a:solidFill>
                  <a:schemeClr val="bg1"/>
                </a:solidFill>
              </a:rPr>
              <a:t>[</a:t>
            </a:r>
            <a:r>
              <a:rPr lang="cs-CZ" sz="1100" dirty="0" smtClean="0">
                <a:solidFill>
                  <a:schemeClr val="bg1"/>
                </a:solidFill>
              </a:rPr>
              <a:t>6</a:t>
            </a:r>
            <a:r>
              <a:rPr lang="en-US" sz="1100" dirty="0" smtClean="0">
                <a:solidFill>
                  <a:schemeClr val="bg1"/>
                </a:solidFill>
              </a:rPr>
              <a:t>]</a:t>
            </a:r>
            <a:r>
              <a:rPr lang="cs-CZ" sz="1100" dirty="0" smtClean="0">
                <a:solidFill>
                  <a:schemeClr val="bg1"/>
                </a:solidFill>
              </a:rPr>
              <a:t> </a:t>
            </a:r>
            <a:r>
              <a:rPr lang="cs-CZ" sz="1100" dirty="0" err="1">
                <a:solidFill>
                  <a:schemeClr val="bg1"/>
                </a:solidFill>
              </a:rPr>
              <a:t>Riparian</a:t>
            </a:r>
            <a:r>
              <a:rPr lang="cs-CZ" sz="1100" dirty="0">
                <a:solidFill>
                  <a:schemeClr val="bg1"/>
                </a:solidFill>
              </a:rPr>
              <a:t> strip.jpg. In: </a:t>
            </a:r>
            <a:r>
              <a:rPr lang="cs-CZ" sz="1100" i="1" dirty="0" err="1">
                <a:solidFill>
                  <a:schemeClr val="bg1"/>
                </a:solidFill>
              </a:rPr>
              <a:t>Wikimedia</a:t>
            </a:r>
            <a:r>
              <a:rPr lang="cs-CZ" sz="1100" i="1" dirty="0">
                <a:solidFill>
                  <a:schemeClr val="bg1"/>
                </a:solidFill>
              </a:rPr>
              <a:t>: </a:t>
            </a:r>
            <a:r>
              <a:rPr lang="cs-CZ" sz="1100" i="1" dirty="0" err="1">
                <a:solidFill>
                  <a:schemeClr val="bg1"/>
                </a:solidFill>
              </a:rPr>
              <a:t>the</a:t>
            </a:r>
            <a:r>
              <a:rPr lang="cs-CZ" sz="1100" i="1" dirty="0">
                <a:solidFill>
                  <a:schemeClr val="bg1"/>
                </a:solidFill>
              </a:rPr>
              <a:t> free </a:t>
            </a:r>
            <a:r>
              <a:rPr lang="cs-CZ" sz="1100" i="1" dirty="0" err="1">
                <a:solidFill>
                  <a:schemeClr val="bg1"/>
                </a:solidFill>
              </a:rPr>
              <a:t>encyclopedia</a:t>
            </a:r>
            <a:r>
              <a:rPr lang="cs-CZ" sz="1100" dirty="0">
                <a:solidFill>
                  <a:schemeClr val="bg1"/>
                </a:solidFill>
              </a:rPr>
              <a:t> [online]. San Francisco (CA): </a:t>
            </a:r>
            <a:r>
              <a:rPr lang="cs-CZ" sz="1100" dirty="0" err="1">
                <a:solidFill>
                  <a:schemeClr val="bg1"/>
                </a:solidFill>
              </a:rPr>
              <a:t>Wikimedia</a:t>
            </a:r>
            <a:r>
              <a:rPr lang="cs-CZ" sz="1100" dirty="0">
                <a:solidFill>
                  <a:schemeClr val="bg1"/>
                </a:solidFill>
              </a:rPr>
              <a:t> </a:t>
            </a:r>
            <a:r>
              <a:rPr lang="cs-CZ" sz="1100" dirty="0" err="1">
                <a:solidFill>
                  <a:schemeClr val="bg1"/>
                </a:solidFill>
              </a:rPr>
              <a:t>Foundation</a:t>
            </a:r>
            <a:r>
              <a:rPr lang="cs-CZ" sz="1100" dirty="0">
                <a:solidFill>
                  <a:schemeClr val="bg1"/>
                </a:solidFill>
              </a:rPr>
              <a:t>, 2001- [cit. 2013-07-22]. Dostupné z: http://commons.wikimedia.org/wiki/File:Riparian_strip.jpg</a:t>
            </a:r>
            <a:endParaRPr lang="cs-CZ" sz="1100" dirty="0" smtClean="0">
              <a:solidFill>
                <a:schemeClr val="bg1"/>
              </a:solidFill>
            </a:endParaRPr>
          </a:p>
          <a:p>
            <a:pPr>
              <a:buNone/>
            </a:pPr>
            <a:r>
              <a:rPr lang="en-US" sz="1100" dirty="0" smtClean="0">
                <a:solidFill>
                  <a:schemeClr val="bg2"/>
                </a:solidFill>
              </a:rPr>
              <a:t>[</a:t>
            </a:r>
            <a:r>
              <a:rPr lang="cs-CZ" sz="1100" dirty="0" smtClean="0">
                <a:solidFill>
                  <a:schemeClr val="bg2"/>
                </a:solidFill>
              </a:rPr>
              <a:t>7</a:t>
            </a:r>
            <a:r>
              <a:rPr lang="en-US" sz="1100" dirty="0" smtClean="0">
                <a:solidFill>
                  <a:schemeClr val="bg2"/>
                </a:solidFill>
              </a:rPr>
              <a:t>]</a:t>
            </a:r>
            <a:r>
              <a:rPr lang="cs-CZ" sz="1100" dirty="0" smtClean="0">
                <a:solidFill>
                  <a:schemeClr val="bg2"/>
                </a:solidFill>
              </a:rPr>
              <a:t> </a:t>
            </a:r>
            <a:r>
              <a:rPr lang="cs-CZ" sz="1100" dirty="0" err="1">
                <a:solidFill>
                  <a:schemeClr val="bg1"/>
                </a:solidFill>
              </a:rPr>
              <a:t>Quercus</a:t>
            </a:r>
            <a:r>
              <a:rPr lang="cs-CZ" sz="1100" dirty="0">
                <a:solidFill>
                  <a:schemeClr val="bg1"/>
                </a:solidFill>
              </a:rPr>
              <a:t> robur AB.jpg: http://commons.wikimedia.org/wiki/</a:t>
            </a:r>
            <a:r>
              <a:rPr lang="cs-CZ" sz="1100" dirty="0" err="1">
                <a:solidFill>
                  <a:schemeClr val="bg1"/>
                </a:solidFill>
              </a:rPr>
              <a:t>File:Quercus_robur_AB.jpg</a:t>
            </a:r>
            <a:r>
              <a:rPr lang="cs-CZ" sz="1100" dirty="0">
                <a:solidFill>
                  <a:schemeClr val="bg1"/>
                </a:solidFill>
              </a:rPr>
              <a:t>. In: </a:t>
            </a:r>
            <a:r>
              <a:rPr lang="cs-CZ" sz="1100" i="1" dirty="0" err="1">
                <a:solidFill>
                  <a:schemeClr val="bg1"/>
                </a:solidFill>
              </a:rPr>
              <a:t>Wikimedia</a:t>
            </a:r>
            <a:r>
              <a:rPr lang="cs-CZ" sz="1100" i="1" dirty="0">
                <a:solidFill>
                  <a:schemeClr val="bg1"/>
                </a:solidFill>
              </a:rPr>
              <a:t>: </a:t>
            </a:r>
            <a:r>
              <a:rPr lang="cs-CZ" sz="1100" i="1" dirty="0" err="1">
                <a:solidFill>
                  <a:schemeClr val="bg1"/>
                </a:solidFill>
              </a:rPr>
              <a:t>the</a:t>
            </a:r>
            <a:r>
              <a:rPr lang="cs-CZ" sz="1100" i="1" dirty="0">
                <a:solidFill>
                  <a:schemeClr val="bg1"/>
                </a:solidFill>
              </a:rPr>
              <a:t> free </a:t>
            </a:r>
            <a:r>
              <a:rPr lang="cs-CZ" sz="1100" i="1" dirty="0" err="1">
                <a:solidFill>
                  <a:schemeClr val="bg1"/>
                </a:solidFill>
              </a:rPr>
              <a:t>encyclopedia</a:t>
            </a:r>
            <a:r>
              <a:rPr lang="cs-CZ" sz="1100" dirty="0">
                <a:solidFill>
                  <a:schemeClr val="bg1"/>
                </a:solidFill>
              </a:rPr>
              <a:t> [online]. San Francisco (CA): </a:t>
            </a:r>
            <a:r>
              <a:rPr lang="cs-CZ" sz="1100" dirty="0" err="1">
                <a:solidFill>
                  <a:schemeClr val="bg1"/>
                </a:solidFill>
              </a:rPr>
              <a:t>Wikimedia</a:t>
            </a:r>
            <a:r>
              <a:rPr lang="cs-CZ" sz="1100" dirty="0">
                <a:solidFill>
                  <a:schemeClr val="bg1"/>
                </a:solidFill>
              </a:rPr>
              <a:t> </a:t>
            </a:r>
            <a:r>
              <a:rPr lang="cs-CZ" sz="1100" dirty="0" err="1">
                <a:solidFill>
                  <a:schemeClr val="bg1"/>
                </a:solidFill>
              </a:rPr>
              <a:t>Foundation</a:t>
            </a:r>
            <a:r>
              <a:rPr lang="cs-CZ" sz="1100" dirty="0">
                <a:solidFill>
                  <a:schemeClr val="bg1"/>
                </a:solidFill>
              </a:rPr>
              <a:t>, 2001- [cit. 2013-07-22]. Dostupné z: http://commons.wikimedia.org/wiki/File:Riparian_strip.jpg</a:t>
            </a:r>
            <a:endParaRPr lang="cs-CZ" sz="1100" dirty="0" smtClean="0">
              <a:solidFill>
                <a:schemeClr val="bg1"/>
              </a:solidFill>
            </a:endParaRPr>
          </a:p>
          <a:p>
            <a:pPr>
              <a:buNone/>
            </a:pPr>
            <a:r>
              <a:rPr lang="en-US" sz="1100" dirty="0" smtClean="0">
                <a:solidFill>
                  <a:schemeClr val="bg2"/>
                </a:solidFill>
              </a:rPr>
              <a:t>[</a:t>
            </a:r>
            <a:r>
              <a:rPr lang="cs-CZ" sz="1100" dirty="0" smtClean="0">
                <a:solidFill>
                  <a:schemeClr val="bg2"/>
                </a:solidFill>
              </a:rPr>
              <a:t>8</a:t>
            </a:r>
            <a:r>
              <a:rPr lang="en-US" sz="1100" dirty="0" smtClean="0">
                <a:solidFill>
                  <a:schemeClr val="bg2"/>
                </a:solidFill>
              </a:rPr>
              <a:t>]</a:t>
            </a:r>
            <a:r>
              <a:rPr lang="cs-CZ" sz="1100" dirty="0" smtClean="0">
                <a:solidFill>
                  <a:schemeClr val="bg2"/>
                </a:solidFill>
              </a:rPr>
              <a:t> </a:t>
            </a:r>
            <a:r>
              <a:rPr lang="cs-CZ" sz="1100" dirty="0" err="1">
                <a:solidFill>
                  <a:schemeClr val="bg1"/>
                </a:solidFill>
              </a:rPr>
              <a:t>Illustration</a:t>
            </a:r>
            <a:r>
              <a:rPr lang="cs-CZ" sz="1100" dirty="0">
                <a:solidFill>
                  <a:schemeClr val="bg1"/>
                </a:solidFill>
              </a:rPr>
              <a:t> </a:t>
            </a:r>
            <a:r>
              <a:rPr lang="cs-CZ" sz="1100" dirty="0" err="1">
                <a:solidFill>
                  <a:schemeClr val="bg1"/>
                </a:solidFill>
              </a:rPr>
              <a:t>Quercus</a:t>
            </a:r>
            <a:r>
              <a:rPr lang="cs-CZ" sz="1100" dirty="0">
                <a:solidFill>
                  <a:schemeClr val="bg1"/>
                </a:solidFill>
              </a:rPr>
              <a:t> robur0 clean.jpg: http://commons.wikimedia.org/wiki/File:Illustration_Quercus_robur0_clean.jpg. In: </a:t>
            </a:r>
            <a:r>
              <a:rPr lang="cs-CZ" sz="1100" i="1" dirty="0" err="1">
                <a:solidFill>
                  <a:schemeClr val="bg1"/>
                </a:solidFill>
              </a:rPr>
              <a:t>Wikimedia</a:t>
            </a:r>
            <a:r>
              <a:rPr lang="cs-CZ" sz="1100" i="1" dirty="0">
                <a:solidFill>
                  <a:schemeClr val="bg1"/>
                </a:solidFill>
              </a:rPr>
              <a:t>: </a:t>
            </a:r>
            <a:r>
              <a:rPr lang="cs-CZ" sz="1100" i="1" dirty="0" err="1">
                <a:solidFill>
                  <a:schemeClr val="bg1"/>
                </a:solidFill>
              </a:rPr>
              <a:t>the</a:t>
            </a:r>
            <a:r>
              <a:rPr lang="cs-CZ" sz="1100" i="1" dirty="0">
                <a:solidFill>
                  <a:schemeClr val="bg1"/>
                </a:solidFill>
              </a:rPr>
              <a:t> free </a:t>
            </a:r>
            <a:r>
              <a:rPr lang="cs-CZ" sz="1100" i="1" dirty="0" err="1">
                <a:solidFill>
                  <a:schemeClr val="bg1"/>
                </a:solidFill>
              </a:rPr>
              <a:t>encyclopedia</a:t>
            </a:r>
            <a:r>
              <a:rPr lang="cs-CZ" sz="1100" dirty="0">
                <a:solidFill>
                  <a:schemeClr val="bg1"/>
                </a:solidFill>
              </a:rPr>
              <a:t> [online]. San Francisco (CA): </a:t>
            </a:r>
            <a:r>
              <a:rPr lang="cs-CZ" sz="1100" dirty="0" err="1">
                <a:solidFill>
                  <a:schemeClr val="bg1"/>
                </a:solidFill>
              </a:rPr>
              <a:t>Wikimedia</a:t>
            </a:r>
            <a:r>
              <a:rPr lang="cs-CZ" sz="1100" dirty="0">
                <a:solidFill>
                  <a:schemeClr val="bg1"/>
                </a:solidFill>
              </a:rPr>
              <a:t> </a:t>
            </a:r>
            <a:r>
              <a:rPr lang="cs-CZ" sz="1100" dirty="0" err="1">
                <a:solidFill>
                  <a:schemeClr val="bg1"/>
                </a:solidFill>
              </a:rPr>
              <a:t>Foundation</a:t>
            </a:r>
            <a:r>
              <a:rPr lang="cs-CZ" sz="1100" dirty="0">
                <a:solidFill>
                  <a:schemeClr val="bg1"/>
                </a:solidFill>
              </a:rPr>
              <a:t>, 2001- [cit. 2013-07-22]. Dostupné z: http://commons.wikimedia.org/wiki/File:Riparian_strip.jpg</a:t>
            </a:r>
            <a:endParaRPr lang="cs-CZ" sz="1100" dirty="0" smtClean="0">
              <a:solidFill>
                <a:schemeClr val="bg1"/>
              </a:solidFill>
            </a:endParaRPr>
          </a:p>
          <a:p>
            <a:pPr>
              <a:buNone/>
            </a:pPr>
            <a:r>
              <a:rPr lang="en-US" sz="1100" dirty="0" smtClean="0">
                <a:solidFill>
                  <a:schemeClr val="bg1"/>
                </a:solidFill>
              </a:rPr>
              <a:t>[</a:t>
            </a:r>
            <a:r>
              <a:rPr lang="cs-CZ" sz="1100" dirty="0" smtClean="0">
                <a:solidFill>
                  <a:schemeClr val="bg1"/>
                </a:solidFill>
              </a:rPr>
              <a:t>9</a:t>
            </a:r>
            <a:r>
              <a:rPr lang="en-US" sz="1100" dirty="0" smtClean="0">
                <a:solidFill>
                  <a:schemeClr val="bg1"/>
                </a:solidFill>
              </a:rPr>
              <a:t>]</a:t>
            </a:r>
            <a:r>
              <a:rPr lang="cs-CZ" sz="1100" dirty="0" smtClean="0">
                <a:solidFill>
                  <a:schemeClr val="bg1"/>
                </a:solidFill>
              </a:rPr>
              <a:t> </a:t>
            </a:r>
            <a:r>
              <a:rPr lang="cs-CZ" sz="1100" dirty="0">
                <a:solidFill>
                  <a:schemeClr val="bg1"/>
                </a:solidFill>
              </a:rPr>
              <a:t>XN </a:t>
            </a:r>
            <a:r>
              <a:rPr lang="cs-CZ" sz="1100" dirty="0" err="1">
                <a:solidFill>
                  <a:schemeClr val="bg1"/>
                </a:solidFill>
              </a:rPr>
              <a:t>oak</a:t>
            </a:r>
            <a:r>
              <a:rPr lang="cs-CZ" sz="1100" dirty="0">
                <a:solidFill>
                  <a:schemeClr val="bg1"/>
                </a:solidFill>
              </a:rPr>
              <a:t> </a:t>
            </a:r>
            <a:r>
              <a:rPr lang="cs-CZ" sz="1100" dirty="0" err="1">
                <a:solidFill>
                  <a:schemeClr val="bg1"/>
                </a:solidFill>
              </a:rPr>
              <a:t>acorn</a:t>
            </a:r>
            <a:r>
              <a:rPr lang="cs-CZ" sz="1100" dirty="0">
                <a:solidFill>
                  <a:schemeClr val="bg1"/>
                </a:solidFill>
              </a:rPr>
              <a:t> 400.jpg: http://commons.wikimedia.org/wiki/File:XN_oak_acorn_400.jpg. In: </a:t>
            </a:r>
            <a:r>
              <a:rPr lang="cs-CZ" sz="1100" i="1" dirty="0" err="1">
                <a:solidFill>
                  <a:schemeClr val="bg1"/>
                </a:solidFill>
              </a:rPr>
              <a:t>Wikimedia</a:t>
            </a:r>
            <a:r>
              <a:rPr lang="cs-CZ" sz="1100" i="1" dirty="0">
                <a:solidFill>
                  <a:schemeClr val="bg1"/>
                </a:solidFill>
              </a:rPr>
              <a:t>: </a:t>
            </a:r>
            <a:r>
              <a:rPr lang="cs-CZ" sz="1100" i="1" dirty="0" err="1">
                <a:solidFill>
                  <a:schemeClr val="bg1"/>
                </a:solidFill>
              </a:rPr>
              <a:t>the</a:t>
            </a:r>
            <a:r>
              <a:rPr lang="cs-CZ" sz="1100" i="1" dirty="0">
                <a:solidFill>
                  <a:schemeClr val="bg1"/>
                </a:solidFill>
              </a:rPr>
              <a:t> free </a:t>
            </a:r>
            <a:r>
              <a:rPr lang="cs-CZ" sz="1100" i="1" dirty="0" err="1">
                <a:solidFill>
                  <a:schemeClr val="bg1"/>
                </a:solidFill>
              </a:rPr>
              <a:t>encyclopedia</a:t>
            </a:r>
            <a:r>
              <a:rPr lang="cs-CZ" sz="1100" dirty="0">
                <a:solidFill>
                  <a:schemeClr val="bg1"/>
                </a:solidFill>
              </a:rPr>
              <a:t> [online]. San Francisco (CA): </a:t>
            </a:r>
            <a:r>
              <a:rPr lang="cs-CZ" sz="1100" dirty="0" err="1">
                <a:solidFill>
                  <a:schemeClr val="bg1"/>
                </a:solidFill>
              </a:rPr>
              <a:t>Wikimedia</a:t>
            </a:r>
            <a:r>
              <a:rPr lang="cs-CZ" sz="1100" dirty="0">
                <a:solidFill>
                  <a:schemeClr val="bg1"/>
                </a:solidFill>
              </a:rPr>
              <a:t> </a:t>
            </a:r>
            <a:r>
              <a:rPr lang="cs-CZ" sz="1100" dirty="0" err="1">
                <a:solidFill>
                  <a:schemeClr val="bg1"/>
                </a:solidFill>
              </a:rPr>
              <a:t>Foundation</a:t>
            </a:r>
            <a:r>
              <a:rPr lang="cs-CZ" sz="1100" dirty="0">
                <a:solidFill>
                  <a:schemeClr val="bg1"/>
                </a:solidFill>
              </a:rPr>
              <a:t>, 2001- [cit. 2013-07-22]. Dostupné z: http://commons.wikimedia.org/wiki/File:Riparian_strip.jpg</a:t>
            </a:r>
            <a:endParaRPr lang="cs-CZ" sz="1100" dirty="0" smtClean="0">
              <a:solidFill>
                <a:schemeClr val="bg1"/>
              </a:solidFill>
            </a:endParaRPr>
          </a:p>
          <a:p>
            <a:pPr>
              <a:buNone/>
            </a:pPr>
            <a:r>
              <a:rPr lang="en-US" sz="1100" dirty="0" smtClean="0">
                <a:solidFill>
                  <a:schemeClr val="bg2"/>
                </a:solidFill>
              </a:rPr>
              <a:t>[</a:t>
            </a:r>
            <a:r>
              <a:rPr lang="cs-CZ" sz="1100" dirty="0" smtClean="0">
                <a:solidFill>
                  <a:schemeClr val="bg2"/>
                </a:solidFill>
              </a:rPr>
              <a:t>10</a:t>
            </a:r>
            <a:r>
              <a:rPr lang="en-US" sz="1100" dirty="0" smtClean="0">
                <a:solidFill>
                  <a:schemeClr val="bg2"/>
                </a:solidFill>
              </a:rPr>
              <a:t>]</a:t>
            </a:r>
            <a:r>
              <a:rPr lang="cs-CZ" sz="1100" dirty="0" smtClean="0">
                <a:solidFill>
                  <a:schemeClr val="bg2"/>
                </a:solidFill>
              </a:rPr>
              <a:t> </a:t>
            </a:r>
            <a:r>
              <a:rPr lang="cs-CZ" sz="1100" dirty="0">
                <a:solidFill>
                  <a:schemeClr val="bg1"/>
                </a:solidFill>
              </a:rPr>
              <a:t>Buchenwald 1.jpg: http://commons.wikimedia.org/wiki/File:Buchenwald_1.jpg. In: </a:t>
            </a:r>
            <a:r>
              <a:rPr lang="cs-CZ" sz="1100" i="1" dirty="0" err="1">
                <a:solidFill>
                  <a:schemeClr val="bg1"/>
                </a:solidFill>
              </a:rPr>
              <a:t>Wikimedia</a:t>
            </a:r>
            <a:r>
              <a:rPr lang="cs-CZ" sz="1100" i="1" dirty="0">
                <a:solidFill>
                  <a:schemeClr val="bg1"/>
                </a:solidFill>
              </a:rPr>
              <a:t>: </a:t>
            </a:r>
            <a:r>
              <a:rPr lang="cs-CZ" sz="1100" i="1" dirty="0" err="1">
                <a:solidFill>
                  <a:schemeClr val="bg1"/>
                </a:solidFill>
              </a:rPr>
              <a:t>the</a:t>
            </a:r>
            <a:r>
              <a:rPr lang="cs-CZ" sz="1100" i="1" dirty="0">
                <a:solidFill>
                  <a:schemeClr val="bg1"/>
                </a:solidFill>
              </a:rPr>
              <a:t> free </a:t>
            </a:r>
            <a:r>
              <a:rPr lang="cs-CZ" sz="1100" i="1" dirty="0" err="1">
                <a:solidFill>
                  <a:schemeClr val="bg1"/>
                </a:solidFill>
              </a:rPr>
              <a:t>encyclopedia</a:t>
            </a:r>
            <a:r>
              <a:rPr lang="cs-CZ" sz="1100" dirty="0">
                <a:solidFill>
                  <a:schemeClr val="bg1"/>
                </a:solidFill>
              </a:rPr>
              <a:t> [online]. San Francisco (CA): </a:t>
            </a:r>
            <a:r>
              <a:rPr lang="cs-CZ" sz="1100" dirty="0" err="1">
                <a:solidFill>
                  <a:schemeClr val="bg1"/>
                </a:solidFill>
              </a:rPr>
              <a:t>Wikimedia</a:t>
            </a:r>
            <a:r>
              <a:rPr lang="cs-CZ" sz="1100" dirty="0">
                <a:solidFill>
                  <a:schemeClr val="bg1"/>
                </a:solidFill>
              </a:rPr>
              <a:t> </a:t>
            </a:r>
            <a:r>
              <a:rPr lang="cs-CZ" sz="1100" dirty="0" err="1">
                <a:solidFill>
                  <a:schemeClr val="bg1"/>
                </a:solidFill>
              </a:rPr>
              <a:t>Foundation</a:t>
            </a:r>
            <a:r>
              <a:rPr lang="cs-CZ" sz="1100" dirty="0">
                <a:solidFill>
                  <a:schemeClr val="bg1"/>
                </a:solidFill>
              </a:rPr>
              <a:t>, 2001- [cit. 2013-07-22]. Dostupné z: http://commons.wikimedia.org/wiki/File:Riparian_strip.jpg</a:t>
            </a:r>
            <a:endParaRPr lang="cs-CZ" sz="1100" dirty="0" smtClean="0">
              <a:solidFill>
                <a:schemeClr val="bg1"/>
              </a:solidFill>
            </a:endParaRPr>
          </a:p>
          <a:p>
            <a:pPr>
              <a:buNone/>
            </a:pPr>
            <a:r>
              <a:rPr lang="en-US" sz="1100" dirty="0" smtClean="0">
                <a:solidFill>
                  <a:schemeClr val="bg2"/>
                </a:solidFill>
              </a:rPr>
              <a:t>[1</a:t>
            </a:r>
            <a:r>
              <a:rPr lang="cs-CZ" sz="1100" dirty="0" smtClean="0">
                <a:solidFill>
                  <a:schemeClr val="bg2"/>
                </a:solidFill>
              </a:rPr>
              <a:t>1</a:t>
            </a:r>
            <a:r>
              <a:rPr lang="en-US" sz="1100" dirty="0" smtClean="0">
                <a:solidFill>
                  <a:schemeClr val="bg2"/>
                </a:solidFill>
              </a:rPr>
              <a:t>]</a:t>
            </a:r>
            <a:r>
              <a:rPr lang="cs-CZ" sz="1100" dirty="0" smtClean="0">
                <a:solidFill>
                  <a:schemeClr val="bg2"/>
                </a:solidFill>
              </a:rPr>
              <a:t> </a:t>
            </a:r>
            <a:r>
              <a:rPr lang="cs-CZ" sz="1100" dirty="0" err="1">
                <a:solidFill>
                  <a:schemeClr val="bg1"/>
                </a:solidFill>
              </a:rPr>
              <a:t>Illustration</a:t>
            </a:r>
            <a:r>
              <a:rPr lang="cs-CZ" sz="1100" dirty="0">
                <a:solidFill>
                  <a:schemeClr val="bg1"/>
                </a:solidFill>
              </a:rPr>
              <a:t> </a:t>
            </a:r>
            <a:r>
              <a:rPr lang="cs-CZ" sz="1100" dirty="0" err="1">
                <a:solidFill>
                  <a:schemeClr val="bg1"/>
                </a:solidFill>
              </a:rPr>
              <a:t>Fagus</a:t>
            </a:r>
            <a:r>
              <a:rPr lang="cs-CZ" sz="1100" dirty="0">
                <a:solidFill>
                  <a:schemeClr val="bg1"/>
                </a:solidFill>
              </a:rPr>
              <a:t> sylvatica0.jpg: http://commons.wikimedia.org/wiki/File:Illustration_Fagus_sylvatica0.jpg. In: </a:t>
            </a:r>
            <a:r>
              <a:rPr lang="cs-CZ" sz="1100" i="1" dirty="0" err="1">
                <a:solidFill>
                  <a:schemeClr val="bg1"/>
                </a:solidFill>
              </a:rPr>
              <a:t>Wikimedia</a:t>
            </a:r>
            <a:r>
              <a:rPr lang="cs-CZ" sz="1100" i="1" dirty="0">
                <a:solidFill>
                  <a:schemeClr val="bg1"/>
                </a:solidFill>
              </a:rPr>
              <a:t>: </a:t>
            </a:r>
            <a:r>
              <a:rPr lang="cs-CZ" sz="1100" i="1" dirty="0" err="1">
                <a:solidFill>
                  <a:schemeClr val="bg1"/>
                </a:solidFill>
              </a:rPr>
              <a:t>the</a:t>
            </a:r>
            <a:r>
              <a:rPr lang="cs-CZ" sz="1100" i="1" dirty="0">
                <a:solidFill>
                  <a:schemeClr val="bg1"/>
                </a:solidFill>
              </a:rPr>
              <a:t> free </a:t>
            </a:r>
            <a:r>
              <a:rPr lang="cs-CZ" sz="1100" i="1" dirty="0" err="1">
                <a:solidFill>
                  <a:schemeClr val="bg1"/>
                </a:solidFill>
              </a:rPr>
              <a:t>encyclopedia</a:t>
            </a:r>
            <a:r>
              <a:rPr lang="cs-CZ" sz="1100" dirty="0">
                <a:solidFill>
                  <a:schemeClr val="bg1"/>
                </a:solidFill>
              </a:rPr>
              <a:t> [online]. San Francisco (CA): </a:t>
            </a:r>
            <a:r>
              <a:rPr lang="cs-CZ" sz="1100" dirty="0" err="1">
                <a:solidFill>
                  <a:schemeClr val="bg1"/>
                </a:solidFill>
              </a:rPr>
              <a:t>Wikimedia</a:t>
            </a:r>
            <a:r>
              <a:rPr lang="cs-CZ" sz="1100" dirty="0">
                <a:solidFill>
                  <a:schemeClr val="bg1"/>
                </a:solidFill>
              </a:rPr>
              <a:t> </a:t>
            </a:r>
            <a:r>
              <a:rPr lang="cs-CZ" sz="1100" dirty="0" err="1">
                <a:solidFill>
                  <a:schemeClr val="bg1"/>
                </a:solidFill>
              </a:rPr>
              <a:t>Foundation</a:t>
            </a:r>
            <a:r>
              <a:rPr lang="cs-CZ" sz="1100" dirty="0">
                <a:solidFill>
                  <a:schemeClr val="bg1"/>
                </a:solidFill>
              </a:rPr>
              <a:t>, 2001- [cit. 2013-07-22]. Dostupné z: http://commons.wikimedia.org/wiki/File:Riparian_strip.jpg</a:t>
            </a:r>
            <a:endParaRPr lang="cs-CZ" sz="1100" dirty="0" smtClean="0">
              <a:solidFill>
                <a:schemeClr val="bg1"/>
              </a:solidFill>
            </a:endParaRPr>
          </a:p>
          <a:p>
            <a:pPr>
              <a:buNone/>
            </a:pPr>
            <a:endParaRPr lang="cs-CZ" sz="1100" dirty="0" smtClean="0">
              <a:solidFill>
                <a:schemeClr val="bg2"/>
              </a:solidFill>
            </a:endParaRPr>
          </a:p>
          <a:p>
            <a:pPr>
              <a:buNone/>
            </a:pPr>
            <a:endParaRPr lang="cs-CZ" sz="1200" dirty="0">
              <a:solidFill>
                <a:schemeClr val="bg2"/>
              </a:solidFill>
            </a:endParaRPr>
          </a:p>
        </p:txBody>
      </p:sp>
      <p:pic>
        <p:nvPicPr>
          <p:cNvPr id="97284" name="Picture 4" descr="OPVK_hor_zakladni_logolink_RGB_cz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5438775"/>
            <a:ext cx="3657600" cy="79692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68190507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60648"/>
            <a:ext cx="8229600" cy="1143000"/>
          </a:xfrm>
        </p:spPr>
        <p:txBody>
          <a:bodyPr/>
          <a:lstStyle/>
          <a:p>
            <a:r>
              <a:rPr lang="cs-CZ" b="1" dirty="0" smtClean="0">
                <a:solidFill>
                  <a:schemeClr val="bg1"/>
                </a:solidFill>
              </a:rPr>
              <a:t>Použité zdroje - obrázky:</a:t>
            </a:r>
            <a:endParaRPr lang="cs-CZ" b="1" dirty="0">
              <a:solidFill>
                <a:schemeClr val="bg1"/>
              </a:solidFill>
            </a:endParaRPr>
          </a:p>
        </p:txBody>
      </p:sp>
      <p:sp>
        <p:nvSpPr>
          <p:cNvPr id="97283" name="Rectangle 3"/>
          <p:cNvSpPr>
            <a:spLocks noGrp="1" noChangeArrowheads="1"/>
          </p:cNvSpPr>
          <p:nvPr>
            <p:ph idx="1"/>
          </p:nvPr>
        </p:nvSpPr>
        <p:spPr>
          <a:xfrm>
            <a:off x="76200" y="1143000"/>
            <a:ext cx="8991600" cy="4525963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1100" dirty="0">
                <a:solidFill>
                  <a:schemeClr val="bg1"/>
                </a:solidFill>
              </a:rPr>
              <a:t>[</a:t>
            </a:r>
            <a:r>
              <a:rPr lang="en-US" sz="1100" dirty="0" smtClean="0">
                <a:solidFill>
                  <a:schemeClr val="bg1"/>
                </a:solidFill>
              </a:rPr>
              <a:t>1</a:t>
            </a:r>
            <a:r>
              <a:rPr lang="cs-CZ" sz="1100" dirty="0" smtClean="0">
                <a:solidFill>
                  <a:schemeClr val="bg1"/>
                </a:solidFill>
              </a:rPr>
              <a:t>2</a:t>
            </a:r>
            <a:r>
              <a:rPr lang="en-US" sz="1100" dirty="0" smtClean="0">
                <a:solidFill>
                  <a:schemeClr val="bg1"/>
                </a:solidFill>
              </a:rPr>
              <a:t>]</a:t>
            </a:r>
            <a:r>
              <a:rPr lang="cs-CZ" sz="1100" dirty="0" smtClean="0">
                <a:solidFill>
                  <a:schemeClr val="bg1"/>
                </a:solidFill>
              </a:rPr>
              <a:t> </a:t>
            </a:r>
            <a:r>
              <a:rPr lang="cs-CZ" sz="1100" dirty="0">
                <a:solidFill>
                  <a:schemeClr val="bg1"/>
                </a:solidFill>
              </a:rPr>
              <a:t>Bukvice.jpg: http://commons.wikimedia.org/wiki/</a:t>
            </a:r>
            <a:r>
              <a:rPr lang="cs-CZ" sz="1100" dirty="0" err="1">
                <a:solidFill>
                  <a:schemeClr val="bg1"/>
                </a:solidFill>
              </a:rPr>
              <a:t>File:Bukvice.jpg</a:t>
            </a:r>
            <a:r>
              <a:rPr lang="cs-CZ" sz="1100" dirty="0">
                <a:solidFill>
                  <a:schemeClr val="bg1"/>
                </a:solidFill>
              </a:rPr>
              <a:t>. In: </a:t>
            </a:r>
            <a:r>
              <a:rPr lang="cs-CZ" sz="1100" i="1" dirty="0" err="1">
                <a:solidFill>
                  <a:schemeClr val="bg1"/>
                </a:solidFill>
              </a:rPr>
              <a:t>Wikimedia</a:t>
            </a:r>
            <a:r>
              <a:rPr lang="cs-CZ" sz="1100" i="1" dirty="0">
                <a:solidFill>
                  <a:schemeClr val="bg1"/>
                </a:solidFill>
              </a:rPr>
              <a:t>: </a:t>
            </a:r>
            <a:r>
              <a:rPr lang="cs-CZ" sz="1100" i="1" dirty="0" err="1">
                <a:solidFill>
                  <a:schemeClr val="bg1"/>
                </a:solidFill>
              </a:rPr>
              <a:t>the</a:t>
            </a:r>
            <a:r>
              <a:rPr lang="cs-CZ" sz="1100" i="1" dirty="0">
                <a:solidFill>
                  <a:schemeClr val="bg1"/>
                </a:solidFill>
              </a:rPr>
              <a:t> free </a:t>
            </a:r>
            <a:r>
              <a:rPr lang="cs-CZ" sz="1100" i="1" dirty="0" err="1">
                <a:solidFill>
                  <a:schemeClr val="bg1"/>
                </a:solidFill>
              </a:rPr>
              <a:t>encyclopedia</a:t>
            </a:r>
            <a:r>
              <a:rPr lang="cs-CZ" sz="1100" dirty="0">
                <a:solidFill>
                  <a:schemeClr val="bg1"/>
                </a:solidFill>
              </a:rPr>
              <a:t> [online]. San Francisco (CA): </a:t>
            </a:r>
            <a:r>
              <a:rPr lang="cs-CZ" sz="1100" dirty="0" err="1">
                <a:solidFill>
                  <a:schemeClr val="bg1"/>
                </a:solidFill>
              </a:rPr>
              <a:t>Wikimedia</a:t>
            </a:r>
            <a:r>
              <a:rPr lang="cs-CZ" sz="1100" dirty="0">
                <a:solidFill>
                  <a:schemeClr val="bg1"/>
                </a:solidFill>
              </a:rPr>
              <a:t> </a:t>
            </a:r>
            <a:r>
              <a:rPr lang="cs-CZ" sz="1100" dirty="0" err="1">
                <a:solidFill>
                  <a:schemeClr val="bg1"/>
                </a:solidFill>
              </a:rPr>
              <a:t>Foundation</a:t>
            </a:r>
            <a:r>
              <a:rPr lang="cs-CZ" sz="1100" dirty="0">
                <a:solidFill>
                  <a:schemeClr val="bg1"/>
                </a:solidFill>
              </a:rPr>
              <a:t>, 2001- [cit. 2013-07-22]. Dostupné z: http://commons.wikimedia.org/wiki/File:Riparian_strip.jpg</a:t>
            </a:r>
            <a:endParaRPr lang="cs-CZ" sz="1100" dirty="0" smtClean="0">
              <a:solidFill>
                <a:schemeClr val="bg1"/>
              </a:solidFill>
            </a:endParaRPr>
          </a:p>
          <a:p>
            <a:pPr>
              <a:buNone/>
            </a:pPr>
            <a:r>
              <a:rPr lang="en-US" sz="1100" dirty="0" smtClean="0">
                <a:solidFill>
                  <a:schemeClr val="bg1"/>
                </a:solidFill>
              </a:rPr>
              <a:t>[</a:t>
            </a:r>
            <a:r>
              <a:rPr lang="cs-CZ" sz="1100" dirty="0" smtClean="0">
                <a:solidFill>
                  <a:schemeClr val="bg1"/>
                </a:solidFill>
              </a:rPr>
              <a:t>13</a:t>
            </a:r>
            <a:r>
              <a:rPr lang="en-US" sz="1100" dirty="0" smtClean="0">
                <a:solidFill>
                  <a:schemeClr val="bg1"/>
                </a:solidFill>
              </a:rPr>
              <a:t>]</a:t>
            </a:r>
            <a:r>
              <a:rPr lang="cs-CZ" sz="1100" dirty="0" smtClean="0">
                <a:solidFill>
                  <a:schemeClr val="bg1"/>
                </a:solidFill>
              </a:rPr>
              <a:t> </a:t>
            </a:r>
            <a:r>
              <a:rPr lang="cs-CZ" sz="1100" dirty="0" err="1">
                <a:solidFill>
                  <a:schemeClr val="bg1"/>
                </a:solidFill>
              </a:rPr>
              <a:t>Corylus</a:t>
            </a:r>
            <a:r>
              <a:rPr lang="cs-CZ" sz="1100" dirty="0">
                <a:solidFill>
                  <a:schemeClr val="bg1"/>
                </a:solidFill>
              </a:rPr>
              <a:t> </a:t>
            </a:r>
            <a:r>
              <a:rPr lang="cs-CZ" sz="1100" dirty="0" err="1">
                <a:solidFill>
                  <a:schemeClr val="bg1"/>
                </a:solidFill>
              </a:rPr>
              <a:t>avellana</a:t>
            </a:r>
            <a:r>
              <a:rPr lang="cs-CZ" sz="1100" dirty="0">
                <a:solidFill>
                  <a:schemeClr val="bg1"/>
                </a:solidFill>
              </a:rPr>
              <a:t> </a:t>
            </a:r>
            <a:r>
              <a:rPr lang="cs-CZ" sz="1100" dirty="0" err="1">
                <a:solidFill>
                  <a:schemeClr val="bg1"/>
                </a:solidFill>
              </a:rPr>
              <a:t>Hazelnoot</a:t>
            </a:r>
            <a:r>
              <a:rPr lang="cs-CZ" sz="1100" dirty="0">
                <a:solidFill>
                  <a:schemeClr val="bg1"/>
                </a:solidFill>
              </a:rPr>
              <a:t> male flowers.jpg. In: </a:t>
            </a:r>
            <a:r>
              <a:rPr lang="cs-CZ" sz="1100" i="1" dirty="0" err="1">
                <a:solidFill>
                  <a:schemeClr val="bg1"/>
                </a:solidFill>
              </a:rPr>
              <a:t>Wikimedia</a:t>
            </a:r>
            <a:r>
              <a:rPr lang="cs-CZ" sz="1100" i="1" dirty="0">
                <a:solidFill>
                  <a:schemeClr val="bg1"/>
                </a:solidFill>
              </a:rPr>
              <a:t>: </a:t>
            </a:r>
            <a:r>
              <a:rPr lang="cs-CZ" sz="1100" i="1" dirty="0" err="1">
                <a:solidFill>
                  <a:schemeClr val="bg1"/>
                </a:solidFill>
              </a:rPr>
              <a:t>the</a:t>
            </a:r>
            <a:r>
              <a:rPr lang="cs-CZ" sz="1100" i="1" dirty="0">
                <a:solidFill>
                  <a:schemeClr val="bg1"/>
                </a:solidFill>
              </a:rPr>
              <a:t> free </a:t>
            </a:r>
            <a:r>
              <a:rPr lang="cs-CZ" sz="1100" i="1" dirty="0" err="1">
                <a:solidFill>
                  <a:schemeClr val="bg1"/>
                </a:solidFill>
              </a:rPr>
              <a:t>encyclopedia</a:t>
            </a:r>
            <a:r>
              <a:rPr lang="cs-CZ" sz="1100" dirty="0">
                <a:solidFill>
                  <a:schemeClr val="bg1"/>
                </a:solidFill>
              </a:rPr>
              <a:t> [online]. San Francisco (CA): </a:t>
            </a:r>
            <a:r>
              <a:rPr lang="cs-CZ" sz="1100" dirty="0" err="1">
                <a:solidFill>
                  <a:schemeClr val="bg1"/>
                </a:solidFill>
              </a:rPr>
              <a:t>Wikimedia</a:t>
            </a:r>
            <a:r>
              <a:rPr lang="cs-CZ" sz="1100" dirty="0">
                <a:solidFill>
                  <a:schemeClr val="bg1"/>
                </a:solidFill>
              </a:rPr>
              <a:t> </a:t>
            </a:r>
            <a:r>
              <a:rPr lang="cs-CZ" sz="1100" dirty="0" err="1">
                <a:solidFill>
                  <a:schemeClr val="bg1"/>
                </a:solidFill>
              </a:rPr>
              <a:t>Foundation</a:t>
            </a:r>
            <a:r>
              <a:rPr lang="cs-CZ" sz="1100" dirty="0">
                <a:solidFill>
                  <a:schemeClr val="bg1"/>
                </a:solidFill>
              </a:rPr>
              <a:t>, 2001- [cit. 2013-07-22]. Dostupné z: http://</a:t>
            </a:r>
            <a:r>
              <a:rPr lang="cs-CZ" sz="1100" dirty="0" smtClean="0">
                <a:solidFill>
                  <a:schemeClr val="bg1"/>
                </a:solidFill>
              </a:rPr>
              <a:t>commons.wikimedia.org/wiki/File:Corylus_avellana_Hazelnoot_male_flowers.jpg</a:t>
            </a:r>
          </a:p>
          <a:p>
            <a:pPr>
              <a:buNone/>
            </a:pPr>
            <a:r>
              <a:rPr lang="en-US" sz="1100" dirty="0" smtClean="0">
                <a:solidFill>
                  <a:schemeClr val="bg1"/>
                </a:solidFill>
              </a:rPr>
              <a:t>[</a:t>
            </a:r>
            <a:r>
              <a:rPr lang="cs-CZ" sz="1100" dirty="0" smtClean="0">
                <a:solidFill>
                  <a:schemeClr val="bg1"/>
                </a:solidFill>
              </a:rPr>
              <a:t>14</a:t>
            </a:r>
            <a:r>
              <a:rPr lang="en-US" sz="1100" dirty="0" smtClean="0">
                <a:solidFill>
                  <a:schemeClr val="bg1"/>
                </a:solidFill>
              </a:rPr>
              <a:t>]</a:t>
            </a:r>
            <a:r>
              <a:rPr lang="cs-CZ" sz="1100" dirty="0" smtClean="0">
                <a:solidFill>
                  <a:schemeClr val="bg1"/>
                </a:solidFill>
              </a:rPr>
              <a:t> </a:t>
            </a:r>
            <a:r>
              <a:rPr lang="cs-CZ" sz="1100" dirty="0" err="1">
                <a:solidFill>
                  <a:schemeClr val="bg1"/>
                </a:solidFill>
              </a:rPr>
              <a:t>Betula</a:t>
            </a:r>
            <a:r>
              <a:rPr lang="cs-CZ" sz="1100" dirty="0">
                <a:solidFill>
                  <a:schemeClr val="bg1"/>
                </a:solidFill>
              </a:rPr>
              <a:t> </a:t>
            </a:r>
            <a:r>
              <a:rPr lang="cs-CZ" sz="1100" dirty="0" err="1">
                <a:solidFill>
                  <a:schemeClr val="bg1"/>
                </a:solidFill>
              </a:rPr>
              <a:t>Pendula</a:t>
            </a:r>
            <a:r>
              <a:rPr lang="cs-CZ" sz="1100" dirty="0">
                <a:solidFill>
                  <a:schemeClr val="bg1"/>
                </a:solidFill>
              </a:rPr>
              <a:t> </a:t>
            </a:r>
            <a:r>
              <a:rPr lang="cs-CZ" sz="1100" dirty="0" err="1">
                <a:solidFill>
                  <a:schemeClr val="bg1"/>
                </a:solidFill>
              </a:rPr>
              <a:t>at</a:t>
            </a:r>
            <a:r>
              <a:rPr lang="cs-CZ" sz="1100" dirty="0">
                <a:solidFill>
                  <a:schemeClr val="bg1"/>
                </a:solidFill>
              </a:rPr>
              <a:t> Stockholm University 2005-07-01.jpg. In: </a:t>
            </a:r>
            <a:r>
              <a:rPr lang="cs-CZ" sz="1100" i="1" dirty="0" err="1">
                <a:solidFill>
                  <a:schemeClr val="bg1"/>
                </a:solidFill>
              </a:rPr>
              <a:t>Wikimedia</a:t>
            </a:r>
            <a:r>
              <a:rPr lang="cs-CZ" sz="1100" i="1" dirty="0">
                <a:solidFill>
                  <a:schemeClr val="bg1"/>
                </a:solidFill>
              </a:rPr>
              <a:t>: </a:t>
            </a:r>
            <a:r>
              <a:rPr lang="cs-CZ" sz="1100" i="1" dirty="0" err="1">
                <a:solidFill>
                  <a:schemeClr val="bg1"/>
                </a:solidFill>
              </a:rPr>
              <a:t>the</a:t>
            </a:r>
            <a:r>
              <a:rPr lang="cs-CZ" sz="1100" i="1" dirty="0">
                <a:solidFill>
                  <a:schemeClr val="bg1"/>
                </a:solidFill>
              </a:rPr>
              <a:t> free </a:t>
            </a:r>
            <a:r>
              <a:rPr lang="cs-CZ" sz="1100" i="1" dirty="0" err="1">
                <a:solidFill>
                  <a:schemeClr val="bg1"/>
                </a:solidFill>
              </a:rPr>
              <a:t>encyclopedia</a:t>
            </a:r>
            <a:r>
              <a:rPr lang="cs-CZ" sz="1100" dirty="0">
                <a:solidFill>
                  <a:schemeClr val="bg1"/>
                </a:solidFill>
              </a:rPr>
              <a:t> [online]. San Francisco (CA): </a:t>
            </a:r>
            <a:r>
              <a:rPr lang="cs-CZ" sz="1100" dirty="0" err="1">
                <a:solidFill>
                  <a:schemeClr val="bg1"/>
                </a:solidFill>
              </a:rPr>
              <a:t>Wikimedia</a:t>
            </a:r>
            <a:r>
              <a:rPr lang="cs-CZ" sz="1100" dirty="0">
                <a:solidFill>
                  <a:schemeClr val="bg1"/>
                </a:solidFill>
              </a:rPr>
              <a:t> </a:t>
            </a:r>
            <a:r>
              <a:rPr lang="cs-CZ" sz="1100" dirty="0" err="1">
                <a:solidFill>
                  <a:schemeClr val="bg1"/>
                </a:solidFill>
              </a:rPr>
              <a:t>Foundation</a:t>
            </a:r>
            <a:r>
              <a:rPr lang="cs-CZ" sz="1100" dirty="0">
                <a:solidFill>
                  <a:schemeClr val="bg1"/>
                </a:solidFill>
              </a:rPr>
              <a:t>, 2001- [cit. 2013-07-22]. Dostupné z: </a:t>
            </a:r>
            <a:r>
              <a:rPr lang="cs-CZ" sz="1100" dirty="0" err="1">
                <a:solidFill>
                  <a:schemeClr val="bg1"/>
                </a:solidFill>
              </a:rPr>
              <a:t>hFile:Betula</a:t>
            </a:r>
            <a:r>
              <a:rPr lang="cs-CZ" sz="1100" dirty="0">
                <a:solidFill>
                  <a:schemeClr val="bg1"/>
                </a:solidFill>
              </a:rPr>
              <a:t> </a:t>
            </a:r>
            <a:r>
              <a:rPr lang="cs-CZ" sz="1100" dirty="0" err="1">
                <a:solidFill>
                  <a:schemeClr val="bg1"/>
                </a:solidFill>
              </a:rPr>
              <a:t>Pendula</a:t>
            </a:r>
            <a:r>
              <a:rPr lang="cs-CZ" sz="1100" dirty="0">
                <a:solidFill>
                  <a:schemeClr val="bg1"/>
                </a:solidFill>
              </a:rPr>
              <a:t> </a:t>
            </a:r>
            <a:r>
              <a:rPr lang="cs-CZ" sz="1100" dirty="0" err="1">
                <a:solidFill>
                  <a:schemeClr val="bg1"/>
                </a:solidFill>
              </a:rPr>
              <a:t>at</a:t>
            </a:r>
            <a:r>
              <a:rPr lang="cs-CZ" sz="1100" dirty="0">
                <a:solidFill>
                  <a:schemeClr val="bg1"/>
                </a:solidFill>
              </a:rPr>
              <a:t> File:Betula </a:t>
            </a:r>
            <a:r>
              <a:rPr lang="cs-CZ" sz="1100" dirty="0" err="1">
                <a:solidFill>
                  <a:schemeClr val="bg1"/>
                </a:solidFill>
              </a:rPr>
              <a:t>Pendula</a:t>
            </a:r>
            <a:r>
              <a:rPr lang="cs-CZ" sz="1100" dirty="0">
                <a:solidFill>
                  <a:schemeClr val="bg1"/>
                </a:solidFill>
              </a:rPr>
              <a:t> </a:t>
            </a:r>
            <a:r>
              <a:rPr lang="cs-CZ" sz="1100" dirty="0" err="1">
                <a:solidFill>
                  <a:schemeClr val="bg1"/>
                </a:solidFill>
              </a:rPr>
              <a:t>at</a:t>
            </a:r>
            <a:r>
              <a:rPr lang="cs-CZ" sz="1100" dirty="0">
                <a:solidFill>
                  <a:schemeClr val="bg1"/>
                </a:solidFill>
              </a:rPr>
              <a:t> Stockholm University </a:t>
            </a:r>
            <a:r>
              <a:rPr lang="cs-CZ" sz="1100" dirty="0" smtClean="0">
                <a:solidFill>
                  <a:schemeClr val="bg1"/>
                </a:solidFill>
              </a:rPr>
              <a:t>2005-07-01.jpg</a:t>
            </a:r>
          </a:p>
          <a:p>
            <a:pPr>
              <a:buNone/>
            </a:pPr>
            <a:r>
              <a:rPr lang="en-US" sz="1100" dirty="0" smtClean="0">
                <a:solidFill>
                  <a:schemeClr val="bg1"/>
                </a:solidFill>
              </a:rPr>
              <a:t>[</a:t>
            </a:r>
            <a:r>
              <a:rPr lang="cs-CZ" sz="1100" dirty="0" smtClean="0">
                <a:solidFill>
                  <a:schemeClr val="bg1"/>
                </a:solidFill>
              </a:rPr>
              <a:t>15</a:t>
            </a:r>
            <a:r>
              <a:rPr lang="en-US" sz="1100" dirty="0" smtClean="0">
                <a:solidFill>
                  <a:schemeClr val="bg1"/>
                </a:solidFill>
              </a:rPr>
              <a:t>] </a:t>
            </a:r>
            <a:r>
              <a:rPr lang="cs-CZ" sz="1100" dirty="0" err="1">
                <a:solidFill>
                  <a:schemeClr val="bg1"/>
                </a:solidFill>
              </a:rPr>
              <a:t>Illustration</a:t>
            </a:r>
            <a:r>
              <a:rPr lang="cs-CZ" sz="1100" dirty="0">
                <a:solidFill>
                  <a:schemeClr val="bg1"/>
                </a:solidFill>
              </a:rPr>
              <a:t> </a:t>
            </a:r>
            <a:r>
              <a:rPr lang="cs-CZ" sz="1100" dirty="0" err="1">
                <a:solidFill>
                  <a:schemeClr val="bg1"/>
                </a:solidFill>
              </a:rPr>
              <a:t>Betula</a:t>
            </a:r>
            <a:r>
              <a:rPr lang="cs-CZ" sz="1100" dirty="0">
                <a:solidFill>
                  <a:schemeClr val="bg1"/>
                </a:solidFill>
              </a:rPr>
              <a:t> pendula0.jpg. In: </a:t>
            </a:r>
            <a:r>
              <a:rPr lang="cs-CZ" sz="1100" i="1" dirty="0" err="1">
                <a:solidFill>
                  <a:schemeClr val="bg1"/>
                </a:solidFill>
              </a:rPr>
              <a:t>Wikimedia</a:t>
            </a:r>
            <a:r>
              <a:rPr lang="cs-CZ" sz="1100" i="1" dirty="0">
                <a:solidFill>
                  <a:schemeClr val="bg1"/>
                </a:solidFill>
              </a:rPr>
              <a:t>: </a:t>
            </a:r>
            <a:r>
              <a:rPr lang="cs-CZ" sz="1100" i="1" dirty="0" err="1">
                <a:solidFill>
                  <a:schemeClr val="bg1"/>
                </a:solidFill>
              </a:rPr>
              <a:t>the</a:t>
            </a:r>
            <a:r>
              <a:rPr lang="cs-CZ" sz="1100" i="1" dirty="0">
                <a:solidFill>
                  <a:schemeClr val="bg1"/>
                </a:solidFill>
              </a:rPr>
              <a:t> free </a:t>
            </a:r>
            <a:r>
              <a:rPr lang="cs-CZ" sz="1100" i="1" dirty="0" err="1">
                <a:solidFill>
                  <a:schemeClr val="bg1"/>
                </a:solidFill>
              </a:rPr>
              <a:t>encyclopedia</a:t>
            </a:r>
            <a:r>
              <a:rPr lang="cs-CZ" sz="1100" dirty="0">
                <a:solidFill>
                  <a:schemeClr val="bg1"/>
                </a:solidFill>
              </a:rPr>
              <a:t> [online]. San Francisco (CA): </a:t>
            </a:r>
            <a:r>
              <a:rPr lang="cs-CZ" sz="1100" dirty="0" err="1">
                <a:solidFill>
                  <a:schemeClr val="bg1"/>
                </a:solidFill>
              </a:rPr>
              <a:t>Wikimedia</a:t>
            </a:r>
            <a:r>
              <a:rPr lang="cs-CZ" sz="1100" dirty="0">
                <a:solidFill>
                  <a:schemeClr val="bg1"/>
                </a:solidFill>
              </a:rPr>
              <a:t> </a:t>
            </a:r>
            <a:r>
              <a:rPr lang="cs-CZ" sz="1100" dirty="0" err="1">
                <a:solidFill>
                  <a:schemeClr val="bg1"/>
                </a:solidFill>
              </a:rPr>
              <a:t>Foundation</a:t>
            </a:r>
            <a:r>
              <a:rPr lang="cs-CZ" sz="1100" dirty="0">
                <a:solidFill>
                  <a:schemeClr val="bg1"/>
                </a:solidFill>
              </a:rPr>
              <a:t>, 2001- [cit. 2013-07-22]. Dostupné z: http://commons.wikimedia.org/wikihttp://commons.wikimedia.org/wiki/File:Illustration_Betula_pendula0.jpg</a:t>
            </a:r>
            <a:endParaRPr lang="cs-CZ" sz="1100" dirty="0" smtClean="0">
              <a:solidFill>
                <a:schemeClr val="bg1"/>
              </a:solidFill>
            </a:endParaRPr>
          </a:p>
          <a:p>
            <a:pPr>
              <a:buNone/>
            </a:pPr>
            <a:r>
              <a:rPr lang="en-US" sz="1100" dirty="0" smtClean="0">
                <a:solidFill>
                  <a:schemeClr val="bg1"/>
                </a:solidFill>
              </a:rPr>
              <a:t>[</a:t>
            </a:r>
            <a:r>
              <a:rPr lang="cs-CZ" sz="1100" dirty="0" smtClean="0">
                <a:solidFill>
                  <a:schemeClr val="bg1"/>
                </a:solidFill>
              </a:rPr>
              <a:t>16</a:t>
            </a:r>
            <a:r>
              <a:rPr lang="en-US" sz="1100" dirty="0" smtClean="0">
                <a:solidFill>
                  <a:schemeClr val="bg1"/>
                </a:solidFill>
              </a:rPr>
              <a:t>]</a:t>
            </a:r>
            <a:r>
              <a:rPr lang="cs-CZ" sz="1100" dirty="0" smtClean="0">
                <a:solidFill>
                  <a:schemeClr val="bg1"/>
                </a:solidFill>
              </a:rPr>
              <a:t> </a:t>
            </a:r>
            <a:r>
              <a:rPr lang="cs-CZ" sz="1100" dirty="0" err="1">
                <a:solidFill>
                  <a:schemeClr val="bg1"/>
                </a:solidFill>
              </a:rPr>
              <a:t>Spitz-Ahorn</a:t>
            </a:r>
            <a:r>
              <a:rPr lang="cs-CZ" sz="1100" dirty="0">
                <a:solidFill>
                  <a:schemeClr val="bg1"/>
                </a:solidFill>
              </a:rPr>
              <a:t> (Acer </a:t>
            </a:r>
            <a:r>
              <a:rPr lang="cs-CZ" sz="1100" dirty="0" err="1">
                <a:solidFill>
                  <a:schemeClr val="bg1"/>
                </a:solidFill>
              </a:rPr>
              <a:t>platanoides</a:t>
            </a:r>
            <a:r>
              <a:rPr lang="cs-CZ" sz="1100" dirty="0">
                <a:solidFill>
                  <a:schemeClr val="bg1"/>
                </a:solidFill>
              </a:rPr>
              <a:t>) 1.jpg. In: </a:t>
            </a:r>
            <a:r>
              <a:rPr lang="cs-CZ" sz="1100" i="1" dirty="0" err="1">
                <a:solidFill>
                  <a:schemeClr val="bg1"/>
                </a:solidFill>
              </a:rPr>
              <a:t>Wikimedia</a:t>
            </a:r>
            <a:r>
              <a:rPr lang="cs-CZ" sz="1100" i="1" dirty="0">
                <a:solidFill>
                  <a:schemeClr val="bg1"/>
                </a:solidFill>
              </a:rPr>
              <a:t>: </a:t>
            </a:r>
            <a:r>
              <a:rPr lang="cs-CZ" sz="1100" i="1" dirty="0" err="1">
                <a:solidFill>
                  <a:schemeClr val="bg1"/>
                </a:solidFill>
              </a:rPr>
              <a:t>the</a:t>
            </a:r>
            <a:r>
              <a:rPr lang="cs-CZ" sz="1100" i="1" dirty="0">
                <a:solidFill>
                  <a:schemeClr val="bg1"/>
                </a:solidFill>
              </a:rPr>
              <a:t> free </a:t>
            </a:r>
            <a:r>
              <a:rPr lang="cs-CZ" sz="1100" i="1" dirty="0" err="1">
                <a:solidFill>
                  <a:schemeClr val="bg1"/>
                </a:solidFill>
              </a:rPr>
              <a:t>encyclopedia</a:t>
            </a:r>
            <a:r>
              <a:rPr lang="cs-CZ" sz="1100" dirty="0">
                <a:solidFill>
                  <a:schemeClr val="bg1"/>
                </a:solidFill>
              </a:rPr>
              <a:t> [online]. San Francisco (CA): </a:t>
            </a:r>
            <a:r>
              <a:rPr lang="cs-CZ" sz="1100" dirty="0" err="1">
                <a:solidFill>
                  <a:schemeClr val="bg1"/>
                </a:solidFill>
              </a:rPr>
              <a:t>Wikimedia</a:t>
            </a:r>
            <a:r>
              <a:rPr lang="cs-CZ" sz="1100" dirty="0">
                <a:solidFill>
                  <a:schemeClr val="bg1"/>
                </a:solidFill>
              </a:rPr>
              <a:t> </a:t>
            </a:r>
            <a:r>
              <a:rPr lang="cs-CZ" sz="1100" dirty="0" err="1">
                <a:solidFill>
                  <a:schemeClr val="bg1"/>
                </a:solidFill>
              </a:rPr>
              <a:t>Foundation</a:t>
            </a:r>
            <a:r>
              <a:rPr lang="cs-CZ" sz="1100" dirty="0">
                <a:solidFill>
                  <a:schemeClr val="bg1"/>
                </a:solidFill>
              </a:rPr>
              <a:t>, 2001- [cit. 2013-07-22]. Dostupné z: http://commons.wikimedia.org/wiki/File:Spitz-Ahorn_(Acer_platanoides)_1.jpg</a:t>
            </a:r>
            <a:endParaRPr lang="cs-CZ" sz="1100" dirty="0" smtClean="0">
              <a:solidFill>
                <a:schemeClr val="bg1"/>
              </a:solidFill>
            </a:endParaRPr>
          </a:p>
          <a:p>
            <a:pPr>
              <a:buNone/>
            </a:pPr>
            <a:r>
              <a:rPr lang="en-US" sz="1100" dirty="0" smtClean="0">
                <a:solidFill>
                  <a:schemeClr val="bg1"/>
                </a:solidFill>
              </a:rPr>
              <a:t>[</a:t>
            </a:r>
            <a:r>
              <a:rPr lang="cs-CZ" sz="1100" dirty="0" smtClean="0">
                <a:solidFill>
                  <a:schemeClr val="bg1"/>
                </a:solidFill>
              </a:rPr>
              <a:t>17</a:t>
            </a:r>
            <a:r>
              <a:rPr lang="en-US" sz="1100" dirty="0" smtClean="0">
                <a:solidFill>
                  <a:schemeClr val="bg1"/>
                </a:solidFill>
              </a:rPr>
              <a:t>]</a:t>
            </a:r>
            <a:r>
              <a:rPr lang="cs-CZ" sz="1100" dirty="0" smtClean="0">
                <a:solidFill>
                  <a:schemeClr val="bg1"/>
                </a:solidFill>
              </a:rPr>
              <a:t> </a:t>
            </a:r>
            <a:r>
              <a:rPr lang="cs-CZ" sz="1100" dirty="0" err="1">
                <a:solidFill>
                  <a:schemeClr val="bg1"/>
                </a:solidFill>
              </a:rPr>
              <a:t>Alnus</a:t>
            </a:r>
            <a:r>
              <a:rPr lang="cs-CZ" sz="1100" dirty="0">
                <a:solidFill>
                  <a:schemeClr val="bg1"/>
                </a:solidFill>
              </a:rPr>
              <a:t> </a:t>
            </a:r>
            <a:r>
              <a:rPr lang="cs-CZ" sz="1100" dirty="0" err="1">
                <a:solidFill>
                  <a:schemeClr val="bg1"/>
                </a:solidFill>
              </a:rPr>
              <a:t>glutinosa</a:t>
            </a:r>
            <a:r>
              <a:rPr lang="cs-CZ" sz="1100" dirty="0">
                <a:solidFill>
                  <a:schemeClr val="bg1"/>
                </a:solidFill>
              </a:rPr>
              <a:t> 011.jpg. In: </a:t>
            </a:r>
            <a:r>
              <a:rPr lang="cs-CZ" sz="1100" i="1" dirty="0" err="1">
                <a:solidFill>
                  <a:schemeClr val="bg1"/>
                </a:solidFill>
              </a:rPr>
              <a:t>Wikimedia</a:t>
            </a:r>
            <a:r>
              <a:rPr lang="cs-CZ" sz="1100" i="1" dirty="0">
                <a:solidFill>
                  <a:schemeClr val="bg1"/>
                </a:solidFill>
              </a:rPr>
              <a:t>: </a:t>
            </a:r>
            <a:r>
              <a:rPr lang="cs-CZ" sz="1100" i="1" dirty="0" err="1">
                <a:solidFill>
                  <a:schemeClr val="bg1"/>
                </a:solidFill>
              </a:rPr>
              <a:t>the</a:t>
            </a:r>
            <a:r>
              <a:rPr lang="cs-CZ" sz="1100" i="1" dirty="0">
                <a:solidFill>
                  <a:schemeClr val="bg1"/>
                </a:solidFill>
              </a:rPr>
              <a:t> free </a:t>
            </a:r>
            <a:r>
              <a:rPr lang="cs-CZ" sz="1100" i="1" dirty="0" err="1">
                <a:solidFill>
                  <a:schemeClr val="bg1"/>
                </a:solidFill>
              </a:rPr>
              <a:t>encyclopedia</a:t>
            </a:r>
            <a:r>
              <a:rPr lang="cs-CZ" sz="1100" dirty="0">
                <a:solidFill>
                  <a:schemeClr val="bg1"/>
                </a:solidFill>
              </a:rPr>
              <a:t> [online]. San Francisco (CA): </a:t>
            </a:r>
            <a:r>
              <a:rPr lang="cs-CZ" sz="1100" dirty="0" err="1">
                <a:solidFill>
                  <a:schemeClr val="bg1"/>
                </a:solidFill>
              </a:rPr>
              <a:t>Wikimedia</a:t>
            </a:r>
            <a:r>
              <a:rPr lang="cs-CZ" sz="1100" dirty="0">
                <a:solidFill>
                  <a:schemeClr val="bg1"/>
                </a:solidFill>
              </a:rPr>
              <a:t> </a:t>
            </a:r>
            <a:r>
              <a:rPr lang="cs-CZ" sz="1100" dirty="0" err="1">
                <a:solidFill>
                  <a:schemeClr val="bg1"/>
                </a:solidFill>
              </a:rPr>
              <a:t>Foundation</a:t>
            </a:r>
            <a:r>
              <a:rPr lang="cs-CZ" sz="1100" dirty="0">
                <a:solidFill>
                  <a:schemeClr val="bg1"/>
                </a:solidFill>
              </a:rPr>
              <a:t>, 2001- [cit. 2013-07-22]. Dostupné z: http://commons.wikimedia.org/wiki/File:Alnus_glutinosa_011.jpg</a:t>
            </a:r>
            <a:endParaRPr lang="cs-CZ" sz="1100" dirty="0" smtClean="0">
              <a:solidFill>
                <a:schemeClr val="bg1"/>
              </a:solidFill>
            </a:endParaRPr>
          </a:p>
          <a:p>
            <a:pPr>
              <a:buNone/>
            </a:pPr>
            <a:r>
              <a:rPr lang="en-US" sz="1100" dirty="0" smtClean="0">
                <a:solidFill>
                  <a:schemeClr val="bg1"/>
                </a:solidFill>
              </a:rPr>
              <a:t>[</a:t>
            </a:r>
            <a:r>
              <a:rPr lang="cs-CZ" sz="1100" dirty="0" smtClean="0">
                <a:solidFill>
                  <a:schemeClr val="bg1"/>
                </a:solidFill>
              </a:rPr>
              <a:t>18</a:t>
            </a:r>
            <a:r>
              <a:rPr lang="en-US" sz="1100" dirty="0" smtClean="0">
                <a:solidFill>
                  <a:schemeClr val="bg1"/>
                </a:solidFill>
              </a:rPr>
              <a:t>]</a:t>
            </a:r>
            <a:r>
              <a:rPr lang="cs-CZ" sz="1100" dirty="0" smtClean="0">
                <a:solidFill>
                  <a:schemeClr val="bg1"/>
                </a:solidFill>
              </a:rPr>
              <a:t> </a:t>
            </a:r>
            <a:r>
              <a:rPr lang="cs-CZ" sz="1100" dirty="0">
                <a:solidFill>
                  <a:schemeClr val="bg1"/>
                </a:solidFill>
              </a:rPr>
              <a:t>Havel-Phoeben-26-IV-2007-530.jpg. In: </a:t>
            </a:r>
            <a:r>
              <a:rPr lang="cs-CZ" sz="1100" i="1" dirty="0" err="1">
                <a:solidFill>
                  <a:schemeClr val="bg1"/>
                </a:solidFill>
              </a:rPr>
              <a:t>Wikimedia</a:t>
            </a:r>
            <a:r>
              <a:rPr lang="cs-CZ" sz="1100" i="1" dirty="0">
                <a:solidFill>
                  <a:schemeClr val="bg1"/>
                </a:solidFill>
              </a:rPr>
              <a:t>: </a:t>
            </a:r>
            <a:r>
              <a:rPr lang="cs-CZ" sz="1100" i="1" dirty="0" err="1">
                <a:solidFill>
                  <a:schemeClr val="bg1"/>
                </a:solidFill>
              </a:rPr>
              <a:t>the</a:t>
            </a:r>
            <a:r>
              <a:rPr lang="cs-CZ" sz="1100" i="1" dirty="0">
                <a:solidFill>
                  <a:schemeClr val="bg1"/>
                </a:solidFill>
              </a:rPr>
              <a:t> free </a:t>
            </a:r>
            <a:r>
              <a:rPr lang="cs-CZ" sz="1100" i="1" dirty="0" err="1">
                <a:solidFill>
                  <a:schemeClr val="bg1"/>
                </a:solidFill>
              </a:rPr>
              <a:t>encyclopedia</a:t>
            </a:r>
            <a:r>
              <a:rPr lang="cs-CZ" sz="1100" dirty="0">
                <a:solidFill>
                  <a:schemeClr val="bg1"/>
                </a:solidFill>
              </a:rPr>
              <a:t> [online]. San Francisco (CA): </a:t>
            </a:r>
            <a:r>
              <a:rPr lang="cs-CZ" sz="1100" dirty="0" err="1">
                <a:solidFill>
                  <a:schemeClr val="bg1"/>
                </a:solidFill>
              </a:rPr>
              <a:t>Wikimedia</a:t>
            </a:r>
            <a:r>
              <a:rPr lang="cs-CZ" sz="1100" dirty="0">
                <a:solidFill>
                  <a:schemeClr val="bg1"/>
                </a:solidFill>
              </a:rPr>
              <a:t> </a:t>
            </a:r>
            <a:r>
              <a:rPr lang="cs-CZ" sz="1100" dirty="0" err="1">
                <a:solidFill>
                  <a:schemeClr val="bg1"/>
                </a:solidFill>
              </a:rPr>
              <a:t>Foundation</a:t>
            </a:r>
            <a:r>
              <a:rPr lang="cs-CZ" sz="1100" dirty="0">
                <a:solidFill>
                  <a:schemeClr val="bg1"/>
                </a:solidFill>
              </a:rPr>
              <a:t>, 2001- [cit. 2013-07-22]. Dostupné z: http://commons.wikimedia.org/wiki/File:Havel-Phoeben-26-IV-2007-530.jpg</a:t>
            </a:r>
            <a:endParaRPr lang="cs-CZ" sz="1100" dirty="0" smtClean="0">
              <a:solidFill>
                <a:schemeClr val="bg1"/>
              </a:solidFill>
            </a:endParaRPr>
          </a:p>
          <a:p>
            <a:pPr>
              <a:buNone/>
            </a:pPr>
            <a:r>
              <a:rPr lang="en-US" sz="1100" dirty="0" smtClean="0">
                <a:solidFill>
                  <a:schemeClr val="bg1"/>
                </a:solidFill>
              </a:rPr>
              <a:t>[</a:t>
            </a:r>
            <a:r>
              <a:rPr lang="cs-CZ" sz="1100" dirty="0" smtClean="0">
                <a:solidFill>
                  <a:schemeClr val="bg1"/>
                </a:solidFill>
              </a:rPr>
              <a:t>19</a:t>
            </a:r>
            <a:r>
              <a:rPr lang="en-US" sz="1100" dirty="0" smtClean="0">
                <a:solidFill>
                  <a:schemeClr val="bg1"/>
                </a:solidFill>
              </a:rPr>
              <a:t>]</a:t>
            </a:r>
            <a:r>
              <a:rPr lang="cs-CZ" sz="1100" dirty="0" smtClean="0">
                <a:solidFill>
                  <a:schemeClr val="bg1"/>
                </a:solidFill>
              </a:rPr>
              <a:t> </a:t>
            </a:r>
            <a:r>
              <a:rPr lang="en-US" sz="1100" dirty="0">
                <a:solidFill>
                  <a:schemeClr val="bg1"/>
                </a:solidFill>
              </a:rPr>
              <a:t>Pears.jpg. In: </a:t>
            </a:r>
            <a:r>
              <a:rPr lang="en-US" sz="1100" i="1" dirty="0">
                <a:solidFill>
                  <a:schemeClr val="bg1"/>
                </a:solidFill>
              </a:rPr>
              <a:t>Wikimedia: the free encyclopedia</a:t>
            </a:r>
            <a:r>
              <a:rPr lang="en-US" sz="1100" dirty="0">
                <a:solidFill>
                  <a:schemeClr val="bg1"/>
                </a:solidFill>
              </a:rPr>
              <a:t> [online]. San Francisco (CA): Wikimedia Foundation, 2001- [cit. 2013-07-23]. </a:t>
            </a:r>
            <a:r>
              <a:rPr lang="en-US" sz="1100" dirty="0" err="1">
                <a:solidFill>
                  <a:schemeClr val="bg1"/>
                </a:solidFill>
              </a:rPr>
              <a:t>Dostupné</a:t>
            </a:r>
            <a:r>
              <a:rPr lang="en-US" sz="1100" dirty="0">
                <a:solidFill>
                  <a:schemeClr val="bg1"/>
                </a:solidFill>
              </a:rPr>
              <a:t> z: http://</a:t>
            </a:r>
            <a:r>
              <a:rPr lang="en-US" sz="1100" dirty="0" smtClean="0">
                <a:solidFill>
                  <a:schemeClr val="bg1"/>
                </a:solidFill>
              </a:rPr>
              <a:t>commons.wikimedia.org/wiki/File:Pears.jpg</a:t>
            </a:r>
            <a:endParaRPr lang="cs-CZ" sz="1100" dirty="0" smtClean="0">
              <a:solidFill>
                <a:schemeClr val="bg1"/>
              </a:solidFill>
            </a:endParaRPr>
          </a:p>
          <a:p>
            <a:pPr>
              <a:buNone/>
            </a:pPr>
            <a:r>
              <a:rPr lang="en-US" sz="1100" dirty="0" smtClean="0">
                <a:solidFill>
                  <a:schemeClr val="bg1"/>
                </a:solidFill>
              </a:rPr>
              <a:t>[</a:t>
            </a:r>
            <a:r>
              <a:rPr lang="cs-CZ" sz="1100" dirty="0" smtClean="0">
                <a:solidFill>
                  <a:schemeClr val="bg1"/>
                </a:solidFill>
              </a:rPr>
              <a:t>20</a:t>
            </a:r>
            <a:r>
              <a:rPr lang="en-US" sz="1100" dirty="0" smtClean="0">
                <a:solidFill>
                  <a:schemeClr val="bg1"/>
                </a:solidFill>
              </a:rPr>
              <a:t>]</a:t>
            </a:r>
            <a:r>
              <a:rPr lang="cs-CZ" sz="1100" dirty="0" smtClean="0">
                <a:solidFill>
                  <a:schemeClr val="bg1"/>
                </a:solidFill>
              </a:rPr>
              <a:t> Klipart – strom - </a:t>
            </a:r>
            <a:r>
              <a:rPr lang="cs-CZ" sz="1100" dirty="0">
                <a:solidFill>
                  <a:schemeClr val="bg1"/>
                </a:solidFill>
              </a:rPr>
              <a:t>http://office.microsoft.com/cs-cz/images/results.aspx?qu=strom&amp;ex=2#ai:MC900441870</a:t>
            </a:r>
            <a:r>
              <a:rPr lang="cs-CZ" sz="1100" dirty="0" smtClean="0">
                <a:solidFill>
                  <a:schemeClr val="bg1"/>
                </a:solidFill>
              </a:rPr>
              <a:t>|</a:t>
            </a:r>
          </a:p>
          <a:p>
            <a:pPr>
              <a:buNone/>
            </a:pPr>
            <a:r>
              <a:rPr lang="en-US" sz="1100" dirty="0" smtClean="0">
                <a:solidFill>
                  <a:schemeClr val="bg2"/>
                </a:solidFill>
              </a:rPr>
              <a:t>[</a:t>
            </a:r>
            <a:r>
              <a:rPr lang="cs-CZ" sz="1100" dirty="0" smtClean="0">
                <a:solidFill>
                  <a:schemeClr val="bg2"/>
                </a:solidFill>
              </a:rPr>
              <a:t>21</a:t>
            </a:r>
            <a:r>
              <a:rPr lang="en-US" sz="1100" dirty="0" smtClean="0">
                <a:solidFill>
                  <a:schemeClr val="bg2"/>
                </a:solidFill>
              </a:rPr>
              <a:t>]</a:t>
            </a:r>
            <a:r>
              <a:rPr lang="cs-CZ" sz="1100" dirty="0" smtClean="0">
                <a:solidFill>
                  <a:schemeClr val="bg2"/>
                </a:solidFill>
              </a:rPr>
              <a:t> </a:t>
            </a:r>
            <a:r>
              <a:rPr lang="cs-CZ" sz="1100" dirty="0" err="1">
                <a:solidFill>
                  <a:schemeClr val="bg1"/>
                </a:solidFill>
              </a:rPr>
              <a:t>Pyrus</a:t>
            </a:r>
            <a:r>
              <a:rPr lang="cs-CZ" sz="1100" dirty="0">
                <a:solidFill>
                  <a:schemeClr val="bg1"/>
                </a:solidFill>
              </a:rPr>
              <a:t> </a:t>
            </a:r>
            <a:r>
              <a:rPr lang="cs-CZ" sz="1100" dirty="0" err="1">
                <a:solidFill>
                  <a:schemeClr val="bg1"/>
                </a:solidFill>
              </a:rPr>
              <a:t>bourgaeana</a:t>
            </a:r>
            <a:r>
              <a:rPr lang="cs-CZ" sz="1100" dirty="0">
                <a:solidFill>
                  <a:schemeClr val="bg1"/>
                </a:solidFill>
              </a:rPr>
              <a:t> DehesaBoyalFlowerscloseup.jpg. In: </a:t>
            </a:r>
            <a:r>
              <a:rPr lang="cs-CZ" sz="1100" i="1" dirty="0" err="1">
                <a:solidFill>
                  <a:schemeClr val="bg1"/>
                </a:solidFill>
              </a:rPr>
              <a:t>Wikimedia</a:t>
            </a:r>
            <a:r>
              <a:rPr lang="cs-CZ" sz="1100" i="1" dirty="0">
                <a:solidFill>
                  <a:schemeClr val="bg1"/>
                </a:solidFill>
              </a:rPr>
              <a:t>: </a:t>
            </a:r>
            <a:r>
              <a:rPr lang="cs-CZ" sz="1100" i="1" dirty="0" err="1">
                <a:solidFill>
                  <a:schemeClr val="bg1"/>
                </a:solidFill>
              </a:rPr>
              <a:t>the</a:t>
            </a:r>
            <a:r>
              <a:rPr lang="cs-CZ" sz="1100" i="1" dirty="0">
                <a:solidFill>
                  <a:schemeClr val="bg1"/>
                </a:solidFill>
              </a:rPr>
              <a:t> free </a:t>
            </a:r>
            <a:r>
              <a:rPr lang="cs-CZ" sz="1100" i="1" dirty="0" err="1">
                <a:solidFill>
                  <a:schemeClr val="bg1"/>
                </a:solidFill>
              </a:rPr>
              <a:t>encyclopedia</a:t>
            </a:r>
            <a:r>
              <a:rPr lang="cs-CZ" sz="1100" dirty="0">
                <a:solidFill>
                  <a:schemeClr val="bg1"/>
                </a:solidFill>
              </a:rPr>
              <a:t> [online]. San Francisco (CA): </a:t>
            </a:r>
            <a:r>
              <a:rPr lang="cs-CZ" sz="1100" dirty="0" err="1">
                <a:solidFill>
                  <a:schemeClr val="bg1"/>
                </a:solidFill>
              </a:rPr>
              <a:t>Wikimedia</a:t>
            </a:r>
            <a:r>
              <a:rPr lang="cs-CZ" sz="1100" dirty="0">
                <a:solidFill>
                  <a:schemeClr val="bg1"/>
                </a:solidFill>
              </a:rPr>
              <a:t> </a:t>
            </a:r>
            <a:r>
              <a:rPr lang="cs-CZ" sz="1100" dirty="0" err="1">
                <a:solidFill>
                  <a:schemeClr val="bg1"/>
                </a:solidFill>
              </a:rPr>
              <a:t>Foundation</a:t>
            </a:r>
            <a:r>
              <a:rPr lang="cs-CZ" sz="1100" dirty="0">
                <a:solidFill>
                  <a:schemeClr val="bg1"/>
                </a:solidFill>
              </a:rPr>
              <a:t>, 2001- [cit. 2013-07-23]. Dostupné z: http://commons.wikimedia.org/wiki/File:Pyrus_bourgaeana_DehesaBoyalFlowerscloseup.jpg</a:t>
            </a:r>
            <a:endParaRPr lang="cs-CZ" sz="1100" dirty="0" smtClean="0">
              <a:solidFill>
                <a:schemeClr val="bg1"/>
              </a:solidFill>
            </a:endParaRPr>
          </a:p>
          <a:p>
            <a:pPr>
              <a:buNone/>
            </a:pPr>
            <a:r>
              <a:rPr lang="en-US" sz="1100" dirty="0" smtClean="0">
                <a:solidFill>
                  <a:schemeClr val="bg2"/>
                </a:solidFill>
              </a:rPr>
              <a:t>[</a:t>
            </a:r>
            <a:r>
              <a:rPr lang="cs-CZ" sz="1100" dirty="0" smtClean="0">
                <a:solidFill>
                  <a:schemeClr val="bg2"/>
                </a:solidFill>
              </a:rPr>
              <a:t>22</a:t>
            </a:r>
            <a:r>
              <a:rPr lang="en-US" sz="1100" dirty="0" smtClean="0">
                <a:solidFill>
                  <a:schemeClr val="bg2"/>
                </a:solidFill>
              </a:rPr>
              <a:t>]</a:t>
            </a:r>
            <a:r>
              <a:rPr lang="cs-CZ" sz="1100" dirty="0" smtClean="0">
                <a:solidFill>
                  <a:schemeClr val="bg2"/>
                </a:solidFill>
              </a:rPr>
              <a:t> </a:t>
            </a:r>
            <a:r>
              <a:rPr lang="cs-CZ" sz="1100" dirty="0">
                <a:solidFill>
                  <a:schemeClr val="bg1"/>
                </a:solidFill>
              </a:rPr>
              <a:t>Koreni-00.JPG. In: </a:t>
            </a:r>
            <a:r>
              <a:rPr lang="cs-CZ" sz="1100" i="1" dirty="0" err="1">
                <a:solidFill>
                  <a:schemeClr val="bg1"/>
                </a:solidFill>
              </a:rPr>
              <a:t>Wikimedia</a:t>
            </a:r>
            <a:r>
              <a:rPr lang="cs-CZ" sz="1100" i="1" dirty="0">
                <a:solidFill>
                  <a:schemeClr val="bg1"/>
                </a:solidFill>
              </a:rPr>
              <a:t>: </a:t>
            </a:r>
            <a:r>
              <a:rPr lang="cs-CZ" sz="1100" i="1" dirty="0" err="1">
                <a:solidFill>
                  <a:schemeClr val="bg1"/>
                </a:solidFill>
              </a:rPr>
              <a:t>the</a:t>
            </a:r>
            <a:r>
              <a:rPr lang="cs-CZ" sz="1100" i="1" dirty="0">
                <a:solidFill>
                  <a:schemeClr val="bg1"/>
                </a:solidFill>
              </a:rPr>
              <a:t> free </a:t>
            </a:r>
            <a:r>
              <a:rPr lang="cs-CZ" sz="1100" i="1" dirty="0" err="1">
                <a:solidFill>
                  <a:schemeClr val="bg1"/>
                </a:solidFill>
              </a:rPr>
              <a:t>encyclopedia</a:t>
            </a:r>
            <a:r>
              <a:rPr lang="cs-CZ" sz="1100" dirty="0">
                <a:solidFill>
                  <a:schemeClr val="bg1"/>
                </a:solidFill>
              </a:rPr>
              <a:t> [online]. San Francisco (CA): </a:t>
            </a:r>
            <a:r>
              <a:rPr lang="cs-CZ" sz="1100" dirty="0" err="1">
                <a:solidFill>
                  <a:schemeClr val="bg1"/>
                </a:solidFill>
              </a:rPr>
              <a:t>Wikimedia</a:t>
            </a:r>
            <a:r>
              <a:rPr lang="cs-CZ" sz="1100" dirty="0">
                <a:solidFill>
                  <a:schemeClr val="bg1"/>
                </a:solidFill>
              </a:rPr>
              <a:t> </a:t>
            </a:r>
            <a:r>
              <a:rPr lang="cs-CZ" sz="1100" dirty="0" err="1">
                <a:solidFill>
                  <a:schemeClr val="bg1"/>
                </a:solidFill>
              </a:rPr>
              <a:t>Foundation</a:t>
            </a:r>
            <a:r>
              <a:rPr lang="cs-CZ" sz="1100" dirty="0">
                <a:solidFill>
                  <a:schemeClr val="bg1"/>
                </a:solidFill>
              </a:rPr>
              <a:t>, 2001- [cit. 2013-07-23]. Dostupné z: http://commons.wikimedia.org/wiki/File:Koreni-00.JPG</a:t>
            </a:r>
            <a:endParaRPr lang="cs-CZ" sz="1100" dirty="0" smtClean="0">
              <a:solidFill>
                <a:schemeClr val="bg1"/>
              </a:solidFill>
            </a:endParaRPr>
          </a:p>
          <a:p>
            <a:pPr>
              <a:buNone/>
            </a:pPr>
            <a:endParaRPr lang="cs-CZ" sz="1200" dirty="0">
              <a:solidFill>
                <a:schemeClr val="bg2"/>
              </a:solidFill>
            </a:endParaRPr>
          </a:p>
        </p:txBody>
      </p:sp>
      <p:pic>
        <p:nvPicPr>
          <p:cNvPr id="97284" name="Picture 4" descr="OPVK_hor_zakladni_logolink_RGB_cz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5438775"/>
            <a:ext cx="3657600" cy="79692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10760675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60648"/>
            <a:ext cx="8229600" cy="1143000"/>
          </a:xfrm>
        </p:spPr>
        <p:txBody>
          <a:bodyPr/>
          <a:lstStyle/>
          <a:p>
            <a:r>
              <a:rPr lang="cs-CZ" b="1" dirty="0" smtClean="0">
                <a:solidFill>
                  <a:schemeClr val="bg1"/>
                </a:solidFill>
              </a:rPr>
              <a:t>Použité zdroje - obrázky:</a:t>
            </a:r>
            <a:endParaRPr lang="cs-CZ" b="1" dirty="0">
              <a:solidFill>
                <a:schemeClr val="bg1"/>
              </a:solidFill>
            </a:endParaRPr>
          </a:p>
        </p:txBody>
      </p:sp>
      <p:sp>
        <p:nvSpPr>
          <p:cNvPr id="97283" name="Rectangle 3"/>
          <p:cNvSpPr>
            <a:spLocks noGrp="1" noChangeArrowheads="1"/>
          </p:cNvSpPr>
          <p:nvPr>
            <p:ph idx="1"/>
          </p:nvPr>
        </p:nvSpPr>
        <p:spPr>
          <a:xfrm>
            <a:off x="76200" y="1143000"/>
            <a:ext cx="8991600" cy="4525963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1100" dirty="0" smtClean="0">
                <a:solidFill>
                  <a:schemeClr val="bg1"/>
                </a:solidFill>
              </a:rPr>
              <a:t>[</a:t>
            </a:r>
            <a:r>
              <a:rPr lang="cs-CZ" sz="1100" dirty="0" smtClean="0">
                <a:solidFill>
                  <a:schemeClr val="bg1"/>
                </a:solidFill>
              </a:rPr>
              <a:t>23</a:t>
            </a:r>
            <a:r>
              <a:rPr lang="en-US" sz="1100" dirty="0" smtClean="0">
                <a:solidFill>
                  <a:schemeClr val="bg1"/>
                </a:solidFill>
              </a:rPr>
              <a:t>]</a:t>
            </a:r>
            <a:r>
              <a:rPr lang="cs-CZ" sz="1100" dirty="0" smtClean="0">
                <a:solidFill>
                  <a:schemeClr val="bg1"/>
                </a:solidFill>
              </a:rPr>
              <a:t> </a:t>
            </a:r>
            <a:r>
              <a:rPr lang="cs-CZ" sz="1100" dirty="0" err="1">
                <a:solidFill>
                  <a:schemeClr val="bg1"/>
                </a:solidFill>
              </a:rPr>
              <a:t>Yellow</a:t>
            </a:r>
            <a:r>
              <a:rPr lang="cs-CZ" sz="1100" dirty="0">
                <a:solidFill>
                  <a:schemeClr val="bg1"/>
                </a:solidFill>
              </a:rPr>
              <a:t> </a:t>
            </a:r>
            <a:r>
              <a:rPr lang="cs-CZ" sz="1100" dirty="0" err="1">
                <a:solidFill>
                  <a:schemeClr val="bg1"/>
                </a:solidFill>
              </a:rPr>
              <a:t>birch</a:t>
            </a:r>
            <a:r>
              <a:rPr lang="cs-CZ" sz="1100" dirty="0">
                <a:solidFill>
                  <a:schemeClr val="bg1"/>
                </a:solidFill>
              </a:rPr>
              <a:t> trunk.jpg. In: </a:t>
            </a:r>
            <a:r>
              <a:rPr lang="cs-CZ" sz="1100" i="1" dirty="0" err="1">
                <a:solidFill>
                  <a:schemeClr val="bg1"/>
                </a:solidFill>
              </a:rPr>
              <a:t>Wikimedia</a:t>
            </a:r>
            <a:r>
              <a:rPr lang="cs-CZ" sz="1100" i="1" dirty="0">
                <a:solidFill>
                  <a:schemeClr val="bg1"/>
                </a:solidFill>
              </a:rPr>
              <a:t>: </a:t>
            </a:r>
            <a:r>
              <a:rPr lang="cs-CZ" sz="1100" i="1" dirty="0" err="1">
                <a:solidFill>
                  <a:schemeClr val="bg1"/>
                </a:solidFill>
              </a:rPr>
              <a:t>the</a:t>
            </a:r>
            <a:r>
              <a:rPr lang="cs-CZ" sz="1100" i="1" dirty="0">
                <a:solidFill>
                  <a:schemeClr val="bg1"/>
                </a:solidFill>
              </a:rPr>
              <a:t> free </a:t>
            </a:r>
            <a:r>
              <a:rPr lang="cs-CZ" sz="1100" i="1" dirty="0" err="1">
                <a:solidFill>
                  <a:schemeClr val="bg1"/>
                </a:solidFill>
              </a:rPr>
              <a:t>encyclopedia</a:t>
            </a:r>
            <a:r>
              <a:rPr lang="cs-CZ" sz="1100" dirty="0">
                <a:solidFill>
                  <a:schemeClr val="bg1"/>
                </a:solidFill>
              </a:rPr>
              <a:t> [online]. San Francisco (CA): </a:t>
            </a:r>
            <a:r>
              <a:rPr lang="cs-CZ" sz="1100" dirty="0" err="1">
                <a:solidFill>
                  <a:schemeClr val="bg1"/>
                </a:solidFill>
              </a:rPr>
              <a:t>Wikimedia</a:t>
            </a:r>
            <a:r>
              <a:rPr lang="cs-CZ" sz="1100" dirty="0">
                <a:solidFill>
                  <a:schemeClr val="bg1"/>
                </a:solidFill>
              </a:rPr>
              <a:t> </a:t>
            </a:r>
            <a:r>
              <a:rPr lang="cs-CZ" sz="1100" dirty="0" err="1">
                <a:solidFill>
                  <a:schemeClr val="bg1"/>
                </a:solidFill>
              </a:rPr>
              <a:t>Foundation</a:t>
            </a:r>
            <a:r>
              <a:rPr lang="cs-CZ" sz="1100" dirty="0">
                <a:solidFill>
                  <a:schemeClr val="bg1"/>
                </a:solidFill>
              </a:rPr>
              <a:t>, 2001- [cit. 2013-07-23]. Dostupné z: http://commons.wikimedia.org/wiki/File:Yellow_birch_trunk.jpg</a:t>
            </a:r>
            <a:endParaRPr lang="cs-CZ" sz="1100" dirty="0" smtClean="0">
              <a:solidFill>
                <a:schemeClr val="bg1"/>
              </a:solidFill>
            </a:endParaRPr>
          </a:p>
          <a:p>
            <a:pPr>
              <a:buNone/>
            </a:pPr>
            <a:r>
              <a:rPr lang="en-US" sz="1100" dirty="0" smtClean="0">
                <a:solidFill>
                  <a:schemeClr val="bg1"/>
                </a:solidFill>
              </a:rPr>
              <a:t>[</a:t>
            </a:r>
            <a:r>
              <a:rPr lang="cs-CZ" sz="1100" dirty="0" smtClean="0">
                <a:solidFill>
                  <a:schemeClr val="bg1"/>
                </a:solidFill>
              </a:rPr>
              <a:t>24</a:t>
            </a:r>
            <a:r>
              <a:rPr lang="en-US" sz="1100" dirty="0" smtClean="0">
                <a:solidFill>
                  <a:schemeClr val="bg1"/>
                </a:solidFill>
              </a:rPr>
              <a:t>]</a:t>
            </a:r>
            <a:r>
              <a:rPr lang="cs-CZ" sz="1100" dirty="0" smtClean="0">
                <a:solidFill>
                  <a:schemeClr val="bg1"/>
                </a:solidFill>
              </a:rPr>
              <a:t> </a:t>
            </a:r>
            <a:r>
              <a:rPr lang="cs-CZ" sz="1100" dirty="0">
                <a:solidFill>
                  <a:schemeClr val="bg1"/>
                </a:solidFill>
              </a:rPr>
              <a:t>Eenbruinigherfstblad.jpg. In: </a:t>
            </a:r>
            <a:r>
              <a:rPr lang="cs-CZ" sz="1100" i="1" dirty="0" err="1">
                <a:solidFill>
                  <a:schemeClr val="bg1"/>
                </a:solidFill>
              </a:rPr>
              <a:t>Wikimedia</a:t>
            </a:r>
            <a:r>
              <a:rPr lang="cs-CZ" sz="1100" i="1" dirty="0">
                <a:solidFill>
                  <a:schemeClr val="bg1"/>
                </a:solidFill>
              </a:rPr>
              <a:t>: </a:t>
            </a:r>
            <a:r>
              <a:rPr lang="cs-CZ" sz="1100" i="1" dirty="0" err="1">
                <a:solidFill>
                  <a:schemeClr val="bg1"/>
                </a:solidFill>
              </a:rPr>
              <a:t>the</a:t>
            </a:r>
            <a:r>
              <a:rPr lang="cs-CZ" sz="1100" i="1" dirty="0">
                <a:solidFill>
                  <a:schemeClr val="bg1"/>
                </a:solidFill>
              </a:rPr>
              <a:t> free </a:t>
            </a:r>
            <a:r>
              <a:rPr lang="cs-CZ" sz="1100" i="1" dirty="0" err="1">
                <a:solidFill>
                  <a:schemeClr val="bg1"/>
                </a:solidFill>
              </a:rPr>
              <a:t>encyclopedia</a:t>
            </a:r>
            <a:r>
              <a:rPr lang="cs-CZ" sz="1100" dirty="0">
                <a:solidFill>
                  <a:schemeClr val="bg1"/>
                </a:solidFill>
              </a:rPr>
              <a:t> [online]. San Francisco (CA): </a:t>
            </a:r>
            <a:r>
              <a:rPr lang="cs-CZ" sz="1100" dirty="0" err="1">
                <a:solidFill>
                  <a:schemeClr val="bg1"/>
                </a:solidFill>
              </a:rPr>
              <a:t>Wikimedia</a:t>
            </a:r>
            <a:r>
              <a:rPr lang="cs-CZ" sz="1100" dirty="0">
                <a:solidFill>
                  <a:schemeClr val="bg1"/>
                </a:solidFill>
              </a:rPr>
              <a:t> </a:t>
            </a:r>
            <a:r>
              <a:rPr lang="cs-CZ" sz="1100" dirty="0" err="1">
                <a:solidFill>
                  <a:schemeClr val="bg1"/>
                </a:solidFill>
              </a:rPr>
              <a:t>Foundation</a:t>
            </a:r>
            <a:r>
              <a:rPr lang="cs-CZ" sz="1100" dirty="0">
                <a:solidFill>
                  <a:schemeClr val="bg1"/>
                </a:solidFill>
              </a:rPr>
              <a:t>, 2001- [cit. 2013-07-23]. Dostupné z: http://commons.wikimedia.org/wiki/File:Eenbruinigherfstblad.jpg</a:t>
            </a:r>
            <a:endParaRPr lang="cs-CZ" sz="1100" dirty="0" smtClean="0">
              <a:solidFill>
                <a:schemeClr val="bg1"/>
              </a:solidFill>
            </a:endParaRPr>
          </a:p>
          <a:p>
            <a:pPr>
              <a:buNone/>
            </a:pPr>
            <a:r>
              <a:rPr lang="en-US" sz="1100" dirty="0" smtClean="0">
                <a:solidFill>
                  <a:schemeClr val="bg1"/>
                </a:solidFill>
              </a:rPr>
              <a:t>[</a:t>
            </a:r>
            <a:r>
              <a:rPr lang="cs-CZ" sz="1100" dirty="0" smtClean="0">
                <a:solidFill>
                  <a:schemeClr val="bg1"/>
                </a:solidFill>
              </a:rPr>
              <a:t>25</a:t>
            </a:r>
            <a:r>
              <a:rPr lang="en-US" sz="1100" dirty="0" smtClean="0">
                <a:solidFill>
                  <a:schemeClr val="bg1"/>
                </a:solidFill>
              </a:rPr>
              <a:t>]</a:t>
            </a:r>
            <a:r>
              <a:rPr lang="cs-CZ" sz="1100" dirty="0" smtClean="0">
                <a:solidFill>
                  <a:schemeClr val="bg1"/>
                </a:solidFill>
              </a:rPr>
              <a:t> </a:t>
            </a:r>
            <a:r>
              <a:rPr lang="cs-CZ" sz="1100" dirty="0">
                <a:solidFill>
                  <a:schemeClr val="bg1"/>
                </a:solidFill>
              </a:rPr>
              <a:t>Lipovlist.JPG. In: </a:t>
            </a:r>
            <a:r>
              <a:rPr lang="cs-CZ" sz="1100" i="1" dirty="0" err="1">
                <a:solidFill>
                  <a:schemeClr val="bg1"/>
                </a:solidFill>
              </a:rPr>
              <a:t>Wikimedia</a:t>
            </a:r>
            <a:r>
              <a:rPr lang="cs-CZ" sz="1100" i="1" dirty="0">
                <a:solidFill>
                  <a:schemeClr val="bg1"/>
                </a:solidFill>
              </a:rPr>
              <a:t>: </a:t>
            </a:r>
            <a:r>
              <a:rPr lang="cs-CZ" sz="1100" i="1" dirty="0" err="1">
                <a:solidFill>
                  <a:schemeClr val="bg1"/>
                </a:solidFill>
              </a:rPr>
              <a:t>the</a:t>
            </a:r>
            <a:r>
              <a:rPr lang="cs-CZ" sz="1100" i="1" dirty="0">
                <a:solidFill>
                  <a:schemeClr val="bg1"/>
                </a:solidFill>
              </a:rPr>
              <a:t> free </a:t>
            </a:r>
            <a:r>
              <a:rPr lang="cs-CZ" sz="1100" i="1" dirty="0" err="1">
                <a:solidFill>
                  <a:schemeClr val="bg1"/>
                </a:solidFill>
              </a:rPr>
              <a:t>encyclopedia</a:t>
            </a:r>
            <a:r>
              <a:rPr lang="cs-CZ" sz="1100" dirty="0">
                <a:solidFill>
                  <a:schemeClr val="bg1"/>
                </a:solidFill>
              </a:rPr>
              <a:t> [online]. San Francisco (CA): </a:t>
            </a:r>
            <a:r>
              <a:rPr lang="cs-CZ" sz="1100" dirty="0" err="1">
                <a:solidFill>
                  <a:schemeClr val="bg1"/>
                </a:solidFill>
              </a:rPr>
              <a:t>Wikimedia</a:t>
            </a:r>
            <a:r>
              <a:rPr lang="cs-CZ" sz="1100" dirty="0">
                <a:solidFill>
                  <a:schemeClr val="bg1"/>
                </a:solidFill>
              </a:rPr>
              <a:t> </a:t>
            </a:r>
            <a:r>
              <a:rPr lang="cs-CZ" sz="1100" dirty="0" err="1">
                <a:solidFill>
                  <a:schemeClr val="bg1"/>
                </a:solidFill>
              </a:rPr>
              <a:t>Foundation</a:t>
            </a:r>
            <a:r>
              <a:rPr lang="cs-CZ" sz="1100" dirty="0">
                <a:solidFill>
                  <a:schemeClr val="bg1"/>
                </a:solidFill>
              </a:rPr>
              <a:t>, 2001- [cit. 2013-07-23]. Dostupné z: http://commons.wikimedia.org/wiki/File:Lipovlist.JPG</a:t>
            </a:r>
            <a:endParaRPr lang="cs-CZ" sz="1100" dirty="0" smtClean="0">
              <a:solidFill>
                <a:schemeClr val="bg1"/>
              </a:solidFill>
            </a:endParaRPr>
          </a:p>
          <a:p>
            <a:pPr>
              <a:buNone/>
            </a:pPr>
            <a:r>
              <a:rPr lang="en-US" sz="1100" dirty="0" smtClean="0">
                <a:solidFill>
                  <a:schemeClr val="bg1"/>
                </a:solidFill>
              </a:rPr>
              <a:t>[</a:t>
            </a:r>
            <a:r>
              <a:rPr lang="cs-CZ" sz="1100" dirty="0" smtClean="0">
                <a:solidFill>
                  <a:schemeClr val="bg1"/>
                </a:solidFill>
              </a:rPr>
              <a:t>26</a:t>
            </a:r>
            <a:r>
              <a:rPr lang="en-US" sz="1100" dirty="0" smtClean="0">
                <a:solidFill>
                  <a:schemeClr val="bg1"/>
                </a:solidFill>
              </a:rPr>
              <a:t>] </a:t>
            </a:r>
            <a:r>
              <a:rPr lang="cs-CZ" sz="1100" dirty="0" err="1">
                <a:solidFill>
                  <a:schemeClr val="bg1"/>
                </a:solidFill>
              </a:rPr>
              <a:t>Fraxinus</a:t>
            </a:r>
            <a:r>
              <a:rPr lang="cs-CZ" sz="1100" dirty="0">
                <a:solidFill>
                  <a:schemeClr val="bg1"/>
                </a:solidFill>
              </a:rPr>
              <a:t> excelsior.jpg. In: </a:t>
            </a:r>
            <a:r>
              <a:rPr lang="cs-CZ" sz="1100" i="1" dirty="0" err="1">
                <a:solidFill>
                  <a:schemeClr val="bg1"/>
                </a:solidFill>
              </a:rPr>
              <a:t>Wikimedia</a:t>
            </a:r>
            <a:r>
              <a:rPr lang="cs-CZ" sz="1100" i="1" dirty="0">
                <a:solidFill>
                  <a:schemeClr val="bg1"/>
                </a:solidFill>
              </a:rPr>
              <a:t>: </a:t>
            </a:r>
            <a:r>
              <a:rPr lang="cs-CZ" sz="1100" i="1" dirty="0" err="1">
                <a:solidFill>
                  <a:schemeClr val="bg1"/>
                </a:solidFill>
              </a:rPr>
              <a:t>the</a:t>
            </a:r>
            <a:r>
              <a:rPr lang="cs-CZ" sz="1100" i="1" dirty="0">
                <a:solidFill>
                  <a:schemeClr val="bg1"/>
                </a:solidFill>
              </a:rPr>
              <a:t> free </a:t>
            </a:r>
            <a:r>
              <a:rPr lang="cs-CZ" sz="1100" i="1" dirty="0" err="1">
                <a:solidFill>
                  <a:schemeClr val="bg1"/>
                </a:solidFill>
              </a:rPr>
              <a:t>encyclopedia</a:t>
            </a:r>
            <a:r>
              <a:rPr lang="cs-CZ" sz="1100" dirty="0">
                <a:solidFill>
                  <a:schemeClr val="bg1"/>
                </a:solidFill>
              </a:rPr>
              <a:t> [online]. San Francisco (CA): </a:t>
            </a:r>
            <a:r>
              <a:rPr lang="cs-CZ" sz="1100" dirty="0" err="1">
                <a:solidFill>
                  <a:schemeClr val="bg1"/>
                </a:solidFill>
              </a:rPr>
              <a:t>Wikimedia</a:t>
            </a:r>
            <a:r>
              <a:rPr lang="cs-CZ" sz="1100" dirty="0">
                <a:solidFill>
                  <a:schemeClr val="bg1"/>
                </a:solidFill>
              </a:rPr>
              <a:t> </a:t>
            </a:r>
            <a:r>
              <a:rPr lang="cs-CZ" sz="1100" dirty="0" err="1">
                <a:solidFill>
                  <a:schemeClr val="bg1"/>
                </a:solidFill>
              </a:rPr>
              <a:t>Foundation</a:t>
            </a:r>
            <a:r>
              <a:rPr lang="cs-CZ" sz="1100" dirty="0">
                <a:solidFill>
                  <a:schemeClr val="bg1"/>
                </a:solidFill>
              </a:rPr>
              <a:t>, 2001- [cit. 2013-07-23]. Dostupné z: http://commons.wikimedia.org/wiki/File:Fraxinus_excelsior.jpg</a:t>
            </a:r>
            <a:endParaRPr lang="cs-CZ" sz="1100" dirty="0" smtClean="0">
              <a:solidFill>
                <a:schemeClr val="bg1"/>
              </a:solidFill>
            </a:endParaRPr>
          </a:p>
          <a:p>
            <a:pPr>
              <a:buNone/>
            </a:pPr>
            <a:r>
              <a:rPr lang="en-US" sz="1100" dirty="0" smtClean="0">
                <a:solidFill>
                  <a:schemeClr val="bg1"/>
                </a:solidFill>
              </a:rPr>
              <a:t>[</a:t>
            </a:r>
            <a:r>
              <a:rPr lang="cs-CZ" sz="1100" dirty="0" smtClean="0">
                <a:solidFill>
                  <a:schemeClr val="bg1"/>
                </a:solidFill>
              </a:rPr>
              <a:t>27</a:t>
            </a:r>
            <a:r>
              <a:rPr lang="en-US" sz="1100" dirty="0" smtClean="0">
                <a:solidFill>
                  <a:schemeClr val="bg1"/>
                </a:solidFill>
              </a:rPr>
              <a:t>]</a:t>
            </a:r>
            <a:r>
              <a:rPr lang="cs-CZ" sz="1100" dirty="0" smtClean="0">
                <a:solidFill>
                  <a:schemeClr val="bg1"/>
                </a:solidFill>
              </a:rPr>
              <a:t> </a:t>
            </a:r>
            <a:r>
              <a:rPr lang="cs-CZ" sz="1100" dirty="0" err="1">
                <a:solidFill>
                  <a:schemeClr val="bg1"/>
                </a:solidFill>
              </a:rPr>
              <a:t>Lipa</a:t>
            </a:r>
            <a:r>
              <a:rPr lang="cs-CZ" sz="1100" dirty="0">
                <a:solidFill>
                  <a:schemeClr val="bg1"/>
                </a:solidFill>
              </a:rPr>
              <a:t> rada.jpg. In: </a:t>
            </a:r>
            <a:r>
              <a:rPr lang="cs-CZ" sz="1100" i="1" dirty="0" err="1">
                <a:solidFill>
                  <a:schemeClr val="bg1"/>
                </a:solidFill>
              </a:rPr>
              <a:t>Wikimedia</a:t>
            </a:r>
            <a:r>
              <a:rPr lang="cs-CZ" sz="1100" i="1" dirty="0">
                <a:solidFill>
                  <a:schemeClr val="bg1"/>
                </a:solidFill>
              </a:rPr>
              <a:t>: </a:t>
            </a:r>
            <a:r>
              <a:rPr lang="cs-CZ" sz="1100" i="1" dirty="0" err="1">
                <a:solidFill>
                  <a:schemeClr val="bg1"/>
                </a:solidFill>
              </a:rPr>
              <a:t>the</a:t>
            </a:r>
            <a:r>
              <a:rPr lang="cs-CZ" sz="1100" i="1" dirty="0">
                <a:solidFill>
                  <a:schemeClr val="bg1"/>
                </a:solidFill>
              </a:rPr>
              <a:t> free </a:t>
            </a:r>
            <a:r>
              <a:rPr lang="cs-CZ" sz="1100" i="1" dirty="0" err="1">
                <a:solidFill>
                  <a:schemeClr val="bg1"/>
                </a:solidFill>
              </a:rPr>
              <a:t>encyclopedia</a:t>
            </a:r>
            <a:r>
              <a:rPr lang="cs-CZ" sz="1100" dirty="0">
                <a:solidFill>
                  <a:schemeClr val="bg1"/>
                </a:solidFill>
              </a:rPr>
              <a:t> [online]. San Francisco (CA): </a:t>
            </a:r>
            <a:r>
              <a:rPr lang="cs-CZ" sz="1100" dirty="0" err="1">
                <a:solidFill>
                  <a:schemeClr val="bg1"/>
                </a:solidFill>
              </a:rPr>
              <a:t>Wikimedia</a:t>
            </a:r>
            <a:r>
              <a:rPr lang="cs-CZ" sz="1100" dirty="0">
                <a:solidFill>
                  <a:schemeClr val="bg1"/>
                </a:solidFill>
              </a:rPr>
              <a:t> </a:t>
            </a:r>
            <a:r>
              <a:rPr lang="cs-CZ" sz="1100" dirty="0" err="1">
                <a:solidFill>
                  <a:schemeClr val="bg1"/>
                </a:solidFill>
              </a:rPr>
              <a:t>Foundation</a:t>
            </a:r>
            <a:r>
              <a:rPr lang="cs-CZ" sz="1100" dirty="0">
                <a:solidFill>
                  <a:schemeClr val="bg1"/>
                </a:solidFill>
              </a:rPr>
              <a:t>, 2001- [cit. 2013-07-23]. Dostupné z: http://commons.wikimedia.org/wiki/File:Lipa_rada.jpg</a:t>
            </a:r>
            <a:endParaRPr lang="cs-CZ" sz="1100" dirty="0" smtClean="0">
              <a:solidFill>
                <a:schemeClr val="bg1"/>
              </a:solidFill>
            </a:endParaRPr>
          </a:p>
          <a:p>
            <a:pPr>
              <a:buNone/>
            </a:pPr>
            <a:r>
              <a:rPr lang="en-US" sz="1100" dirty="0" smtClean="0">
                <a:solidFill>
                  <a:schemeClr val="bg1"/>
                </a:solidFill>
              </a:rPr>
              <a:t>[</a:t>
            </a:r>
            <a:r>
              <a:rPr lang="cs-CZ" sz="1100" dirty="0" smtClean="0">
                <a:solidFill>
                  <a:schemeClr val="bg1"/>
                </a:solidFill>
              </a:rPr>
              <a:t>28</a:t>
            </a:r>
            <a:r>
              <a:rPr lang="en-US" sz="1100" dirty="0" smtClean="0">
                <a:solidFill>
                  <a:schemeClr val="bg1"/>
                </a:solidFill>
              </a:rPr>
              <a:t>]</a:t>
            </a:r>
            <a:r>
              <a:rPr lang="cs-CZ" sz="1100" dirty="0" smtClean="0">
                <a:solidFill>
                  <a:schemeClr val="bg1"/>
                </a:solidFill>
              </a:rPr>
              <a:t> </a:t>
            </a:r>
            <a:r>
              <a:rPr lang="cs-CZ" sz="1100" dirty="0" err="1">
                <a:solidFill>
                  <a:schemeClr val="bg1"/>
                </a:solidFill>
              </a:rPr>
              <a:t>Horse-chestnut</a:t>
            </a:r>
            <a:r>
              <a:rPr lang="cs-CZ" sz="1100" dirty="0">
                <a:solidFill>
                  <a:schemeClr val="bg1"/>
                </a:solidFill>
              </a:rPr>
              <a:t> 800.jpg. In: </a:t>
            </a:r>
            <a:r>
              <a:rPr lang="cs-CZ" sz="1100" i="1" dirty="0" err="1">
                <a:solidFill>
                  <a:schemeClr val="bg1"/>
                </a:solidFill>
              </a:rPr>
              <a:t>Wikimedia</a:t>
            </a:r>
            <a:r>
              <a:rPr lang="cs-CZ" sz="1100" i="1" dirty="0">
                <a:solidFill>
                  <a:schemeClr val="bg1"/>
                </a:solidFill>
              </a:rPr>
              <a:t>: </a:t>
            </a:r>
            <a:r>
              <a:rPr lang="cs-CZ" sz="1100" i="1" dirty="0" err="1">
                <a:solidFill>
                  <a:schemeClr val="bg1"/>
                </a:solidFill>
              </a:rPr>
              <a:t>the</a:t>
            </a:r>
            <a:r>
              <a:rPr lang="cs-CZ" sz="1100" i="1" dirty="0">
                <a:solidFill>
                  <a:schemeClr val="bg1"/>
                </a:solidFill>
              </a:rPr>
              <a:t> free </a:t>
            </a:r>
            <a:r>
              <a:rPr lang="cs-CZ" sz="1100" i="1" dirty="0" err="1">
                <a:solidFill>
                  <a:schemeClr val="bg1"/>
                </a:solidFill>
              </a:rPr>
              <a:t>encyclopedia</a:t>
            </a:r>
            <a:r>
              <a:rPr lang="cs-CZ" sz="1100" dirty="0">
                <a:solidFill>
                  <a:schemeClr val="bg1"/>
                </a:solidFill>
              </a:rPr>
              <a:t> [online]. San Francisco (CA): </a:t>
            </a:r>
            <a:r>
              <a:rPr lang="cs-CZ" sz="1100" dirty="0" err="1">
                <a:solidFill>
                  <a:schemeClr val="bg1"/>
                </a:solidFill>
              </a:rPr>
              <a:t>Wikimedia</a:t>
            </a:r>
            <a:r>
              <a:rPr lang="cs-CZ" sz="1100" dirty="0">
                <a:solidFill>
                  <a:schemeClr val="bg1"/>
                </a:solidFill>
              </a:rPr>
              <a:t> </a:t>
            </a:r>
            <a:r>
              <a:rPr lang="cs-CZ" sz="1100" dirty="0" err="1">
                <a:solidFill>
                  <a:schemeClr val="bg1"/>
                </a:solidFill>
              </a:rPr>
              <a:t>Foundation</a:t>
            </a:r>
            <a:r>
              <a:rPr lang="cs-CZ" sz="1100" dirty="0">
                <a:solidFill>
                  <a:schemeClr val="bg1"/>
                </a:solidFill>
              </a:rPr>
              <a:t>, 2001- [cit. 2013-07-23]. Dostupné z: http://commons.wikimedia.org/wiki/File:Horse-chestnut_800.jpg</a:t>
            </a:r>
            <a:endParaRPr lang="cs-CZ" sz="1100" dirty="0" smtClean="0">
              <a:solidFill>
                <a:schemeClr val="bg1"/>
              </a:solidFill>
            </a:endParaRPr>
          </a:p>
          <a:p>
            <a:pPr>
              <a:buNone/>
            </a:pPr>
            <a:r>
              <a:rPr lang="en-US" sz="1100" dirty="0" smtClean="0">
                <a:solidFill>
                  <a:schemeClr val="bg1"/>
                </a:solidFill>
              </a:rPr>
              <a:t>[</a:t>
            </a:r>
            <a:r>
              <a:rPr lang="cs-CZ" sz="1100" dirty="0" smtClean="0">
                <a:solidFill>
                  <a:schemeClr val="bg1"/>
                </a:solidFill>
              </a:rPr>
              <a:t>29</a:t>
            </a:r>
            <a:r>
              <a:rPr lang="en-US" sz="1100" dirty="0" smtClean="0">
                <a:solidFill>
                  <a:schemeClr val="bg1"/>
                </a:solidFill>
              </a:rPr>
              <a:t>]</a:t>
            </a:r>
            <a:r>
              <a:rPr lang="cs-CZ" sz="1100" dirty="0" smtClean="0">
                <a:solidFill>
                  <a:schemeClr val="bg1"/>
                </a:solidFill>
              </a:rPr>
              <a:t> </a:t>
            </a:r>
            <a:r>
              <a:rPr lang="cs-CZ" sz="1100" dirty="0" err="1">
                <a:solidFill>
                  <a:schemeClr val="bg1"/>
                </a:solidFill>
              </a:rPr>
              <a:t>Illustration</a:t>
            </a:r>
            <a:r>
              <a:rPr lang="cs-CZ" sz="1100" dirty="0">
                <a:solidFill>
                  <a:schemeClr val="bg1"/>
                </a:solidFill>
              </a:rPr>
              <a:t> </a:t>
            </a:r>
            <a:r>
              <a:rPr lang="cs-CZ" sz="1100" dirty="0" err="1">
                <a:solidFill>
                  <a:schemeClr val="bg1"/>
                </a:solidFill>
              </a:rPr>
              <a:t>Aesculus</a:t>
            </a:r>
            <a:r>
              <a:rPr lang="cs-CZ" sz="1100" dirty="0">
                <a:solidFill>
                  <a:schemeClr val="bg1"/>
                </a:solidFill>
              </a:rPr>
              <a:t> hippocastanum0.jpg. In: </a:t>
            </a:r>
            <a:r>
              <a:rPr lang="cs-CZ" sz="1100" i="1" dirty="0" err="1">
                <a:solidFill>
                  <a:schemeClr val="bg1"/>
                </a:solidFill>
              </a:rPr>
              <a:t>Wikimedia</a:t>
            </a:r>
            <a:r>
              <a:rPr lang="cs-CZ" sz="1100" i="1" dirty="0">
                <a:solidFill>
                  <a:schemeClr val="bg1"/>
                </a:solidFill>
              </a:rPr>
              <a:t>: </a:t>
            </a:r>
            <a:r>
              <a:rPr lang="cs-CZ" sz="1100" i="1" dirty="0" err="1">
                <a:solidFill>
                  <a:schemeClr val="bg1"/>
                </a:solidFill>
              </a:rPr>
              <a:t>the</a:t>
            </a:r>
            <a:r>
              <a:rPr lang="cs-CZ" sz="1100" i="1" dirty="0">
                <a:solidFill>
                  <a:schemeClr val="bg1"/>
                </a:solidFill>
              </a:rPr>
              <a:t> free </a:t>
            </a:r>
            <a:r>
              <a:rPr lang="cs-CZ" sz="1100" i="1" dirty="0" err="1">
                <a:solidFill>
                  <a:schemeClr val="bg1"/>
                </a:solidFill>
              </a:rPr>
              <a:t>encyclopedia</a:t>
            </a:r>
            <a:r>
              <a:rPr lang="cs-CZ" sz="1100" dirty="0">
                <a:solidFill>
                  <a:schemeClr val="bg1"/>
                </a:solidFill>
              </a:rPr>
              <a:t> [online]. San Francisco (CA): </a:t>
            </a:r>
            <a:r>
              <a:rPr lang="cs-CZ" sz="1100" dirty="0" err="1">
                <a:solidFill>
                  <a:schemeClr val="bg1"/>
                </a:solidFill>
              </a:rPr>
              <a:t>Wikimedia</a:t>
            </a:r>
            <a:r>
              <a:rPr lang="cs-CZ" sz="1100" dirty="0">
                <a:solidFill>
                  <a:schemeClr val="bg1"/>
                </a:solidFill>
              </a:rPr>
              <a:t> </a:t>
            </a:r>
            <a:r>
              <a:rPr lang="cs-CZ" sz="1100" dirty="0" err="1">
                <a:solidFill>
                  <a:schemeClr val="bg1"/>
                </a:solidFill>
              </a:rPr>
              <a:t>Foundation</a:t>
            </a:r>
            <a:r>
              <a:rPr lang="cs-CZ" sz="1100" dirty="0">
                <a:solidFill>
                  <a:schemeClr val="bg1"/>
                </a:solidFill>
              </a:rPr>
              <a:t>, 2001- [cit. 2013-07-23]. Dostupné z: http://commons.wikimedia.org/wiki/File:Illustration_Aesculus_hippocastanum0.jpg</a:t>
            </a:r>
            <a:endParaRPr lang="cs-CZ" sz="1100" dirty="0" smtClean="0">
              <a:solidFill>
                <a:schemeClr val="bg1"/>
              </a:solidFill>
            </a:endParaRPr>
          </a:p>
          <a:p>
            <a:pPr>
              <a:buNone/>
            </a:pPr>
            <a:r>
              <a:rPr lang="en-US" sz="1200" dirty="0" smtClean="0">
                <a:solidFill>
                  <a:schemeClr val="bg1"/>
                </a:solidFill>
              </a:rPr>
              <a:t>[</a:t>
            </a:r>
            <a:r>
              <a:rPr lang="cs-CZ" sz="1200" dirty="0" smtClean="0">
                <a:solidFill>
                  <a:schemeClr val="bg1"/>
                </a:solidFill>
              </a:rPr>
              <a:t>30</a:t>
            </a:r>
            <a:r>
              <a:rPr lang="en-US" sz="1200" dirty="0" smtClean="0">
                <a:solidFill>
                  <a:schemeClr val="bg1"/>
                </a:solidFill>
              </a:rPr>
              <a:t>]</a:t>
            </a:r>
            <a:r>
              <a:rPr lang="cs-CZ" sz="1200" dirty="0" smtClean="0">
                <a:solidFill>
                  <a:schemeClr val="bg1"/>
                </a:solidFill>
              </a:rPr>
              <a:t> </a:t>
            </a:r>
            <a:r>
              <a:rPr lang="en-US" sz="1200" dirty="0">
                <a:solidFill>
                  <a:schemeClr val="bg1"/>
                </a:solidFill>
              </a:rPr>
              <a:t>Flag of the president of the Czech </a:t>
            </a:r>
            <a:r>
              <a:rPr lang="en-US" sz="1200" dirty="0" err="1">
                <a:solidFill>
                  <a:schemeClr val="bg1"/>
                </a:solidFill>
              </a:rPr>
              <a:t>Republic.svg</a:t>
            </a:r>
            <a:r>
              <a:rPr lang="en-US" sz="1200" dirty="0">
                <a:solidFill>
                  <a:schemeClr val="bg1"/>
                </a:solidFill>
              </a:rPr>
              <a:t>. In: </a:t>
            </a:r>
            <a:r>
              <a:rPr lang="en-US" sz="1200" i="1" dirty="0">
                <a:solidFill>
                  <a:schemeClr val="bg1"/>
                </a:solidFill>
              </a:rPr>
              <a:t>Wikimedia: the free encyclopedia</a:t>
            </a:r>
            <a:r>
              <a:rPr lang="en-US" sz="1200" dirty="0">
                <a:solidFill>
                  <a:schemeClr val="bg1"/>
                </a:solidFill>
              </a:rPr>
              <a:t> [online]. San Francisco (CA): Wikimedia Foundation, 2001- [cit. 2013-07-24]. </a:t>
            </a:r>
            <a:r>
              <a:rPr lang="en-US" sz="1200" dirty="0" err="1">
                <a:solidFill>
                  <a:schemeClr val="bg1"/>
                </a:solidFill>
              </a:rPr>
              <a:t>Dostupné</a:t>
            </a:r>
            <a:r>
              <a:rPr lang="en-US" sz="1200" dirty="0">
                <a:solidFill>
                  <a:schemeClr val="bg1"/>
                </a:solidFill>
              </a:rPr>
              <a:t> z: http://commons.wikimedia.org/wiki/File:Flag_of_the_president_of_the_Czech_Republic.svg</a:t>
            </a:r>
            <a:endParaRPr lang="cs-CZ" sz="1200" dirty="0">
              <a:solidFill>
                <a:schemeClr val="bg1"/>
              </a:solidFill>
            </a:endParaRPr>
          </a:p>
        </p:txBody>
      </p:sp>
      <p:pic>
        <p:nvPicPr>
          <p:cNvPr id="97284" name="Picture 4" descr="OPVK_hor_zakladni_logolink_RGB_cz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5438775"/>
            <a:ext cx="3657600" cy="79692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85928152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8217" y="-20176"/>
            <a:ext cx="9170900" cy="687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8" descr="OPVK_hor_zakladni_logolink_RGB_cz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4400" y="5451475"/>
            <a:ext cx="3657600" cy="796925"/>
          </a:xfrm>
          <a:prstGeom prst="rect">
            <a:avLst/>
          </a:prstGeom>
          <a:noFill/>
        </p:spPr>
      </p:pic>
      <p:sp>
        <p:nvSpPr>
          <p:cNvPr id="8" name="TextovéPole 7"/>
          <p:cNvSpPr txBox="1"/>
          <p:nvPr/>
        </p:nvSpPr>
        <p:spPr>
          <a:xfrm>
            <a:off x="8892480" y="6597352"/>
            <a:ext cx="34176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 smtClean="0">
                <a:solidFill>
                  <a:schemeClr val="bg2"/>
                </a:solidFill>
              </a:rPr>
              <a:t>[</a:t>
            </a:r>
            <a:r>
              <a:rPr lang="cs-CZ" sz="1000" b="1" dirty="0" smtClean="0">
                <a:solidFill>
                  <a:schemeClr val="bg2"/>
                </a:solidFill>
              </a:rPr>
              <a:t>1</a:t>
            </a:r>
            <a:r>
              <a:rPr lang="en-US" sz="1000" b="1" dirty="0">
                <a:solidFill>
                  <a:schemeClr val="bg2"/>
                </a:solidFill>
              </a:rPr>
              <a:t>]</a:t>
            </a:r>
            <a:endParaRPr lang="cs-CZ" sz="1000" b="1" dirty="0">
              <a:solidFill>
                <a:schemeClr val="bg2"/>
              </a:solidFill>
            </a:endParaRPr>
          </a:p>
        </p:txBody>
      </p:sp>
      <p:sp>
        <p:nvSpPr>
          <p:cNvPr id="10" name="Nadpis 3"/>
          <p:cNvSpPr txBox="1">
            <a:spLocks/>
          </p:cNvSpPr>
          <p:nvPr/>
        </p:nvSpPr>
        <p:spPr>
          <a:xfrm>
            <a:off x="457200" y="2132856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8000" dirty="0" smtClean="0">
                <a:solidFill>
                  <a:srgbClr val="FF0000"/>
                </a:solidFill>
              </a:rPr>
              <a:t>Společenství lesů – listnaté a smíšené</a:t>
            </a:r>
            <a:endParaRPr lang="cs-CZ" sz="8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3863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rgbClr val="FFFF00"/>
                </a:solidFill>
              </a:rPr>
              <a:t>Lesy 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/>
        <p:txBody>
          <a:bodyPr>
            <a:normAutofit fontScale="77500" lnSpcReduction="20000"/>
          </a:bodyPr>
          <a:lstStyle/>
          <a:p>
            <a:pPr lvl="0"/>
            <a:r>
              <a:rPr lang="cs-CZ" dirty="0" smtClean="0">
                <a:solidFill>
                  <a:schemeClr val="bg1"/>
                </a:solidFill>
              </a:rPr>
              <a:t>jsou </a:t>
            </a:r>
            <a:r>
              <a:rPr lang="cs-CZ" dirty="0">
                <a:solidFill>
                  <a:schemeClr val="bg1"/>
                </a:solidFill>
              </a:rPr>
              <a:t>nejdůležitějším rostlinným společenstvem</a:t>
            </a:r>
          </a:p>
          <a:p>
            <a:pPr lvl="0"/>
            <a:r>
              <a:rPr lang="cs-CZ" dirty="0" smtClean="0">
                <a:solidFill>
                  <a:schemeClr val="bg1"/>
                </a:solidFill>
              </a:rPr>
              <a:t>jsou </a:t>
            </a:r>
            <a:r>
              <a:rPr lang="cs-CZ" dirty="0">
                <a:solidFill>
                  <a:schemeClr val="bg1"/>
                </a:solidFill>
              </a:rPr>
              <a:t>součástí krajiny</a:t>
            </a:r>
          </a:p>
          <a:p>
            <a:pPr lvl="0"/>
            <a:r>
              <a:rPr lang="cs-CZ" dirty="0" smtClean="0">
                <a:solidFill>
                  <a:schemeClr val="bg1"/>
                </a:solidFill>
              </a:rPr>
              <a:t>všechny </a:t>
            </a:r>
            <a:r>
              <a:rPr lang="cs-CZ" dirty="0">
                <a:solidFill>
                  <a:schemeClr val="bg1"/>
                </a:solidFill>
              </a:rPr>
              <a:t>lesní organismy (rostliny a živočichové) tvoří společenstvo lesa</a:t>
            </a:r>
          </a:p>
          <a:p>
            <a:pPr lvl="0"/>
            <a:r>
              <a:rPr lang="cs-CZ" dirty="0" smtClean="0">
                <a:solidFill>
                  <a:schemeClr val="bg1"/>
                </a:solidFill>
              </a:rPr>
              <a:t>pokrývají </a:t>
            </a:r>
            <a:r>
              <a:rPr lang="cs-CZ" dirty="0">
                <a:solidFill>
                  <a:schemeClr val="bg1"/>
                </a:solidFill>
              </a:rPr>
              <a:t>1/3 území ČR</a:t>
            </a:r>
          </a:p>
          <a:p>
            <a:pPr lvl="0"/>
            <a:r>
              <a:rPr lang="cs-CZ" dirty="0" smtClean="0">
                <a:solidFill>
                  <a:schemeClr val="bg1"/>
                </a:solidFill>
              </a:rPr>
              <a:t>původně </a:t>
            </a:r>
            <a:r>
              <a:rPr lang="cs-CZ" dirty="0">
                <a:solidFill>
                  <a:schemeClr val="bg1"/>
                </a:solidFill>
              </a:rPr>
              <a:t>bylo území pokryto smíšenými lesy</a:t>
            </a:r>
          </a:p>
          <a:p>
            <a:pPr lvl="0"/>
            <a:r>
              <a:rPr lang="cs-CZ" dirty="0" smtClean="0">
                <a:solidFill>
                  <a:schemeClr val="bg1"/>
                </a:solidFill>
              </a:rPr>
              <a:t>ve </a:t>
            </a:r>
            <a:r>
              <a:rPr lang="cs-CZ" dirty="0">
                <a:solidFill>
                  <a:schemeClr val="bg1"/>
                </a:solidFill>
              </a:rPr>
              <a:t>většině lesů lidé hospodaří – těží dřevo, vysazují nové stromy</a:t>
            </a:r>
          </a:p>
          <a:p>
            <a:r>
              <a:rPr lang="cs-CZ" dirty="0" smtClean="0">
                <a:solidFill>
                  <a:schemeClr val="bg1"/>
                </a:solidFill>
              </a:rPr>
              <a:t>lesy </a:t>
            </a:r>
            <a:r>
              <a:rPr lang="cs-CZ" dirty="0">
                <a:solidFill>
                  <a:schemeClr val="bg1"/>
                </a:solidFill>
              </a:rPr>
              <a:t>se mění podle ročního období</a:t>
            </a:r>
          </a:p>
          <a:p>
            <a:pPr lvl="0"/>
            <a:endParaRPr lang="cs-CZ" dirty="0">
              <a:solidFill>
                <a:schemeClr val="bg1"/>
              </a:solidFill>
            </a:endParaRPr>
          </a:p>
          <a:p>
            <a:endParaRPr lang="cs-CZ" dirty="0">
              <a:solidFill>
                <a:schemeClr val="bg1"/>
              </a:solidFill>
            </a:endParaRPr>
          </a:p>
          <a:p>
            <a:endParaRPr lang="cs-CZ" dirty="0">
              <a:solidFill>
                <a:schemeClr val="bg1"/>
              </a:solidFill>
            </a:endParaRPr>
          </a:p>
        </p:txBody>
      </p:sp>
      <p:pic>
        <p:nvPicPr>
          <p:cNvPr id="5" name="Picture 8" descr="OPVK_hor_zakladni_logolink_RGB_cz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5451475"/>
            <a:ext cx="3657600" cy="796925"/>
          </a:xfrm>
          <a:prstGeom prst="rect">
            <a:avLst/>
          </a:prstGeom>
          <a:noFill/>
        </p:spPr>
      </p:pic>
      <p:pic>
        <p:nvPicPr>
          <p:cNvPr id="7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556792"/>
            <a:ext cx="4038600" cy="302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ovéPole 7"/>
          <p:cNvSpPr txBox="1"/>
          <p:nvPr/>
        </p:nvSpPr>
        <p:spPr>
          <a:xfrm>
            <a:off x="4230240" y="4406915"/>
            <a:ext cx="34176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 smtClean="0">
                <a:solidFill>
                  <a:schemeClr val="bg2"/>
                </a:solidFill>
              </a:rPr>
              <a:t>[</a:t>
            </a:r>
            <a:r>
              <a:rPr lang="cs-CZ" sz="1000" b="1" dirty="0" smtClean="0">
                <a:solidFill>
                  <a:schemeClr val="bg2"/>
                </a:solidFill>
              </a:rPr>
              <a:t>2</a:t>
            </a:r>
            <a:r>
              <a:rPr lang="en-US" sz="1000" b="1" dirty="0" smtClean="0">
                <a:solidFill>
                  <a:schemeClr val="bg2"/>
                </a:solidFill>
              </a:rPr>
              <a:t>]</a:t>
            </a:r>
            <a:endParaRPr lang="cs-CZ" sz="1000" b="1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5592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rgbClr val="FFFF00"/>
                </a:solidFill>
              </a:rPr>
              <a:t>Význam lesa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/>
        <p:txBody>
          <a:bodyPr>
            <a:normAutofit fontScale="85000" lnSpcReduction="20000"/>
          </a:bodyPr>
          <a:lstStyle/>
          <a:p>
            <a:pPr lvl="0"/>
            <a:r>
              <a:rPr lang="cs-CZ" dirty="0" smtClean="0">
                <a:solidFill>
                  <a:schemeClr val="bg1"/>
                </a:solidFill>
              </a:rPr>
              <a:t>zlepšuje </a:t>
            </a:r>
            <a:r>
              <a:rPr lang="cs-CZ" dirty="0">
                <a:solidFill>
                  <a:schemeClr val="bg1"/>
                </a:solidFill>
              </a:rPr>
              <a:t>ovzduší </a:t>
            </a:r>
            <a:endParaRPr lang="cs-CZ" dirty="0" smtClean="0">
              <a:solidFill>
                <a:schemeClr val="bg1"/>
              </a:solidFill>
            </a:endParaRPr>
          </a:p>
          <a:p>
            <a:pPr marL="0" lvl="0" indent="0">
              <a:buNone/>
            </a:pP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smtClean="0">
                <a:solidFill>
                  <a:schemeClr val="bg1"/>
                </a:solidFill>
              </a:rPr>
              <a:t>    a produkuje </a:t>
            </a:r>
            <a:r>
              <a:rPr lang="cs-CZ" dirty="0">
                <a:solidFill>
                  <a:schemeClr val="bg1"/>
                </a:solidFill>
              </a:rPr>
              <a:t>kyslík</a:t>
            </a:r>
          </a:p>
          <a:p>
            <a:pPr lvl="0"/>
            <a:r>
              <a:rPr lang="cs-CZ" dirty="0" smtClean="0">
                <a:solidFill>
                  <a:schemeClr val="bg1"/>
                </a:solidFill>
              </a:rPr>
              <a:t>je </a:t>
            </a:r>
            <a:r>
              <a:rPr lang="cs-CZ" dirty="0">
                <a:solidFill>
                  <a:schemeClr val="bg1"/>
                </a:solidFill>
              </a:rPr>
              <a:t>zásobárnou vody, </a:t>
            </a:r>
            <a:r>
              <a:rPr lang="cs-CZ" dirty="0" smtClean="0">
                <a:solidFill>
                  <a:schemeClr val="bg1"/>
                </a:solidFill>
              </a:rPr>
              <a:t>     snižuje </a:t>
            </a:r>
            <a:r>
              <a:rPr lang="cs-CZ" dirty="0">
                <a:solidFill>
                  <a:schemeClr val="bg1"/>
                </a:solidFill>
              </a:rPr>
              <a:t>vysychání půdy</a:t>
            </a:r>
          </a:p>
          <a:p>
            <a:pPr lvl="0"/>
            <a:r>
              <a:rPr lang="cs-CZ" dirty="0" smtClean="0">
                <a:solidFill>
                  <a:schemeClr val="bg1"/>
                </a:solidFill>
              </a:rPr>
              <a:t>zabraňuje </a:t>
            </a:r>
            <a:r>
              <a:rPr lang="cs-CZ" dirty="0">
                <a:solidFill>
                  <a:schemeClr val="bg1"/>
                </a:solidFill>
              </a:rPr>
              <a:t>erozi (</a:t>
            </a:r>
            <a:r>
              <a:rPr lang="cs-CZ" dirty="0" smtClean="0">
                <a:solidFill>
                  <a:schemeClr val="bg1"/>
                </a:solidFill>
              </a:rPr>
              <a:t>odnosu) </a:t>
            </a:r>
            <a:r>
              <a:rPr lang="cs-CZ" dirty="0">
                <a:solidFill>
                  <a:schemeClr val="bg1"/>
                </a:solidFill>
              </a:rPr>
              <a:t>půdy, snižuje rychlost větru</a:t>
            </a:r>
          </a:p>
          <a:p>
            <a:pPr lvl="0"/>
            <a:r>
              <a:rPr lang="cs-CZ" dirty="0" smtClean="0">
                <a:solidFill>
                  <a:schemeClr val="bg1"/>
                </a:solidFill>
              </a:rPr>
              <a:t>podílí </a:t>
            </a:r>
            <a:r>
              <a:rPr lang="cs-CZ" dirty="0">
                <a:solidFill>
                  <a:schemeClr val="bg1"/>
                </a:solidFill>
              </a:rPr>
              <a:t>se na tvorbě půdy (humusu)</a:t>
            </a:r>
          </a:p>
          <a:p>
            <a:pPr lvl="0"/>
            <a:r>
              <a:rPr lang="cs-CZ" dirty="0" smtClean="0">
                <a:solidFill>
                  <a:schemeClr val="bg1"/>
                </a:solidFill>
              </a:rPr>
              <a:t>je </a:t>
            </a:r>
            <a:r>
              <a:rPr lang="cs-CZ" dirty="0">
                <a:solidFill>
                  <a:schemeClr val="bg1"/>
                </a:solidFill>
              </a:rPr>
              <a:t>útočištěm pro lesní živočichy a zvěř</a:t>
            </a:r>
          </a:p>
          <a:p>
            <a:pPr lvl="0"/>
            <a:r>
              <a:rPr lang="cs-CZ" dirty="0">
                <a:solidFill>
                  <a:schemeClr val="bg1"/>
                </a:solidFill>
              </a:rPr>
              <a:t>j</a:t>
            </a:r>
            <a:r>
              <a:rPr lang="cs-CZ" dirty="0" smtClean="0">
                <a:solidFill>
                  <a:schemeClr val="bg1"/>
                </a:solidFill>
              </a:rPr>
              <a:t>e místem odpočinku </a:t>
            </a:r>
          </a:p>
          <a:p>
            <a:pPr marL="0" lvl="0" indent="0">
              <a:buNone/>
            </a:pP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smtClean="0">
                <a:solidFill>
                  <a:schemeClr val="bg1"/>
                </a:solidFill>
              </a:rPr>
              <a:t>    a relaxace pro člověka</a:t>
            </a:r>
            <a:endParaRPr lang="cs-CZ" dirty="0">
              <a:solidFill>
                <a:schemeClr val="bg1"/>
              </a:solidFill>
            </a:endParaRPr>
          </a:p>
          <a:p>
            <a:pPr lvl="0"/>
            <a:r>
              <a:rPr lang="cs-CZ" dirty="0" smtClean="0">
                <a:solidFill>
                  <a:schemeClr val="bg1"/>
                </a:solidFill>
              </a:rPr>
              <a:t>poskytuje </a:t>
            </a:r>
            <a:r>
              <a:rPr lang="cs-CZ" dirty="0">
                <a:solidFill>
                  <a:schemeClr val="bg1"/>
                </a:solidFill>
              </a:rPr>
              <a:t>dřevo, lesní plody</a:t>
            </a:r>
          </a:p>
        </p:txBody>
      </p:sp>
      <p:pic>
        <p:nvPicPr>
          <p:cNvPr id="5" name="Picture 8" descr="OPVK_hor_zakladni_logolink_RGB_cz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5451475"/>
            <a:ext cx="3657600" cy="796925"/>
          </a:xfrm>
          <a:prstGeom prst="rect">
            <a:avLst/>
          </a:prstGeom>
          <a:noFill/>
        </p:spPr>
      </p:pic>
      <p:pic>
        <p:nvPicPr>
          <p:cNvPr id="11" name="Picture 3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25" y="1628800"/>
            <a:ext cx="4038600" cy="302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ovéPole 7"/>
          <p:cNvSpPr txBox="1"/>
          <p:nvPr/>
        </p:nvSpPr>
        <p:spPr>
          <a:xfrm>
            <a:off x="4230240" y="4406915"/>
            <a:ext cx="33374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 smtClean="0">
                <a:solidFill>
                  <a:schemeClr val="bg2"/>
                </a:solidFill>
              </a:rPr>
              <a:t>[</a:t>
            </a:r>
            <a:r>
              <a:rPr lang="cs-CZ" sz="1000" b="1" dirty="0" smtClean="0">
                <a:solidFill>
                  <a:schemeClr val="bg2"/>
                </a:solidFill>
              </a:rPr>
              <a:t>3</a:t>
            </a:r>
            <a:r>
              <a:rPr lang="en-US" sz="1000" b="1" dirty="0" smtClean="0">
                <a:solidFill>
                  <a:schemeClr val="bg2"/>
                </a:solidFill>
              </a:rPr>
              <a:t>]</a:t>
            </a:r>
            <a:endParaRPr lang="cs-CZ" sz="1000" b="1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11619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1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rgbClr val="FFFF00"/>
                </a:solidFill>
              </a:rPr>
              <a:t>Listnaté lesy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/>
        <p:txBody>
          <a:bodyPr>
            <a:normAutofit fontScale="77500" lnSpcReduction="20000"/>
          </a:bodyPr>
          <a:lstStyle/>
          <a:p>
            <a:pPr lvl="0"/>
            <a:r>
              <a:rPr lang="cs-CZ" dirty="0">
                <a:solidFill>
                  <a:schemeClr val="bg1"/>
                </a:solidFill>
              </a:rPr>
              <a:t>t</a:t>
            </a:r>
            <a:r>
              <a:rPr lang="cs-CZ" dirty="0" smtClean="0">
                <a:solidFill>
                  <a:schemeClr val="bg1"/>
                </a:solidFill>
              </a:rPr>
              <a:t>voří </a:t>
            </a:r>
            <a:r>
              <a:rPr lang="cs-CZ" dirty="0">
                <a:solidFill>
                  <a:schemeClr val="bg1"/>
                </a:solidFill>
              </a:rPr>
              <a:t>listnaté stromy (buk, dub, javor, bříza, habr, </a:t>
            </a:r>
            <a:r>
              <a:rPr lang="cs-CZ" dirty="0" smtClean="0">
                <a:solidFill>
                  <a:schemeClr val="bg1"/>
                </a:solidFill>
              </a:rPr>
              <a:t>topol</a:t>
            </a:r>
            <a:r>
              <a:rPr lang="cs-CZ" dirty="0">
                <a:solidFill>
                  <a:schemeClr val="bg1"/>
                </a:solidFill>
              </a:rPr>
              <a:t>, lípa</a:t>
            </a:r>
            <a:r>
              <a:rPr lang="cs-CZ" dirty="0" smtClean="0">
                <a:solidFill>
                  <a:schemeClr val="bg1"/>
                </a:solidFill>
              </a:rPr>
              <a:t>…).</a:t>
            </a:r>
            <a:endParaRPr lang="cs-CZ" dirty="0">
              <a:solidFill>
                <a:schemeClr val="bg1"/>
              </a:solidFill>
            </a:endParaRPr>
          </a:p>
          <a:p>
            <a:pPr lvl="0"/>
            <a:r>
              <a:rPr lang="cs-CZ" dirty="0" smtClean="0">
                <a:solidFill>
                  <a:schemeClr val="bg1"/>
                </a:solidFill>
              </a:rPr>
              <a:t>jeho </a:t>
            </a:r>
            <a:r>
              <a:rPr lang="cs-CZ" dirty="0">
                <a:solidFill>
                  <a:schemeClr val="bg1"/>
                </a:solidFill>
              </a:rPr>
              <a:t>vzhled se během roku mění</a:t>
            </a:r>
          </a:p>
          <a:p>
            <a:pPr lvl="0"/>
            <a:r>
              <a:rPr lang="cs-CZ" dirty="0">
                <a:solidFill>
                  <a:schemeClr val="bg1"/>
                </a:solidFill>
              </a:rPr>
              <a:t>n</a:t>
            </a:r>
            <a:r>
              <a:rPr lang="cs-CZ" dirty="0" smtClean="0">
                <a:solidFill>
                  <a:schemeClr val="bg1"/>
                </a:solidFill>
              </a:rPr>
              <a:t>a </a:t>
            </a:r>
            <a:r>
              <a:rPr lang="cs-CZ" dirty="0">
                <a:solidFill>
                  <a:schemeClr val="bg1"/>
                </a:solidFill>
              </a:rPr>
              <a:t>podzim </a:t>
            </a:r>
            <a:r>
              <a:rPr lang="cs-CZ" dirty="0" smtClean="0">
                <a:solidFill>
                  <a:schemeClr val="bg1"/>
                </a:solidFill>
              </a:rPr>
              <a:t>ze stromů </a:t>
            </a:r>
            <a:r>
              <a:rPr lang="cs-CZ" dirty="0">
                <a:solidFill>
                  <a:schemeClr val="bg1"/>
                </a:solidFill>
              </a:rPr>
              <a:t>opadávají listy ( stromy opadavé</a:t>
            </a:r>
            <a:r>
              <a:rPr lang="cs-CZ" dirty="0" smtClean="0">
                <a:solidFill>
                  <a:schemeClr val="bg1"/>
                </a:solidFill>
              </a:rPr>
              <a:t>)</a:t>
            </a:r>
            <a:endParaRPr lang="cs-CZ" dirty="0">
              <a:solidFill>
                <a:schemeClr val="bg1"/>
              </a:solidFill>
            </a:endParaRPr>
          </a:p>
          <a:p>
            <a:pPr lvl="0"/>
            <a:r>
              <a:rPr lang="cs-CZ" dirty="0">
                <a:solidFill>
                  <a:schemeClr val="bg1"/>
                </a:solidFill>
              </a:rPr>
              <a:t>s</a:t>
            </a:r>
            <a:r>
              <a:rPr lang="cs-CZ" dirty="0" smtClean="0">
                <a:solidFill>
                  <a:schemeClr val="bg1"/>
                </a:solidFill>
              </a:rPr>
              <a:t>padlé </a:t>
            </a:r>
            <a:r>
              <a:rPr lang="cs-CZ" dirty="0">
                <a:solidFill>
                  <a:schemeClr val="bg1"/>
                </a:solidFill>
              </a:rPr>
              <a:t>listy se postupně rozkládají (vytváří humus</a:t>
            </a:r>
            <a:r>
              <a:rPr lang="cs-CZ" dirty="0" smtClean="0">
                <a:solidFill>
                  <a:schemeClr val="bg1"/>
                </a:solidFill>
              </a:rPr>
              <a:t>).</a:t>
            </a:r>
            <a:endParaRPr lang="cs-CZ" dirty="0">
              <a:solidFill>
                <a:schemeClr val="bg1"/>
              </a:solidFill>
            </a:endParaRPr>
          </a:p>
          <a:p>
            <a:pPr lvl="0"/>
            <a:r>
              <a:rPr lang="cs-CZ" dirty="0">
                <a:solidFill>
                  <a:schemeClr val="bg1"/>
                </a:solidFill>
              </a:rPr>
              <a:t>d</a:t>
            </a:r>
            <a:r>
              <a:rPr lang="cs-CZ" dirty="0" smtClean="0">
                <a:solidFill>
                  <a:schemeClr val="bg1"/>
                </a:solidFill>
              </a:rPr>
              <a:t>aří </a:t>
            </a:r>
            <a:r>
              <a:rPr lang="cs-CZ" dirty="0">
                <a:solidFill>
                  <a:schemeClr val="bg1"/>
                </a:solidFill>
              </a:rPr>
              <a:t>se dobře různým </a:t>
            </a:r>
            <a:r>
              <a:rPr lang="cs-CZ" dirty="0" smtClean="0">
                <a:solidFill>
                  <a:schemeClr val="bg1"/>
                </a:solidFill>
              </a:rPr>
              <a:t>keřům</a:t>
            </a:r>
          </a:p>
          <a:p>
            <a:pPr marL="0" lvl="0" indent="0">
              <a:buNone/>
            </a:pP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smtClean="0">
                <a:solidFill>
                  <a:schemeClr val="bg1"/>
                </a:solidFill>
              </a:rPr>
              <a:t>    </a:t>
            </a:r>
            <a:r>
              <a:rPr lang="cs-CZ" dirty="0">
                <a:solidFill>
                  <a:schemeClr val="bg1"/>
                </a:solidFill>
              </a:rPr>
              <a:t>a </a:t>
            </a:r>
            <a:r>
              <a:rPr lang="cs-CZ" dirty="0" smtClean="0">
                <a:solidFill>
                  <a:schemeClr val="bg1"/>
                </a:solidFill>
              </a:rPr>
              <a:t>bylinám</a:t>
            </a:r>
          </a:p>
          <a:p>
            <a:pPr lvl="0"/>
            <a:r>
              <a:rPr lang="cs-CZ" dirty="0">
                <a:solidFill>
                  <a:schemeClr val="bg1"/>
                </a:solidFill>
              </a:rPr>
              <a:t>p</a:t>
            </a:r>
            <a:r>
              <a:rPr lang="cs-CZ" dirty="0" smtClean="0">
                <a:solidFill>
                  <a:schemeClr val="bg1"/>
                </a:solidFill>
              </a:rPr>
              <a:t>řijímají oxid uhličitý                ze vzduchu a vylučují kyslík (fotosyntéza)</a:t>
            </a:r>
            <a:endParaRPr lang="cs-CZ" dirty="0">
              <a:solidFill>
                <a:schemeClr val="bg1"/>
              </a:solidFill>
            </a:endParaRPr>
          </a:p>
          <a:p>
            <a:endParaRPr lang="cs-CZ" dirty="0">
              <a:solidFill>
                <a:schemeClr val="bg1"/>
              </a:solidFill>
            </a:endParaRPr>
          </a:p>
          <a:p>
            <a:endParaRPr lang="cs-CZ" dirty="0">
              <a:solidFill>
                <a:schemeClr val="bg1"/>
              </a:solidFill>
            </a:endParaRPr>
          </a:p>
        </p:txBody>
      </p:sp>
      <p:pic>
        <p:nvPicPr>
          <p:cNvPr id="5" name="Picture 8" descr="OPVK_hor_zakladni_logolink_RGB_cz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5451475"/>
            <a:ext cx="3657600" cy="796925"/>
          </a:xfrm>
          <a:prstGeom prst="rect">
            <a:avLst/>
          </a:prstGeom>
          <a:noFill/>
        </p:spPr>
      </p:pic>
      <p:pic>
        <p:nvPicPr>
          <p:cNvPr id="8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628800"/>
            <a:ext cx="4038600" cy="302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ovéPole 8"/>
          <p:cNvSpPr txBox="1"/>
          <p:nvPr/>
        </p:nvSpPr>
        <p:spPr>
          <a:xfrm>
            <a:off x="4211960" y="4478923"/>
            <a:ext cx="33374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 smtClean="0">
                <a:solidFill>
                  <a:schemeClr val="bg2"/>
                </a:solidFill>
              </a:rPr>
              <a:t>[</a:t>
            </a:r>
            <a:r>
              <a:rPr lang="cs-CZ" sz="1000" b="1" dirty="0" smtClean="0">
                <a:solidFill>
                  <a:schemeClr val="bg2"/>
                </a:solidFill>
              </a:rPr>
              <a:t>4</a:t>
            </a:r>
            <a:r>
              <a:rPr lang="en-US" sz="1000" b="1" dirty="0" smtClean="0">
                <a:solidFill>
                  <a:schemeClr val="bg2"/>
                </a:solidFill>
              </a:rPr>
              <a:t>]</a:t>
            </a:r>
            <a:endParaRPr lang="cs-CZ" sz="1000" b="1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6996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rgbClr val="FFFF00"/>
                </a:solidFill>
              </a:rPr>
              <a:t>Smíšené lesy 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lvl="0"/>
            <a:r>
              <a:rPr lang="cs-CZ" dirty="0">
                <a:solidFill>
                  <a:schemeClr val="bg1"/>
                </a:solidFill>
              </a:rPr>
              <a:t>t</a:t>
            </a:r>
            <a:r>
              <a:rPr lang="cs-CZ" dirty="0" smtClean="0">
                <a:solidFill>
                  <a:schemeClr val="bg1"/>
                </a:solidFill>
              </a:rPr>
              <a:t>voří </a:t>
            </a:r>
            <a:r>
              <a:rPr lang="cs-CZ" dirty="0">
                <a:solidFill>
                  <a:schemeClr val="bg1"/>
                </a:solidFill>
              </a:rPr>
              <a:t>společenstvo listnatých a smíšených </a:t>
            </a:r>
            <a:r>
              <a:rPr lang="cs-CZ" dirty="0" smtClean="0">
                <a:solidFill>
                  <a:schemeClr val="bg1"/>
                </a:solidFill>
              </a:rPr>
              <a:t>lesů</a:t>
            </a:r>
            <a:endParaRPr lang="cs-CZ" dirty="0">
              <a:solidFill>
                <a:schemeClr val="bg1"/>
              </a:solidFill>
            </a:endParaRPr>
          </a:p>
          <a:p>
            <a:endParaRPr lang="cs-CZ" dirty="0"/>
          </a:p>
          <a:p>
            <a:endParaRPr lang="cs-CZ" dirty="0"/>
          </a:p>
        </p:txBody>
      </p:sp>
      <p:pic>
        <p:nvPicPr>
          <p:cNvPr id="5" name="Picture 8" descr="OPVK_hor_zakladni_logolink_RGB_cz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5451475"/>
            <a:ext cx="3657600" cy="796925"/>
          </a:xfrm>
          <a:prstGeom prst="rect">
            <a:avLst/>
          </a:prstGeom>
          <a:noFill/>
        </p:spPr>
      </p:pic>
      <p:pic>
        <p:nvPicPr>
          <p:cNvPr id="10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556792"/>
            <a:ext cx="4038600" cy="30868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ovéPole 10"/>
          <p:cNvSpPr txBox="1"/>
          <p:nvPr/>
        </p:nvSpPr>
        <p:spPr>
          <a:xfrm>
            <a:off x="3851920" y="4437112"/>
            <a:ext cx="33374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 smtClean="0">
                <a:solidFill>
                  <a:schemeClr val="bg2"/>
                </a:solidFill>
              </a:rPr>
              <a:t>[</a:t>
            </a:r>
            <a:r>
              <a:rPr lang="cs-CZ" sz="1000" b="1" dirty="0" smtClean="0">
                <a:solidFill>
                  <a:schemeClr val="bg2"/>
                </a:solidFill>
              </a:rPr>
              <a:t>5</a:t>
            </a:r>
            <a:r>
              <a:rPr lang="en-US" sz="1000" b="1" dirty="0" smtClean="0">
                <a:solidFill>
                  <a:schemeClr val="bg2"/>
                </a:solidFill>
              </a:rPr>
              <a:t>]</a:t>
            </a:r>
            <a:endParaRPr lang="cs-CZ" sz="1000" b="1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6996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rgbClr val="FFFF00"/>
                </a:solidFill>
              </a:rPr>
              <a:t>Lužní lesy 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lvl="0"/>
            <a:r>
              <a:rPr lang="cs-CZ" dirty="0">
                <a:solidFill>
                  <a:schemeClr val="bg1"/>
                </a:solidFill>
              </a:rPr>
              <a:t>rostou u vodních toků</a:t>
            </a:r>
          </a:p>
          <a:p>
            <a:pPr lvl="0"/>
            <a:r>
              <a:rPr lang="cs-CZ" dirty="0">
                <a:solidFill>
                  <a:schemeClr val="bg1"/>
                </a:solidFill>
              </a:rPr>
              <a:t>l</a:t>
            </a:r>
            <a:r>
              <a:rPr lang="cs-CZ" dirty="0" smtClean="0">
                <a:solidFill>
                  <a:schemeClr val="bg1"/>
                </a:solidFill>
              </a:rPr>
              <a:t>istnaté </a:t>
            </a:r>
            <a:r>
              <a:rPr lang="cs-CZ" dirty="0">
                <a:solidFill>
                  <a:schemeClr val="bg1"/>
                </a:solidFill>
              </a:rPr>
              <a:t>stromy (vrba, topol, jasan, dub</a:t>
            </a:r>
            <a:r>
              <a:rPr lang="cs-CZ" dirty="0" smtClean="0">
                <a:solidFill>
                  <a:schemeClr val="bg1"/>
                </a:solidFill>
              </a:rPr>
              <a:t>..).</a:t>
            </a:r>
            <a:endParaRPr lang="cs-CZ" dirty="0">
              <a:solidFill>
                <a:schemeClr val="bg1"/>
              </a:solidFill>
            </a:endParaRPr>
          </a:p>
          <a:p>
            <a:pPr lvl="0"/>
            <a:r>
              <a:rPr lang="cs-CZ" dirty="0">
                <a:solidFill>
                  <a:schemeClr val="bg1"/>
                </a:solidFill>
              </a:rPr>
              <a:t>č</a:t>
            </a:r>
            <a:r>
              <a:rPr lang="cs-CZ" dirty="0" smtClean="0">
                <a:solidFill>
                  <a:schemeClr val="bg1"/>
                </a:solidFill>
              </a:rPr>
              <a:t>áp </a:t>
            </a:r>
            <a:r>
              <a:rPr lang="cs-CZ" dirty="0">
                <a:solidFill>
                  <a:schemeClr val="bg1"/>
                </a:solidFill>
              </a:rPr>
              <a:t>bílý, volavka popelavá a další vodní ptáci…</a:t>
            </a:r>
          </a:p>
          <a:p>
            <a:endParaRPr lang="cs-CZ" dirty="0"/>
          </a:p>
        </p:txBody>
      </p:sp>
      <p:pic>
        <p:nvPicPr>
          <p:cNvPr id="5" name="Picture 8" descr="OPVK_hor_zakladni_logolink_RGB_cz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5451475"/>
            <a:ext cx="3657600" cy="796925"/>
          </a:xfrm>
          <a:prstGeom prst="rect">
            <a:avLst/>
          </a:prstGeom>
          <a:noFill/>
        </p:spPr>
      </p:pic>
      <p:pic>
        <p:nvPicPr>
          <p:cNvPr id="7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645986"/>
            <a:ext cx="4038600" cy="27191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ovéPole 7"/>
          <p:cNvSpPr txBox="1"/>
          <p:nvPr/>
        </p:nvSpPr>
        <p:spPr>
          <a:xfrm>
            <a:off x="4230240" y="4149080"/>
            <a:ext cx="33374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 smtClean="0">
                <a:solidFill>
                  <a:schemeClr val="bg2"/>
                </a:solidFill>
              </a:rPr>
              <a:t>[</a:t>
            </a:r>
            <a:r>
              <a:rPr lang="cs-CZ" sz="1000" b="1" dirty="0" smtClean="0">
                <a:solidFill>
                  <a:schemeClr val="bg2"/>
                </a:solidFill>
              </a:rPr>
              <a:t>6</a:t>
            </a:r>
            <a:r>
              <a:rPr lang="en-US" sz="1000" b="1" dirty="0" smtClean="0">
                <a:solidFill>
                  <a:schemeClr val="bg2"/>
                </a:solidFill>
              </a:rPr>
              <a:t>]</a:t>
            </a:r>
            <a:endParaRPr lang="cs-CZ" sz="1000" b="1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6996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Nadpis 8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>
                <a:solidFill>
                  <a:srgbClr val="FFFF00"/>
                </a:solidFill>
              </a:rPr>
              <a:t>Části listnatého stromu</a:t>
            </a:r>
            <a:r>
              <a:rPr lang="cs-CZ" dirty="0" smtClean="0">
                <a:solidFill>
                  <a:srgbClr val="FFFF00"/>
                </a:solidFill>
              </a:rPr>
              <a:t>:</a:t>
            </a:r>
            <a:endParaRPr lang="cs-CZ" dirty="0">
              <a:solidFill>
                <a:srgbClr val="FFFF00"/>
              </a:solidFill>
            </a:endParaRPr>
          </a:p>
        </p:txBody>
      </p:sp>
      <p:sp>
        <p:nvSpPr>
          <p:cNvPr id="10" name="Zástupný symbol pro obsah 9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cs-CZ" dirty="0">
                <a:solidFill>
                  <a:schemeClr val="bg1"/>
                </a:solidFill>
              </a:rPr>
              <a:t>k</a:t>
            </a:r>
            <a:r>
              <a:rPr lang="cs-CZ" dirty="0" smtClean="0">
                <a:solidFill>
                  <a:schemeClr val="bg1"/>
                </a:solidFill>
              </a:rPr>
              <a:t>věty </a:t>
            </a:r>
            <a:r>
              <a:rPr lang="cs-CZ" dirty="0">
                <a:solidFill>
                  <a:schemeClr val="bg1"/>
                </a:solidFill>
              </a:rPr>
              <a:t>a </a:t>
            </a:r>
            <a:r>
              <a:rPr lang="cs-CZ" dirty="0" smtClean="0">
                <a:solidFill>
                  <a:schemeClr val="bg1"/>
                </a:solidFill>
              </a:rPr>
              <a:t>plody</a:t>
            </a:r>
          </a:p>
          <a:p>
            <a:pPr lvl="0"/>
            <a:r>
              <a:rPr lang="cs-CZ" dirty="0">
                <a:solidFill>
                  <a:schemeClr val="bg1"/>
                </a:solidFill>
              </a:rPr>
              <a:t>l</a:t>
            </a:r>
            <a:r>
              <a:rPr lang="cs-CZ" dirty="0" smtClean="0">
                <a:solidFill>
                  <a:schemeClr val="bg1"/>
                </a:solidFill>
              </a:rPr>
              <a:t>isty</a:t>
            </a:r>
            <a:endParaRPr lang="cs-CZ" dirty="0">
              <a:solidFill>
                <a:schemeClr val="bg1"/>
              </a:solidFill>
            </a:endParaRPr>
          </a:p>
          <a:p>
            <a:r>
              <a:rPr lang="cs-CZ" dirty="0">
                <a:solidFill>
                  <a:schemeClr val="bg1"/>
                </a:solidFill>
              </a:rPr>
              <a:t>v</a:t>
            </a:r>
            <a:r>
              <a:rPr lang="cs-CZ" dirty="0" smtClean="0">
                <a:solidFill>
                  <a:schemeClr val="bg1"/>
                </a:solidFill>
              </a:rPr>
              <a:t>ětve</a:t>
            </a:r>
          </a:p>
          <a:p>
            <a:pPr lvl="0"/>
            <a:r>
              <a:rPr lang="cs-CZ" dirty="0">
                <a:solidFill>
                  <a:schemeClr val="bg1"/>
                </a:solidFill>
              </a:rPr>
              <a:t>k</a:t>
            </a:r>
            <a:r>
              <a:rPr lang="cs-CZ" dirty="0" smtClean="0">
                <a:solidFill>
                  <a:schemeClr val="bg1"/>
                </a:solidFill>
              </a:rPr>
              <a:t>oruna</a:t>
            </a:r>
          </a:p>
          <a:p>
            <a:r>
              <a:rPr lang="cs-CZ" dirty="0">
                <a:solidFill>
                  <a:schemeClr val="bg1"/>
                </a:solidFill>
              </a:rPr>
              <a:t>k</a:t>
            </a:r>
            <a:r>
              <a:rPr lang="cs-CZ" dirty="0" smtClean="0">
                <a:solidFill>
                  <a:schemeClr val="bg1"/>
                </a:solidFill>
              </a:rPr>
              <a:t>men</a:t>
            </a:r>
            <a:endParaRPr lang="cs-CZ" dirty="0">
              <a:solidFill>
                <a:schemeClr val="bg1"/>
              </a:solidFill>
            </a:endParaRPr>
          </a:p>
          <a:p>
            <a:r>
              <a:rPr lang="cs-CZ" dirty="0">
                <a:solidFill>
                  <a:schemeClr val="bg1"/>
                </a:solidFill>
              </a:rPr>
              <a:t>k</a:t>
            </a:r>
            <a:r>
              <a:rPr lang="cs-CZ" dirty="0" smtClean="0">
                <a:solidFill>
                  <a:schemeClr val="bg1"/>
                </a:solidFill>
              </a:rPr>
              <a:t>ořeny</a:t>
            </a:r>
            <a:endParaRPr lang="cs-CZ" dirty="0">
              <a:solidFill>
                <a:schemeClr val="bg1"/>
              </a:solidFill>
            </a:endParaRPr>
          </a:p>
          <a:p>
            <a:pPr lvl="0"/>
            <a:endParaRPr lang="cs-CZ" dirty="0">
              <a:solidFill>
                <a:schemeClr val="bg1"/>
              </a:solidFill>
            </a:endParaRPr>
          </a:p>
          <a:p>
            <a:endParaRPr lang="cs-CZ" dirty="0">
              <a:solidFill>
                <a:schemeClr val="bg1"/>
              </a:solidFill>
            </a:endParaRPr>
          </a:p>
        </p:txBody>
      </p:sp>
      <p:pic>
        <p:nvPicPr>
          <p:cNvPr id="13" name="Picture 8" descr="OPVK_hor_zakladni_logolink_RGB_cz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5451475"/>
            <a:ext cx="3657600" cy="796925"/>
          </a:xfrm>
          <a:prstGeom prst="rect">
            <a:avLst/>
          </a:prstGeom>
          <a:noFill/>
        </p:spPr>
      </p:pic>
      <p:pic>
        <p:nvPicPr>
          <p:cNvPr id="17" name="Picture 2" descr="C:\Users\Honza\AppData\Local\Microsoft\Windows\Temporary Internet Files\Content.IE5\3YJTTR55\MC900441870[1].wm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2668" y="1628800"/>
            <a:ext cx="3744416" cy="3744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6291" y="2036060"/>
            <a:ext cx="1937003" cy="2952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5593" y="4988388"/>
            <a:ext cx="24384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5" name="Přímá spojnice se šipkou 24"/>
          <p:cNvCxnSpPr/>
          <p:nvPr/>
        </p:nvCxnSpPr>
        <p:spPr>
          <a:xfrm>
            <a:off x="1979712" y="4437112"/>
            <a:ext cx="2232248" cy="216024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7" name="Přímá spojnice se šipkou 26"/>
          <p:cNvCxnSpPr/>
          <p:nvPr/>
        </p:nvCxnSpPr>
        <p:spPr>
          <a:xfrm flipV="1">
            <a:off x="1763688" y="3573016"/>
            <a:ext cx="3384376" cy="36004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9" name="Přímá spojnice se šipkou 28"/>
          <p:cNvCxnSpPr/>
          <p:nvPr/>
        </p:nvCxnSpPr>
        <p:spPr>
          <a:xfrm flipV="1">
            <a:off x="2051720" y="3032956"/>
            <a:ext cx="1872208" cy="324036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1" name="Přímá spojnice se šipkou 30"/>
          <p:cNvCxnSpPr/>
          <p:nvPr/>
        </p:nvCxnSpPr>
        <p:spPr>
          <a:xfrm flipV="1">
            <a:off x="1763688" y="2528029"/>
            <a:ext cx="2952328" cy="323166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029" name="Přímá spojnice se šipkou 1028"/>
          <p:cNvCxnSpPr/>
          <p:nvPr/>
        </p:nvCxnSpPr>
        <p:spPr>
          <a:xfrm flipV="1">
            <a:off x="1763688" y="2348880"/>
            <a:ext cx="2592288" cy="7200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030" name="TextovéPole 1029"/>
          <p:cNvSpPr txBox="1"/>
          <p:nvPr/>
        </p:nvSpPr>
        <p:spPr>
          <a:xfrm>
            <a:off x="7740352" y="4653136"/>
            <a:ext cx="6480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chemeClr val="bg1"/>
                </a:solidFill>
              </a:rPr>
              <a:t>plod</a:t>
            </a:r>
            <a:endParaRPr lang="cs-CZ" dirty="0">
              <a:solidFill>
                <a:schemeClr val="bg1"/>
              </a:solidFill>
            </a:endParaRPr>
          </a:p>
        </p:txBody>
      </p:sp>
      <p:sp>
        <p:nvSpPr>
          <p:cNvPr id="1032" name="TextovéPole 1031"/>
          <p:cNvSpPr txBox="1"/>
          <p:nvPr/>
        </p:nvSpPr>
        <p:spPr>
          <a:xfrm>
            <a:off x="7605017" y="6516151"/>
            <a:ext cx="6393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chemeClr val="bg1"/>
                </a:solidFill>
              </a:rPr>
              <a:t>k</a:t>
            </a:r>
            <a:r>
              <a:rPr lang="cs-CZ" dirty="0" smtClean="0">
                <a:solidFill>
                  <a:schemeClr val="bg1"/>
                </a:solidFill>
              </a:rPr>
              <a:t>vět</a:t>
            </a:r>
            <a:endParaRPr lang="cs-CZ" dirty="0">
              <a:solidFill>
                <a:schemeClr val="bg1"/>
              </a:solidFill>
            </a:endParaRPr>
          </a:p>
        </p:txBody>
      </p:sp>
      <p:sp>
        <p:nvSpPr>
          <p:cNvPr id="47" name="TextovéPole 46"/>
          <p:cNvSpPr txBox="1"/>
          <p:nvPr/>
        </p:nvSpPr>
        <p:spPr>
          <a:xfrm>
            <a:off x="8760247" y="6597352"/>
            <a:ext cx="39946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 smtClean="0">
                <a:solidFill>
                  <a:schemeClr val="bg2"/>
                </a:solidFill>
              </a:rPr>
              <a:t>[</a:t>
            </a:r>
            <a:r>
              <a:rPr lang="cs-CZ" sz="1000" b="1" dirty="0" smtClean="0">
                <a:solidFill>
                  <a:schemeClr val="bg2"/>
                </a:solidFill>
              </a:rPr>
              <a:t>21</a:t>
            </a:r>
            <a:r>
              <a:rPr lang="en-US" sz="1000" b="1" dirty="0" smtClean="0">
                <a:solidFill>
                  <a:schemeClr val="bg2"/>
                </a:solidFill>
              </a:rPr>
              <a:t>]</a:t>
            </a:r>
            <a:endParaRPr lang="cs-CZ" sz="1000" b="1" dirty="0">
              <a:solidFill>
                <a:schemeClr val="bg2"/>
              </a:solidFill>
            </a:endParaRPr>
          </a:p>
        </p:txBody>
      </p:sp>
      <p:sp>
        <p:nvSpPr>
          <p:cNvPr id="48" name="TextovéPole 47"/>
          <p:cNvSpPr txBox="1"/>
          <p:nvPr/>
        </p:nvSpPr>
        <p:spPr>
          <a:xfrm>
            <a:off x="8532440" y="4730439"/>
            <a:ext cx="39946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 smtClean="0">
                <a:solidFill>
                  <a:schemeClr val="bg2"/>
                </a:solidFill>
              </a:rPr>
              <a:t>[</a:t>
            </a:r>
            <a:r>
              <a:rPr lang="cs-CZ" sz="1000" b="1" dirty="0" smtClean="0">
                <a:solidFill>
                  <a:schemeClr val="bg2"/>
                </a:solidFill>
              </a:rPr>
              <a:t>19</a:t>
            </a:r>
            <a:r>
              <a:rPr lang="en-US" sz="1000" b="1" dirty="0" smtClean="0">
                <a:solidFill>
                  <a:schemeClr val="bg2"/>
                </a:solidFill>
              </a:rPr>
              <a:t>]</a:t>
            </a:r>
            <a:endParaRPr lang="cs-CZ" sz="1000" b="1" dirty="0">
              <a:solidFill>
                <a:schemeClr val="bg2"/>
              </a:solidFill>
            </a:endParaRPr>
          </a:p>
        </p:txBody>
      </p:sp>
      <p:sp>
        <p:nvSpPr>
          <p:cNvPr id="49" name="TextovéPole 48"/>
          <p:cNvSpPr txBox="1"/>
          <p:nvPr/>
        </p:nvSpPr>
        <p:spPr>
          <a:xfrm>
            <a:off x="6300192" y="5157192"/>
            <a:ext cx="39946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 smtClean="0">
                <a:solidFill>
                  <a:schemeClr val="bg2"/>
                </a:solidFill>
              </a:rPr>
              <a:t>[</a:t>
            </a:r>
            <a:r>
              <a:rPr lang="cs-CZ" sz="1000" b="1" dirty="0" smtClean="0">
                <a:solidFill>
                  <a:schemeClr val="bg2"/>
                </a:solidFill>
              </a:rPr>
              <a:t>20</a:t>
            </a:r>
            <a:r>
              <a:rPr lang="en-US" sz="1000" b="1" dirty="0" smtClean="0">
                <a:solidFill>
                  <a:schemeClr val="bg2"/>
                </a:solidFill>
              </a:rPr>
              <a:t>]</a:t>
            </a:r>
            <a:endParaRPr lang="cs-CZ" sz="1000" b="1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2136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6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7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78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30" grpId="0"/>
      <p:bldP spid="1032" grpId="0"/>
      <p:bldP spid="47" grpId="0"/>
      <p:bldP spid="48" grpId="0"/>
      <p:bldP spid="49" grpId="0"/>
    </p:bldLst>
  </p:timing>
</p:sld>
</file>

<file path=ppt/theme/theme1.xml><?xml version="1.0" encoding="utf-8"?>
<a:theme xmlns:a="http://schemas.openxmlformats.org/drawingml/2006/main" name="Výchozí návrh">
  <a:themeElements>
    <a:clrScheme name="Výchozí návrh 16">
      <a:dk1>
        <a:srgbClr val="171A1B"/>
      </a:dk1>
      <a:lt1>
        <a:srgbClr val="F39900"/>
      </a:lt1>
      <a:dk2>
        <a:srgbClr val="FFFFFF"/>
      </a:dk2>
      <a:lt2>
        <a:srgbClr val="FFFFFF"/>
      </a:lt2>
      <a:accent1>
        <a:srgbClr val="FFFFFF"/>
      </a:accent1>
      <a:accent2>
        <a:srgbClr val="FFFFFF"/>
      </a:accent2>
      <a:accent3>
        <a:srgbClr val="F8CAAA"/>
      </a:accent3>
      <a:accent4>
        <a:srgbClr val="121415"/>
      </a:accent4>
      <a:accent5>
        <a:srgbClr val="FFFFFF"/>
      </a:accent5>
      <a:accent6>
        <a:srgbClr val="E7E7E7"/>
      </a:accent6>
      <a:hlink>
        <a:srgbClr val="FFFFFF"/>
      </a:hlink>
      <a:folHlink>
        <a:srgbClr val="FFFFFF"/>
      </a:folHlink>
    </a:clrScheme>
    <a:fontScheme name="Výchozí návrh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Výchozí návrh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3">
        <a:dk1>
          <a:srgbClr val="005A58"/>
        </a:dk1>
        <a:lt1>
          <a:srgbClr val="FFFFFF"/>
        </a:lt1>
        <a:dk2>
          <a:srgbClr val="F3990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F8CAAA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4">
        <a:dk1>
          <a:srgbClr val="FFFFFF"/>
        </a:dk1>
        <a:lt1>
          <a:srgbClr val="FFFFFF"/>
        </a:lt1>
        <a:dk2>
          <a:srgbClr val="F39900"/>
        </a:dk2>
        <a:lt2>
          <a:srgbClr val="171A1B"/>
        </a:lt2>
        <a:accent1>
          <a:srgbClr val="FFFFFF"/>
        </a:accent1>
        <a:accent2>
          <a:srgbClr val="FFFFFF"/>
        </a:accent2>
        <a:accent3>
          <a:srgbClr val="F8CAAA"/>
        </a:accent3>
        <a:accent4>
          <a:srgbClr val="DADADA"/>
        </a:accent4>
        <a:accent5>
          <a:srgbClr val="FFFFFF"/>
        </a:accent5>
        <a:accent6>
          <a:srgbClr val="E7E7E7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5">
        <a:dk1>
          <a:srgbClr val="171A1B"/>
        </a:dk1>
        <a:lt1>
          <a:srgbClr val="F39900"/>
        </a:lt1>
        <a:dk2>
          <a:srgbClr val="171A1B"/>
        </a:dk2>
        <a:lt2>
          <a:srgbClr val="FFFFFF"/>
        </a:lt2>
        <a:accent1>
          <a:srgbClr val="FFFFFF"/>
        </a:accent1>
        <a:accent2>
          <a:srgbClr val="FFFFFF"/>
        </a:accent2>
        <a:accent3>
          <a:srgbClr val="F8CAAA"/>
        </a:accent3>
        <a:accent4>
          <a:srgbClr val="121415"/>
        </a:accent4>
        <a:accent5>
          <a:srgbClr val="FFFFFF"/>
        </a:accent5>
        <a:accent6>
          <a:srgbClr val="E7E7E7"/>
        </a:accent6>
        <a:hlink>
          <a:srgbClr val="FFFFFF"/>
        </a:hlink>
        <a:folHlink>
          <a:srgbClr val="FFFF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16">
        <a:dk1>
          <a:srgbClr val="171A1B"/>
        </a:dk1>
        <a:lt1>
          <a:srgbClr val="F39900"/>
        </a:lt1>
        <a:dk2>
          <a:srgbClr val="FFFFFF"/>
        </a:dk2>
        <a:lt2>
          <a:srgbClr val="FFFFFF"/>
        </a:lt2>
        <a:accent1>
          <a:srgbClr val="FFFFFF"/>
        </a:accent1>
        <a:accent2>
          <a:srgbClr val="FFFFFF"/>
        </a:accent2>
        <a:accent3>
          <a:srgbClr val="F8CAAA"/>
        </a:accent3>
        <a:accent4>
          <a:srgbClr val="121415"/>
        </a:accent4>
        <a:accent5>
          <a:srgbClr val="FFFFFF"/>
        </a:accent5>
        <a:accent6>
          <a:srgbClr val="E7E7E7"/>
        </a:accent6>
        <a:hlink>
          <a:srgbClr val="FFFFFF"/>
        </a:hlink>
        <a:folHlink>
          <a:srgbClr val="FFFFF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1033</TotalTime>
  <Words>870</Words>
  <Application>Microsoft Office PowerPoint</Application>
  <PresentationFormat>Předvádění na obrazovce (4:3)</PresentationFormat>
  <Paragraphs>224</Paragraphs>
  <Slides>28</Slides>
  <Notes>1</Notes>
  <HiddenSlides>0</HiddenSlides>
  <MMClips>0</MMClips>
  <ScaleCrop>false</ScaleCrop>
  <HeadingPairs>
    <vt:vector size="4" baseType="variant">
      <vt:variant>
        <vt:lpstr>Motiv</vt:lpstr>
      </vt:variant>
      <vt:variant>
        <vt:i4>2</vt:i4>
      </vt:variant>
      <vt:variant>
        <vt:lpstr>Nadpisy snímků</vt:lpstr>
      </vt:variant>
      <vt:variant>
        <vt:i4>28</vt:i4>
      </vt:variant>
    </vt:vector>
  </HeadingPairs>
  <TitlesOfParts>
    <vt:vector size="30" baseType="lpstr">
      <vt:lpstr>Výchozí návrh</vt:lpstr>
      <vt:lpstr>Motiv systému Office</vt:lpstr>
      <vt:lpstr>Společenství lesů –listnaté a smíšené</vt:lpstr>
      <vt:lpstr>Anotace:</vt:lpstr>
      <vt:lpstr>Prezentace aplikace PowerPoint</vt:lpstr>
      <vt:lpstr>Lesy </vt:lpstr>
      <vt:lpstr>Význam lesa</vt:lpstr>
      <vt:lpstr>Listnaté lesy</vt:lpstr>
      <vt:lpstr>Smíšené lesy </vt:lpstr>
      <vt:lpstr>Lužní lesy </vt:lpstr>
      <vt:lpstr>Části listnatého stromu:</vt:lpstr>
      <vt:lpstr>Kořeny</vt:lpstr>
      <vt:lpstr>Kmen</vt:lpstr>
      <vt:lpstr>Listy</vt:lpstr>
      <vt:lpstr>Prezentace aplikace PowerPoint</vt:lpstr>
      <vt:lpstr>Prezentace aplikace PowerPoint</vt:lpstr>
      <vt:lpstr>Lípa srdčitá</vt:lpstr>
      <vt:lpstr>Jírovec maďal (Kaštan koňský)</vt:lpstr>
      <vt:lpstr>Dub letní</vt:lpstr>
      <vt:lpstr> Buk lesní</vt:lpstr>
      <vt:lpstr>Prezentace aplikace PowerPoint</vt:lpstr>
      <vt:lpstr>Bříza bradavičnatá </vt:lpstr>
      <vt:lpstr>Další listnaté stromy</vt:lpstr>
      <vt:lpstr>Opakování</vt:lpstr>
      <vt:lpstr>Opakování</vt:lpstr>
      <vt:lpstr>Opakování</vt:lpstr>
      <vt:lpstr>Použité zdroje - literatura:</vt:lpstr>
      <vt:lpstr>Použité zdroje - obrázky:</vt:lpstr>
      <vt:lpstr>Použité zdroje - obrázky:</vt:lpstr>
      <vt:lpstr>Použité zdroje - obrázky: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ZEMĚ A MĚSÍC</dc:title>
  <dc:creator>Honza</dc:creator>
  <cp:lastModifiedBy>ucitel</cp:lastModifiedBy>
  <cp:revision>75</cp:revision>
  <dcterms:created xsi:type="dcterms:W3CDTF">2013-07-12T09:55:59Z</dcterms:created>
  <dcterms:modified xsi:type="dcterms:W3CDTF">2013-08-22T13:03:04Z</dcterms:modified>
</cp:coreProperties>
</file>