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9" r:id="rId7"/>
    <p:sldId id="270" r:id="rId8"/>
    <p:sldId id="271" r:id="rId9"/>
    <p:sldId id="272" r:id="rId10"/>
    <p:sldId id="261" r:id="rId11"/>
    <p:sldId id="260" r:id="rId12"/>
    <p:sldId id="262" r:id="rId13"/>
    <p:sldId id="278" r:id="rId14"/>
    <p:sldId id="263" r:id="rId15"/>
    <p:sldId id="264" r:id="rId16"/>
    <p:sldId id="265" r:id="rId17"/>
    <p:sldId id="277" r:id="rId18"/>
    <p:sldId id="266" r:id="rId19"/>
    <p:sldId id="267" r:id="rId20"/>
    <p:sldId id="268" r:id="rId21"/>
    <p:sldId id="273" r:id="rId22"/>
    <p:sldId id="276" r:id="rId23"/>
    <p:sldId id="275" r:id="rId24"/>
    <p:sldId id="279" r:id="rId25"/>
    <p:sldId id="280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6600"/>
    <a:srgbClr val="003300"/>
    <a:srgbClr val="006600"/>
    <a:srgbClr val="2D8B1D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1" autoAdjust="0"/>
    <p:restoredTop sz="94660"/>
  </p:normalViewPr>
  <p:slideViewPr>
    <p:cSldViewPr>
      <p:cViewPr varScale="1">
        <p:scale>
          <a:sx n="85" d="100"/>
          <a:sy n="85" d="100"/>
        </p:scale>
        <p:origin x="-1402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421A-0B5B-4BDD-BB36-81F6B5787741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4FFA-2841-4948-8584-5A7A4E39C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911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421A-0B5B-4BDD-BB36-81F6B5787741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4FFA-2841-4948-8584-5A7A4E39C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2658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421A-0B5B-4BDD-BB36-81F6B5787741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4FFA-2841-4948-8584-5A7A4E39C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9082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93D1F-2EF1-44B5-8E5C-D769A4FFB9F7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8430"/>
      </p:ext>
    </p:extLst>
  </p:cSld>
  <p:clrMapOvr>
    <a:masterClrMapping/>
  </p:clrMapOvr>
  <p:transition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13A98-914F-4C18-8507-59D44962F642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2526"/>
      </p:ext>
    </p:extLst>
  </p:cSld>
  <p:clrMapOvr>
    <a:masterClrMapping/>
  </p:clrMapOvr>
  <p:transition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6FF98-6DB7-4338-8BB3-843EF87BC573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29225"/>
      </p:ext>
    </p:extLst>
  </p:cSld>
  <p:clrMapOvr>
    <a:masterClrMapping/>
  </p:clrMapOvr>
  <p:transition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67D3D-611A-48CB-9962-2D463EF32A40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85719"/>
      </p:ext>
    </p:extLst>
  </p:cSld>
  <p:clrMapOvr>
    <a:masterClrMapping/>
  </p:clrMapOvr>
  <p:transition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5D1895-E5BC-4004-A563-0EA1DE8EF814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576580"/>
      </p:ext>
    </p:extLst>
  </p:cSld>
  <p:clrMapOvr>
    <a:masterClrMapping/>
  </p:clrMapOvr>
  <p:transition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641E2-6932-4A6D-A216-59B32A19164A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65601"/>
      </p:ext>
    </p:extLst>
  </p:cSld>
  <p:clrMapOvr>
    <a:masterClrMapping/>
  </p:clrMapOvr>
  <p:transition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7DD6F-B4E4-4C7A-9776-CAF0096472BE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48685"/>
      </p:ext>
    </p:extLst>
  </p:cSld>
  <p:clrMapOvr>
    <a:masterClrMapping/>
  </p:clrMapOvr>
  <p:transition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0767B-4B04-4A47-BEB6-29E08C55ECE0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52463"/>
      </p:ext>
    </p:extLst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421A-0B5B-4BDD-BB36-81F6B5787741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4FFA-2841-4948-8584-5A7A4E39C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8954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07DA0-32C4-49B0-A577-1B6B57E5393D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96347"/>
      </p:ext>
    </p:extLst>
  </p:cSld>
  <p:clrMapOvr>
    <a:masterClrMapping/>
  </p:clrMapOvr>
  <p:transition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98164-53E8-48DE-8355-BDE2CFC8592C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81198"/>
      </p:ext>
    </p:extLst>
  </p:cSld>
  <p:clrMapOvr>
    <a:masterClrMapping/>
  </p:clrMapOvr>
  <p:transition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614C9-32D2-43BA-8B19-1BC9EACD20CA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51197"/>
      </p:ext>
    </p:extLst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421A-0B5B-4BDD-BB36-81F6B5787741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4FFA-2841-4948-8584-5A7A4E39C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36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421A-0B5B-4BDD-BB36-81F6B5787741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4FFA-2841-4948-8584-5A7A4E39C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131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421A-0B5B-4BDD-BB36-81F6B5787741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4FFA-2841-4948-8584-5A7A4E39C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609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421A-0B5B-4BDD-BB36-81F6B5787741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4FFA-2841-4948-8584-5A7A4E39C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4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421A-0B5B-4BDD-BB36-81F6B5787741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4FFA-2841-4948-8584-5A7A4E39C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055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421A-0B5B-4BDD-BB36-81F6B5787741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4FFA-2841-4948-8584-5A7A4E39C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808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421A-0B5B-4BDD-BB36-81F6B5787741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94FFA-2841-4948-8584-5A7A4E39C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504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3300"/>
            </a:gs>
            <a:gs pos="25000">
              <a:srgbClr val="336600"/>
            </a:gs>
            <a:gs pos="50000">
              <a:srgbClr val="008000"/>
            </a:gs>
            <a:gs pos="75000">
              <a:srgbClr val="2D8B1D"/>
            </a:gs>
            <a:gs pos="100000">
              <a:srgbClr val="0066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5421A-0B5B-4BDD-BB36-81F6B5787741}" type="datetimeFigureOut">
              <a:rPr lang="cs-CZ" smtClean="0"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94FFA-2841-4948-8584-5A7A4E39CA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70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3300"/>
            </a:gs>
            <a:gs pos="25000">
              <a:srgbClr val="336600"/>
            </a:gs>
            <a:gs pos="50000">
              <a:srgbClr val="008000"/>
            </a:gs>
            <a:gs pos="75000">
              <a:srgbClr val="2D8B1D"/>
            </a:gs>
            <a:gs pos="100000">
              <a:srgbClr val="0066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31652E-07BC-4E71-BA8C-14252911D77F}" type="slidenum">
              <a:rPr lang="cs-CZ">
                <a:solidFill>
                  <a:srgbClr val="171A1B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4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sh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76600"/>
            <a:ext cx="7772400" cy="914400"/>
          </a:xfrm>
        </p:spPr>
        <p:txBody>
          <a:bodyPr/>
          <a:lstStyle/>
          <a:p>
            <a:r>
              <a:rPr lang="cs-CZ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Společenství lesů                - jehličnaté</a:t>
            </a:r>
            <a:endParaRPr lang="cs-CZ" sz="4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0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0" y="4572000"/>
            <a:ext cx="9144000" cy="120032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solidFill>
                  <a:srgbClr val="171A1B"/>
                </a:solidFill>
              </a:rPr>
              <a:t>Pří_033_Rozmanitost přírody </a:t>
            </a:r>
            <a:r>
              <a:rPr lang="cs-CZ" b="1" dirty="0">
                <a:solidFill>
                  <a:srgbClr val="171A1B"/>
                </a:solidFill>
              </a:rPr>
              <a:t>_</a:t>
            </a:r>
            <a:r>
              <a:rPr lang="cs-CZ" b="1" dirty="0" smtClean="0"/>
              <a:t>Společenství </a:t>
            </a:r>
            <a:r>
              <a:rPr lang="cs-CZ" b="1" dirty="0"/>
              <a:t>lesů – jehličnaté</a:t>
            </a:r>
            <a:endParaRPr lang="cs-CZ" b="1" dirty="0" smtClean="0">
              <a:solidFill>
                <a:srgbClr val="171A1B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solidFill>
                  <a:srgbClr val="171A1B"/>
                </a:solidFill>
              </a:rPr>
              <a:t>Autor</a:t>
            </a:r>
            <a:r>
              <a:rPr lang="cs-CZ" b="1" dirty="0">
                <a:solidFill>
                  <a:srgbClr val="171A1B"/>
                </a:solidFill>
              </a:rPr>
              <a:t>: Mgr. Pavla Fridrichová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 dirty="0">
              <a:solidFill>
                <a:srgbClr val="171A1B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171A1B"/>
                </a:solidFill>
              </a:rPr>
              <a:t>Škola: Základní škola Slušovice, okres Zlín, příspěvková organizace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0" y="2057400"/>
            <a:ext cx="9144000" cy="82391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171A1B"/>
                </a:solidFill>
              </a:rPr>
              <a:t>Registrační číslo projektu: CZ.1.07/1.1.38/02.0025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171A1B"/>
                </a:solidFill>
              </a:rPr>
              <a:t>Název projektu: Modernizace výuky na ZŠ Slušovice, Fryšták, Kašava a Velehrad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1200">
                <a:solidFill>
                  <a:srgbClr val="171A1B"/>
                </a:solidFill>
              </a:rPr>
              <a:t>Tento projekt je spolufinancován z Evropského sociálního fondu a státního rozpočtu České republiky.</a:t>
            </a:r>
          </a:p>
        </p:txBody>
      </p:sp>
    </p:spTree>
    <p:extLst>
      <p:ext uri="{BB962C8B-B14F-4D97-AF65-F5344CB8AC3E}">
        <p14:creationId xmlns:p14="http://schemas.microsoft.com/office/powerpoint/2010/main" val="3661190742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Smrk </a:t>
            </a:r>
            <a:r>
              <a:rPr lang="cs-CZ" dirty="0" smtClean="0">
                <a:solidFill>
                  <a:schemeClr val="bg1"/>
                </a:solidFill>
              </a:rPr>
              <a:t>ztepilý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n</a:t>
            </a:r>
            <a:r>
              <a:rPr lang="cs-CZ" dirty="0" smtClean="0">
                <a:solidFill>
                  <a:schemeClr val="bg1"/>
                </a:solidFill>
              </a:rPr>
              <a:t>ejčastější </a:t>
            </a:r>
            <a:r>
              <a:rPr lang="cs-CZ" dirty="0">
                <a:solidFill>
                  <a:schemeClr val="bg1"/>
                </a:solidFill>
              </a:rPr>
              <a:t>jehličnatý strom v lesích ČR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je citlivý </a:t>
            </a:r>
            <a:r>
              <a:rPr lang="cs-CZ" dirty="0">
                <a:solidFill>
                  <a:schemeClr val="bg1"/>
                </a:solidFill>
              </a:rPr>
              <a:t>na kouř </a:t>
            </a:r>
            <a:r>
              <a:rPr lang="cs-CZ" dirty="0" smtClean="0">
                <a:solidFill>
                  <a:schemeClr val="bg1"/>
                </a:solidFill>
              </a:rPr>
              <a:t>                     a </a:t>
            </a:r>
            <a:r>
              <a:rPr lang="cs-CZ" dirty="0">
                <a:solidFill>
                  <a:schemeClr val="bg1"/>
                </a:solidFill>
              </a:rPr>
              <a:t>na sucho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r</a:t>
            </a:r>
            <a:r>
              <a:rPr lang="cs-CZ" dirty="0" smtClean="0">
                <a:solidFill>
                  <a:schemeClr val="bg1"/>
                </a:solidFill>
              </a:rPr>
              <a:t>ychle </a:t>
            </a:r>
            <a:r>
              <a:rPr lang="cs-CZ" dirty="0">
                <a:solidFill>
                  <a:schemeClr val="bg1"/>
                </a:solidFill>
              </a:rPr>
              <a:t>roste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m</a:t>
            </a:r>
            <a:r>
              <a:rPr lang="cs-CZ" dirty="0" smtClean="0">
                <a:solidFill>
                  <a:schemeClr val="bg1"/>
                </a:solidFill>
              </a:rPr>
              <a:t>á </a:t>
            </a:r>
            <a:r>
              <a:rPr lang="cs-CZ" dirty="0">
                <a:solidFill>
                  <a:schemeClr val="bg1"/>
                </a:solidFill>
              </a:rPr>
              <a:t>kořeny mělce v zemi, snadno se vyvrací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š</a:t>
            </a:r>
            <a:r>
              <a:rPr lang="cs-CZ" dirty="0" smtClean="0">
                <a:solidFill>
                  <a:schemeClr val="bg1"/>
                </a:solidFill>
              </a:rPr>
              <a:t>iška </a:t>
            </a:r>
            <a:r>
              <a:rPr lang="cs-CZ" dirty="0">
                <a:solidFill>
                  <a:schemeClr val="bg1"/>
                </a:solidFill>
              </a:rPr>
              <a:t>roste směrem dolů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měkké </a:t>
            </a:r>
            <a:r>
              <a:rPr lang="cs-CZ" dirty="0">
                <a:solidFill>
                  <a:schemeClr val="bg1"/>
                </a:solidFill>
              </a:rPr>
              <a:t>dřevo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v</a:t>
            </a:r>
            <a:r>
              <a:rPr lang="cs-CZ" dirty="0" smtClean="0">
                <a:solidFill>
                  <a:schemeClr val="bg1"/>
                </a:solidFill>
              </a:rPr>
              <a:t>ýroba </a:t>
            </a:r>
            <a:r>
              <a:rPr lang="cs-CZ" dirty="0">
                <a:solidFill>
                  <a:schemeClr val="bg1"/>
                </a:solidFill>
              </a:rPr>
              <a:t>papíru, nábytku, stavebnictví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57" y="1556792"/>
            <a:ext cx="2067983" cy="310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886" y="1556791"/>
            <a:ext cx="2379923" cy="312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230240" y="4406915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11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763688" y="4392623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10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71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Borovice lesní 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d</a:t>
            </a:r>
            <a:r>
              <a:rPr lang="cs-CZ" dirty="0" smtClean="0">
                <a:solidFill>
                  <a:schemeClr val="bg1"/>
                </a:solidFill>
              </a:rPr>
              <a:t>louhý </a:t>
            </a:r>
            <a:r>
              <a:rPr lang="cs-CZ" dirty="0">
                <a:solidFill>
                  <a:schemeClr val="bg1"/>
                </a:solidFill>
              </a:rPr>
              <a:t>kulovitý </a:t>
            </a:r>
            <a:r>
              <a:rPr lang="cs-CZ" dirty="0" smtClean="0">
                <a:solidFill>
                  <a:schemeClr val="bg1"/>
                </a:solidFill>
              </a:rPr>
              <a:t>kořen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j</a:t>
            </a:r>
            <a:r>
              <a:rPr lang="cs-CZ" dirty="0" smtClean="0">
                <a:solidFill>
                  <a:schemeClr val="bg1"/>
                </a:solidFill>
              </a:rPr>
              <a:t>e nenáročná na životní podmínky</a:t>
            </a:r>
            <a:endParaRPr lang="cs-CZ" dirty="0">
              <a:solidFill>
                <a:schemeClr val="bg1"/>
              </a:solidFill>
            </a:endParaRPr>
          </a:p>
          <a:p>
            <a:pPr lvl="0"/>
            <a:r>
              <a:rPr lang="cs-CZ" dirty="0">
                <a:solidFill>
                  <a:schemeClr val="bg1"/>
                </a:solidFill>
              </a:rPr>
              <a:t>v</a:t>
            </a:r>
            <a:r>
              <a:rPr lang="cs-CZ" dirty="0" smtClean="0">
                <a:solidFill>
                  <a:schemeClr val="bg1"/>
                </a:solidFill>
              </a:rPr>
              <a:t>ítr </a:t>
            </a:r>
            <a:r>
              <a:rPr lang="cs-CZ" dirty="0">
                <a:solidFill>
                  <a:schemeClr val="bg1"/>
                </a:solidFill>
              </a:rPr>
              <a:t>ji nevyvrátí, ale </a:t>
            </a:r>
            <a:r>
              <a:rPr lang="cs-CZ" dirty="0" smtClean="0">
                <a:solidFill>
                  <a:schemeClr val="bg1"/>
                </a:solidFill>
              </a:rPr>
              <a:t>zlomí</a:t>
            </a:r>
            <a:endParaRPr lang="cs-CZ" dirty="0">
              <a:solidFill>
                <a:schemeClr val="bg1"/>
              </a:solidFill>
            </a:endParaRPr>
          </a:p>
          <a:p>
            <a:pPr lvl="0"/>
            <a:r>
              <a:rPr lang="cs-CZ" dirty="0">
                <a:solidFill>
                  <a:schemeClr val="bg1"/>
                </a:solidFill>
              </a:rPr>
              <a:t>j</a:t>
            </a:r>
            <a:r>
              <a:rPr lang="cs-CZ" dirty="0" smtClean="0">
                <a:solidFill>
                  <a:schemeClr val="bg1"/>
                </a:solidFill>
              </a:rPr>
              <a:t>ehlice vyrůstají</a:t>
            </a:r>
          </a:p>
          <a:p>
            <a:pPr marL="0" lvl="0" indent="0">
              <a:buNone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ve svazečcích </a:t>
            </a:r>
            <a:r>
              <a:rPr lang="cs-CZ" dirty="0">
                <a:solidFill>
                  <a:schemeClr val="bg1"/>
                </a:solidFill>
              </a:rPr>
              <a:t>po dvou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o</a:t>
            </a:r>
            <a:r>
              <a:rPr lang="cs-CZ" dirty="0" smtClean="0">
                <a:solidFill>
                  <a:schemeClr val="bg1"/>
                </a:solidFill>
              </a:rPr>
              <a:t>bsahuje </a:t>
            </a:r>
            <a:r>
              <a:rPr lang="cs-CZ" dirty="0">
                <a:solidFill>
                  <a:schemeClr val="bg1"/>
                </a:solidFill>
              </a:rPr>
              <a:t>hodně pryskyřice</a:t>
            </a:r>
          </a:p>
        </p:txBody>
      </p:sp>
      <p:pic>
        <p:nvPicPr>
          <p:cNvPr id="6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25959"/>
            <a:ext cx="1944216" cy="29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25959"/>
            <a:ext cx="1947463" cy="29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2123728" y="4096063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12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048894" y="4096062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13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226271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404664"/>
            <a:ext cx="8795320" cy="5721499"/>
          </a:xfrm>
        </p:spPr>
        <p:txBody>
          <a:bodyPr>
            <a:normAutofit fontScale="92500" lnSpcReduction="10000"/>
          </a:bodyPr>
          <a:lstStyle/>
          <a:p>
            <a:r>
              <a:rPr lang="cs-CZ" sz="7000" dirty="0">
                <a:solidFill>
                  <a:schemeClr val="bg1"/>
                </a:solidFill>
              </a:rPr>
              <a:t>Les, kde rostou převážně smrky, nazýváme smrčina.</a:t>
            </a:r>
          </a:p>
          <a:p>
            <a:r>
              <a:rPr lang="cs-CZ" sz="7000" dirty="0">
                <a:solidFill>
                  <a:schemeClr val="bg1"/>
                </a:solidFill>
              </a:rPr>
              <a:t>Bory říkáme lesu</a:t>
            </a:r>
            <a:r>
              <a:rPr lang="cs-CZ" sz="7000" dirty="0" smtClean="0">
                <a:solidFill>
                  <a:schemeClr val="bg1"/>
                </a:solidFill>
              </a:rPr>
              <a:t>,          ve </a:t>
            </a:r>
            <a:r>
              <a:rPr lang="cs-CZ" sz="7000" dirty="0">
                <a:solidFill>
                  <a:schemeClr val="bg1"/>
                </a:solidFill>
              </a:rPr>
              <a:t>kterém se nacházejí převážně borovice.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18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Modřín </a:t>
            </a:r>
            <a:r>
              <a:rPr lang="cs-CZ" dirty="0" smtClean="0">
                <a:solidFill>
                  <a:schemeClr val="bg1"/>
                </a:solidFill>
              </a:rPr>
              <a:t>opadavý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j</a:t>
            </a:r>
            <a:r>
              <a:rPr lang="cs-CZ" dirty="0" smtClean="0">
                <a:solidFill>
                  <a:schemeClr val="bg1"/>
                </a:solidFill>
              </a:rPr>
              <a:t>ehličí </a:t>
            </a:r>
            <a:r>
              <a:rPr lang="cs-CZ" dirty="0">
                <a:solidFill>
                  <a:schemeClr val="bg1"/>
                </a:solidFill>
              </a:rPr>
              <a:t>na zimu opadává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z jehličnatých </a:t>
            </a:r>
            <a:r>
              <a:rPr lang="cs-CZ" dirty="0">
                <a:solidFill>
                  <a:schemeClr val="bg1"/>
                </a:solidFill>
              </a:rPr>
              <a:t>stromů je dřevo hodně ceněné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p</a:t>
            </a:r>
            <a:r>
              <a:rPr lang="cs-CZ" dirty="0" smtClean="0">
                <a:solidFill>
                  <a:schemeClr val="bg1"/>
                </a:solidFill>
              </a:rPr>
              <a:t>evné </a:t>
            </a:r>
            <a:r>
              <a:rPr lang="cs-CZ" dirty="0">
                <a:solidFill>
                  <a:schemeClr val="bg1"/>
                </a:solidFill>
              </a:rPr>
              <a:t>a pružné dřevo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výroba </a:t>
            </a:r>
            <a:r>
              <a:rPr lang="cs-CZ" dirty="0">
                <a:solidFill>
                  <a:schemeClr val="bg1"/>
                </a:solidFill>
              </a:rPr>
              <a:t>nábytku, dřevěných obkladů</a:t>
            </a:r>
          </a:p>
        </p:txBody>
      </p:sp>
      <p:pic>
        <p:nvPicPr>
          <p:cNvPr id="5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2160240" cy="325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80" y="1567686"/>
            <a:ext cx="2016224" cy="323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2228316" y="4581128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14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139952" y="4581128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15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297421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Tis červený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j</a:t>
            </a:r>
            <a:r>
              <a:rPr lang="cs-CZ" dirty="0" smtClean="0">
                <a:solidFill>
                  <a:schemeClr val="bg1"/>
                </a:solidFill>
              </a:rPr>
              <a:t>edovatý </a:t>
            </a:r>
            <a:r>
              <a:rPr lang="cs-CZ" dirty="0">
                <a:solidFill>
                  <a:schemeClr val="bg1"/>
                </a:solidFill>
              </a:rPr>
              <a:t>strom nebo keř</a:t>
            </a:r>
          </a:p>
          <a:p>
            <a:r>
              <a:rPr lang="cs-CZ" dirty="0">
                <a:solidFill>
                  <a:schemeClr val="bg1"/>
                </a:solidFill>
              </a:rPr>
              <a:t>p</a:t>
            </a:r>
            <a:r>
              <a:rPr lang="cs-CZ" dirty="0" smtClean="0">
                <a:solidFill>
                  <a:schemeClr val="bg1"/>
                </a:solidFill>
              </a:rPr>
              <a:t>evné </a:t>
            </a:r>
            <a:r>
              <a:rPr lang="cs-CZ" dirty="0">
                <a:solidFill>
                  <a:schemeClr val="bg1"/>
                </a:solidFill>
              </a:rPr>
              <a:t>a husté dřevo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roste v parcích</a:t>
            </a:r>
            <a:r>
              <a:rPr lang="cs-CZ" dirty="0">
                <a:solidFill>
                  <a:schemeClr val="bg1"/>
                </a:solidFill>
              </a:rPr>
              <a:t>, stinných lesích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5038"/>
            <a:ext cx="1728192" cy="2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2071117" cy="276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2195736" y="4118883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16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283968" y="4005064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17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1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Jalovec </a:t>
            </a:r>
            <a:r>
              <a:rPr lang="cs-CZ" dirty="0" smtClean="0">
                <a:solidFill>
                  <a:schemeClr val="bg1"/>
                </a:solidFill>
              </a:rPr>
              <a:t>obecný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s</a:t>
            </a:r>
            <a:r>
              <a:rPr lang="cs-CZ" dirty="0" smtClean="0">
                <a:solidFill>
                  <a:schemeClr val="bg1"/>
                </a:solidFill>
              </a:rPr>
              <a:t>trom </a:t>
            </a:r>
            <a:r>
              <a:rPr lang="cs-CZ" dirty="0">
                <a:solidFill>
                  <a:schemeClr val="bg1"/>
                </a:solidFill>
              </a:rPr>
              <a:t>nebo keř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č</a:t>
            </a:r>
            <a:r>
              <a:rPr lang="cs-CZ" dirty="0" smtClean="0">
                <a:solidFill>
                  <a:schemeClr val="bg1"/>
                </a:solidFill>
              </a:rPr>
              <a:t>ernomodré </a:t>
            </a:r>
            <a:r>
              <a:rPr lang="cs-CZ" dirty="0">
                <a:solidFill>
                  <a:schemeClr val="bg1"/>
                </a:solidFill>
              </a:rPr>
              <a:t>bobulovité šištice zrají až dva roky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m</a:t>
            </a:r>
            <a:r>
              <a:rPr lang="cs-CZ" dirty="0" smtClean="0">
                <a:solidFill>
                  <a:schemeClr val="bg1"/>
                </a:solidFill>
              </a:rPr>
              <a:t>ěkké</a:t>
            </a:r>
            <a:r>
              <a:rPr lang="cs-CZ" dirty="0">
                <a:solidFill>
                  <a:schemeClr val="bg1"/>
                </a:solidFill>
              </a:rPr>
              <a:t>, trvanlivé dřevo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 je ozdoba </a:t>
            </a:r>
            <a:r>
              <a:rPr lang="cs-CZ" dirty="0">
                <a:solidFill>
                  <a:schemeClr val="bg1"/>
                </a:solidFill>
              </a:rPr>
              <a:t>zahrad, </a:t>
            </a:r>
            <a:r>
              <a:rPr lang="cs-CZ" dirty="0" smtClean="0">
                <a:solidFill>
                  <a:schemeClr val="bg1"/>
                </a:solidFill>
              </a:rPr>
              <a:t>roste </a:t>
            </a:r>
          </a:p>
          <a:p>
            <a:pPr marL="0" lvl="0" indent="0">
              <a:buNone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na pastvinách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a v lese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68" y="1847106"/>
            <a:ext cx="1505052" cy="251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7106"/>
            <a:ext cx="1855093" cy="247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854736" y="4149433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18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656265" y="4078749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19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5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Nebezpečí pro </a:t>
            </a:r>
            <a:r>
              <a:rPr lang="cs-CZ" dirty="0" smtClean="0">
                <a:solidFill>
                  <a:schemeClr val="bg1"/>
                </a:solidFill>
              </a:rPr>
              <a:t>les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1530672"/>
            <a:ext cx="4038600" cy="4525963"/>
          </a:xfrm>
        </p:spPr>
        <p:txBody>
          <a:bodyPr/>
          <a:lstStyle/>
          <a:p>
            <a:pPr lvl="0"/>
            <a:r>
              <a:rPr lang="cs-CZ" dirty="0" smtClean="0">
                <a:solidFill>
                  <a:schemeClr val="bg1"/>
                </a:solidFill>
              </a:rPr>
              <a:t>sníh </a:t>
            </a:r>
            <a:r>
              <a:rPr lang="cs-CZ" dirty="0">
                <a:solidFill>
                  <a:schemeClr val="bg1"/>
                </a:solidFill>
              </a:rPr>
              <a:t>a mráz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vichřice</a:t>
            </a:r>
            <a:endParaRPr lang="cs-CZ" dirty="0">
              <a:solidFill>
                <a:schemeClr val="bg1"/>
              </a:solidFill>
            </a:endParaRP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škůdci</a:t>
            </a:r>
            <a:endParaRPr lang="cs-CZ" dirty="0">
              <a:solidFill>
                <a:schemeClr val="bg1"/>
              </a:solidFill>
            </a:endParaRP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požár</a:t>
            </a:r>
            <a:endParaRPr lang="cs-CZ" dirty="0">
              <a:solidFill>
                <a:schemeClr val="bg1"/>
              </a:solidFill>
            </a:endParaRP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znečištěné </a:t>
            </a:r>
            <a:r>
              <a:rPr lang="cs-CZ" dirty="0">
                <a:solidFill>
                  <a:schemeClr val="bg1"/>
                </a:solidFill>
              </a:rPr>
              <a:t>ovzduší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51475"/>
            <a:ext cx="3657600" cy="79692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0" y="150226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File:Fire-Fore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0" y="3337185"/>
            <a:ext cx="2438400" cy="162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77072"/>
            <a:ext cx="22002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555776" y="3068960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20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555776" y="4733213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21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100999" y="6412126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22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9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Opakování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267" y="3644644"/>
            <a:ext cx="2066925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2" y="3020299"/>
            <a:ext cx="1508647" cy="226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2" y="198908"/>
            <a:ext cx="1621071" cy="244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609" y="29328"/>
            <a:ext cx="2160240" cy="325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8736124" y="6501986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10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182718" y="5073314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12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299415" y="2399006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8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8769381" y="3034323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14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997950" y="1440616"/>
            <a:ext cx="2438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sz="2800" dirty="0">
                <a:solidFill>
                  <a:srgbClr val="FFC000"/>
                </a:solidFill>
              </a:rPr>
              <a:t>Spoj s obrázky</a:t>
            </a:r>
            <a:r>
              <a:rPr lang="cs-CZ" dirty="0">
                <a:solidFill>
                  <a:srgbClr val="FFC000"/>
                </a:solidFill>
              </a:rPr>
              <a:t>: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3059832" y="1914107"/>
            <a:ext cx="19569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Smrk ztepilý</a:t>
            </a:r>
          </a:p>
        </p:txBody>
      </p:sp>
      <p:sp>
        <p:nvSpPr>
          <p:cNvPr id="8" name="Obdélník 7"/>
          <p:cNvSpPr/>
          <p:nvPr/>
        </p:nvSpPr>
        <p:spPr>
          <a:xfrm>
            <a:off x="3059832" y="2399006"/>
            <a:ext cx="22034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Borovice lesní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3059832" y="2922226"/>
            <a:ext cx="22747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Jedle bělokorá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3059832" y="3428005"/>
            <a:ext cx="2578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Modřín opadavý</a:t>
            </a:r>
          </a:p>
        </p:txBody>
      </p:sp>
    </p:spTree>
    <p:extLst>
      <p:ext uri="{BB962C8B-B14F-4D97-AF65-F5344CB8AC3E}">
        <p14:creationId xmlns:p14="http://schemas.microsoft.com/office/powerpoint/2010/main" val="378775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8281E-6 L 0.44115 0.6104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49" y="305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5647E-6 L -0.30937 0.3254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69" y="16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71177E-6 L -0.28958 -0.1320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-6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63174E-7 L 0.37882 -0.11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1" y="-55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  <p:bldP spid="19" grpId="0"/>
      <p:bldP spid="20" grpId="0"/>
      <p:bldP spid="6" grpId="0"/>
      <p:bldP spid="7" grpId="0"/>
      <p:bldP spid="7" grpId="1"/>
      <p:bldP spid="8" grpId="0"/>
      <p:bldP spid="8" grpId="1"/>
      <p:bldP spid="21" grpId="0"/>
      <p:bldP spid="21" grpId="1"/>
      <p:bldP spid="22" grpId="0"/>
      <p:bldP spid="2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Opakování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93122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rgbClr val="FFC000"/>
                </a:solidFill>
              </a:rPr>
              <a:t>     Jaké jehličnaté stromy znáš?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Modřín opadavý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Borovice lesní 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Tis červený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Smrk </a:t>
            </a:r>
            <a:r>
              <a:rPr lang="cs-CZ" dirty="0" smtClean="0">
                <a:solidFill>
                  <a:schemeClr val="bg1"/>
                </a:solidFill>
              </a:rPr>
              <a:t>ztepilý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Jedle bělokorá</a:t>
            </a:r>
          </a:p>
        </p:txBody>
      </p:sp>
      <p:pic>
        <p:nvPicPr>
          <p:cNvPr id="5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775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Opakování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395536" y="1556792"/>
            <a:ext cx="8496944" cy="4525963"/>
          </a:xfrm>
        </p:spPr>
        <p:txBody>
          <a:bodyPr>
            <a:no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Kořeny _____________ rostou </a:t>
            </a:r>
            <a:r>
              <a:rPr lang="cs-CZ" sz="3200" dirty="0">
                <a:solidFill>
                  <a:schemeClr val="bg1"/>
                </a:solidFill>
              </a:rPr>
              <a:t>mělce </a:t>
            </a:r>
            <a:r>
              <a:rPr lang="cs-CZ" sz="3200" dirty="0" smtClean="0">
                <a:solidFill>
                  <a:schemeClr val="bg1"/>
                </a:solidFill>
              </a:rPr>
              <a:t>             pod povrchem</a:t>
            </a:r>
            <a:r>
              <a:rPr lang="cs-CZ" sz="3200" dirty="0">
                <a:solidFill>
                  <a:schemeClr val="bg1"/>
                </a:solidFill>
              </a:rPr>
              <a:t>, proto se snadno vyvrací</a:t>
            </a:r>
            <a:r>
              <a:rPr lang="cs-CZ" sz="3200" dirty="0" smtClean="0">
                <a:solidFill>
                  <a:schemeClr val="bg1"/>
                </a:solidFill>
              </a:rPr>
              <a:t>.</a:t>
            </a:r>
            <a:r>
              <a:rPr lang="cs-CZ" sz="3200" dirty="0">
                <a:solidFill>
                  <a:schemeClr val="bg1"/>
                </a:solidFill>
              </a:rPr>
              <a:t> </a:t>
            </a:r>
          </a:p>
          <a:p>
            <a:r>
              <a:rPr lang="cs-CZ" sz="3200" dirty="0">
                <a:solidFill>
                  <a:schemeClr val="bg1"/>
                </a:solidFill>
              </a:rPr>
              <a:t>Jediný opadavý jehličnatý strom </a:t>
            </a:r>
            <a:r>
              <a:rPr lang="cs-CZ" sz="3200" dirty="0" smtClean="0">
                <a:solidFill>
                  <a:schemeClr val="bg1"/>
                </a:solidFill>
              </a:rPr>
              <a:t>je ______________.</a:t>
            </a:r>
          </a:p>
          <a:p>
            <a:r>
              <a:rPr lang="cs-CZ" sz="3200" dirty="0" smtClean="0">
                <a:solidFill>
                  <a:schemeClr val="bg1"/>
                </a:solidFill>
              </a:rPr>
              <a:t>V parcích roste vzácně jehličnatý strom nebo keř, který má jedovaté dřevo, jehličí i semena. Je to__________.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6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1979712" y="1556792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FF00"/>
                </a:solidFill>
              </a:rPr>
              <a:t>smrku ztepilého</a:t>
            </a:r>
            <a:endParaRPr lang="cs-CZ" sz="3200" dirty="0">
              <a:solidFill>
                <a:srgbClr val="FFFF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55576" y="306896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FF00"/>
                </a:solidFill>
              </a:rPr>
              <a:t>modřín opadavý</a:t>
            </a:r>
            <a:endParaRPr lang="cs-CZ" sz="3200" dirty="0">
              <a:solidFill>
                <a:srgbClr val="FFFF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187624" y="4644425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FF00"/>
                </a:solidFill>
              </a:rPr>
              <a:t>tis červený</a:t>
            </a:r>
            <a:endParaRPr lang="cs-CZ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5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Anotace:</a:t>
            </a:r>
          </a:p>
        </p:txBody>
      </p:sp>
      <p:pic>
        <p:nvPicPr>
          <p:cNvPr id="90115" name="Picture 3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3505200"/>
            <a:ext cx="9144000" cy="286232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738000" rIns="738000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cs-CZ" dirty="0">
                <a:solidFill>
                  <a:srgbClr val="171A1B"/>
                </a:solidFill>
              </a:rPr>
              <a:t>Digitální učební materiál je určen pro </a:t>
            </a:r>
            <a:r>
              <a:rPr lang="cs-CZ" dirty="0" smtClean="0">
                <a:solidFill>
                  <a:srgbClr val="171A1B"/>
                </a:solidFill>
              </a:rPr>
              <a:t>seznámení se společenstvím lesů. Je součástí tematického okruhu „Rozmanitost přírody.“</a:t>
            </a:r>
            <a:endParaRPr lang="cs-CZ" dirty="0">
              <a:solidFill>
                <a:srgbClr val="171A1B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cs-CZ" dirty="0" smtClean="0">
                <a:solidFill>
                  <a:srgbClr val="171A1B"/>
                </a:solidFill>
              </a:rPr>
              <a:t>Materiál je v souladu s osnovami vyučovacího předmětu Přírodověda </a:t>
            </a:r>
          </a:p>
          <a:p>
            <a:r>
              <a:rPr lang="cs-CZ" dirty="0" smtClean="0">
                <a:solidFill>
                  <a:srgbClr val="171A1B"/>
                </a:solidFill>
              </a:rPr>
              <a:t>a ŠVP pro základní vzdělávání ZŠ Slušovice, </a:t>
            </a:r>
            <a:r>
              <a:rPr lang="cs-CZ" dirty="0">
                <a:solidFill>
                  <a:srgbClr val="171A1B"/>
                </a:solidFill>
              </a:rPr>
              <a:t>rozvíjí, podporuje, </a:t>
            </a:r>
            <a:r>
              <a:rPr lang="cs-CZ" dirty="0" smtClean="0">
                <a:solidFill>
                  <a:srgbClr val="171A1B"/>
                </a:solidFill>
              </a:rPr>
              <a:t>prověřuje </a:t>
            </a:r>
          </a:p>
          <a:p>
            <a:r>
              <a:rPr lang="cs-CZ" dirty="0" smtClean="0">
                <a:solidFill>
                  <a:srgbClr val="171A1B"/>
                </a:solidFill>
              </a:rPr>
              <a:t>a vysvětluje učivo „Společenstva lesů: jehličnaté lesy.“</a:t>
            </a:r>
            <a:endParaRPr lang="cs-CZ" dirty="0">
              <a:solidFill>
                <a:srgbClr val="171A1B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cs-CZ" dirty="0">
                <a:solidFill>
                  <a:srgbClr val="171A1B"/>
                </a:solidFill>
              </a:rPr>
              <a:t>Je určen pro předmět </a:t>
            </a:r>
            <a:r>
              <a:rPr lang="cs-CZ" dirty="0">
                <a:solidFill>
                  <a:srgbClr val="171A1B"/>
                </a:solidFill>
              </a:rPr>
              <a:t>p</a:t>
            </a:r>
            <a:r>
              <a:rPr lang="cs-CZ" dirty="0" smtClean="0">
                <a:solidFill>
                  <a:srgbClr val="171A1B"/>
                </a:solidFill>
              </a:rPr>
              <a:t>řírodověda</a:t>
            </a:r>
            <a:r>
              <a:rPr lang="cs-CZ" dirty="0" smtClean="0">
                <a:solidFill>
                  <a:srgbClr val="171A1B"/>
                </a:solidFill>
              </a:rPr>
              <a:t>, 4. ročník.</a:t>
            </a:r>
            <a:endParaRPr lang="cs-CZ" dirty="0">
              <a:solidFill>
                <a:srgbClr val="171A1B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cs-CZ" dirty="0">
                <a:solidFill>
                  <a:srgbClr val="171A1B"/>
                </a:solidFill>
              </a:rPr>
              <a:t>Tento materiál vznikl jako doplňující materiál k učebnici: </a:t>
            </a:r>
            <a:r>
              <a:rPr lang="cs-CZ" dirty="0" smtClean="0">
                <a:solidFill>
                  <a:srgbClr val="171A1B"/>
                </a:solidFill>
              </a:rPr>
              <a:t>ŠTIKOVÁ, Věra. </a:t>
            </a:r>
            <a:r>
              <a:rPr lang="cs-CZ" i="1" dirty="0" smtClean="0">
                <a:solidFill>
                  <a:srgbClr val="171A1B"/>
                </a:solidFill>
              </a:rPr>
              <a:t>Člověk a jeho svět: přírodověda pro 4. ročník</a:t>
            </a:r>
            <a:r>
              <a:rPr lang="cs-CZ" dirty="0" smtClean="0">
                <a:solidFill>
                  <a:srgbClr val="171A1B"/>
                </a:solidFill>
              </a:rPr>
              <a:t>. Ilustrace Hana Berková, Alena </a:t>
            </a:r>
            <a:r>
              <a:rPr lang="cs-CZ" dirty="0" err="1" smtClean="0">
                <a:solidFill>
                  <a:srgbClr val="171A1B"/>
                </a:solidFill>
              </a:rPr>
              <a:t>Baisová</a:t>
            </a:r>
            <a:r>
              <a:rPr lang="cs-CZ" dirty="0" smtClean="0">
                <a:solidFill>
                  <a:srgbClr val="171A1B"/>
                </a:solidFill>
              </a:rPr>
              <a:t>. Brno: Nová škola, c2010, 2 sv. Duhová řada. ISBN 978-80-7289-212-9. </a:t>
            </a:r>
            <a:endParaRPr lang="cs-CZ" dirty="0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25446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Opakování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Jehličí uspořádané ve dvou řadách a šišky rostoucí směrem vzhůru má strom, kterému se říká</a:t>
            </a:r>
            <a:r>
              <a:rPr lang="cs-CZ" sz="3200" dirty="0" smtClean="0">
                <a:solidFill>
                  <a:schemeClr val="bg1"/>
                </a:solidFill>
              </a:rPr>
              <a:t>_____________.</a:t>
            </a:r>
            <a:endParaRPr lang="cs-CZ" sz="3200" dirty="0">
              <a:solidFill>
                <a:schemeClr val="bg1"/>
              </a:solidFill>
            </a:endParaRPr>
          </a:p>
          <a:p>
            <a:r>
              <a:rPr lang="cs-CZ" sz="3200" dirty="0">
                <a:solidFill>
                  <a:schemeClr val="bg1"/>
                </a:solidFill>
              </a:rPr>
              <a:t>Dlouhé jehličí má</a:t>
            </a:r>
            <a:r>
              <a:rPr lang="cs-CZ" sz="3200" dirty="0" smtClean="0">
                <a:solidFill>
                  <a:schemeClr val="bg1"/>
                </a:solidFill>
              </a:rPr>
              <a:t>_____________. </a:t>
            </a:r>
            <a:r>
              <a:rPr lang="cs-CZ" sz="3200" dirty="0">
                <a:solidFill>
                  <a:schemeClr val="bg1"/>
                </a:solidFill>
              </a:rPr>
              <a:t>Tento strom má </a:t>
            </a:r>
            <a:r>
              <a:rPr lang="cs-CZ" sz="3200" dirty="0" smtClean="0">
                <a:solidFill>
                  <a:schemeClr val="bg1"/>
                </a:solidFill>
              </a:rPr>
              <a:t>_______ </a:t>
            </a:r>
            <a:r>
              <a:rPr lang="cs-CZ" sz="3200" dirty="0">
                <a:solidFill>
                  <a:schemeClr val="bg1"/>
                </a:solidFill>
              </a:rPr>
              <a:t>kořeny. </a:t>
            </a:r>
            <a:r>
              <a:rPr lang="cs-CZ" sz="3200" dirty="0" smtClean="0">
                <a:solidFill>
                  <a:schemeClr val="bg1"/>
                </a:solidFill>
              </a:rPr>
              <a:t>Obsahuje hodně _________.</a:t>
            </a:r>
            <a:endParaRPr lang="cs-CZ" dirty="0"/>
          </a:p>
        </p:txBody>
      </p:sp>
      <p:pic>
        <p:nvPicPr>
          <p:cNvPr id="5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1547663" y="2565759"/>
            <a:ext cx="2544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rgbClr val="FFFF00"/>
                </a:solidFill>
              </a:rPr>
              <a:t>jedle </a:t>
            </a:r>
            <a:r>
              <a:rPr lang="cs-CZ" sz="3200" dirty="0">
                <a:solidFill>
                  <a:srgbClr val="FFFF00"/>
                </a:solidFill>
              </a:rPr>
              <a:t>bělokorá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851920" y="3161216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FF00"/>
                </a:solidFill>
              </a:rPr>
              <a:t>borovice lesní</a:t>
            </a:r>
            <a:endParaRPr lang="cs-CZ" sz="3200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475656" y="3636313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FF00"/>
                </a:solidFill>
              </a:rPr>
              <a:t>hluboké</a:t>
            </a:r>
            <a:endParaRPr lang="cs-CZ" sz="3200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27584" y="4098553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FF00"/>
                </a:solidFill>
              </a:rPr>
              <a:t>pryskyřice</a:t>
            </a:r>
            <a:endParaRPr lang="cs-CZ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1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Použité zdroje - literatura: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991600" cy="4525963"/>
          </a:xfrm>
        </p:spPr>
        <p:txBody>
          <a:bodyPr/>
          <a:lstStyle/>
          <a:p>
            <a:r>
              <a:rPr lang="cs-CZ" sz="1200" dirty="0">
                <a:solidFill>
                  <a:schemeClr val="bg1"/>
                </a:solidFill>
              </a:rPr>
              <a:t>ŠTIKOVÁ, Věra. </a:t>
            </a:r>
            <a:r>
              <a:rPr lang="cs-CZ" sz="1200" i="1" dirty="0">
                <a:solidFill>
                  <a:schemeClr val="bg1"/>
                </a:solidFill>
              </a:rPr>
              <a:t>Člověk a jeho svět: přírodověda pro 4. ročník</a:t>
            </a:r>
            <a:r>
              <a:rPr lang="cs-CZ" sz="1200" dirty="0">
                <a:solidFill>
                  <a:schemeClr val="bg1"/>
                </a:solidFill>
              </a:rPr>
              <a:t>. Ilustrace Hana Berková, Alena </a:t>
            </a:r>
            <a:r>
              <a:rPr lang="cs-CZ" sz="1200" dirty="0" err="1">
                <a:solidFill>
                  <a:schemeClr val="bg1"/>
                </a:solidFill>
              </a:rPr>
              <a:t>Baisová</a:t>
            </a:r>
            <a:r>
              <a:rPr lang="cs-CZ" sz="1200" dirty="0">
                <a:solidFill>
                  <a:schemeClr val="bg1"/>
                </a:solidFill>
              </a:rPr>
              <a:t>. Brno: Nová škola, c2010, 2 sv. Duhová řada. ISBN 978-80-7289-212-9</a:t>
            </a:r>
          </a:p>
          <a:p>
            <a:r>
              <a:rPr lang="cs-CZ" sz="1200" dirty="0">
                <a:solidFill>
                  <a:schemeClr val="bg1"/>
                </a:solidFill>
              </a:rPr>
              <a:t>NOVÝ, Stanislav. </a:t>
            </a:r>
            <a:r>
              <a:rPr lang="cs-CZ" sz="1200" i="1" dirty="0">
                <a:solidFill>
                  <a:schemeClr val="bg1"/>
                </a:solidFill>
              </a:rPr>
              <a:t>Přírodověda pro čtvrtý ročník základní školy: přírodověda pro 4. ročník</a:t>
            </a:r>
            <a:r>
              <a:rPr lang="cs-CZ" sz="1200" dirty="0">
                <a:solidFill>
                  <a:schemeClr val="bg1"/>
                </a:solidFill>
              </a:rPr>
              <a:t>. 9. vyd. Ilustrace Hana Berková, Alena </a:t>
            </a:r>
            <a:r>
              <a:rPr lang="cs-CZ" sz="1200" dirty="0" err="1">
                <a:solidFill>
                  <a:schemeClr val="bg1"/>
                </a:solidFill>
              </a:rPr>
              <a:t>Baisová</a:t>
            </a:r>
            <a:r>
              <a:rPr lang="cs-CZ" sz="1200" dirty="0">
                <a:solidFill>
                  <a:schemeClr val="bg1"/>
                </a:solidFill>
              </a:rPr>
              <a:t>. Praha: SPN, 1991, 159 s. Učebnice pro základní školy. ISBN 80-042-5397-0.</a:t>
            </a:r>
          </a:p>
          <a:p>
            <a:r>
              <a:rPr lang="cs-CZ" sz="1200" dirty="0">
                <a:solidFill>
                  <a:schemeClr val="bg1"/>
                </a:solidFill>
              </a:rPr>
              <a:t>DANUŠE KVASNIČKOVÁ, Jiří Froněk. </a:t>
            </a:r>
            <a:r>
              <a:rPr lang="cs-CZ" sz="1200" i="1" dirty="0">
                <a:solidFill>
                  <a:schemeClr val="bg1"/>
                </a:solidFill>
              </a:rPr>
              <a:t>Přírodověda pro 4. ročník základní školy: rok v přírodě</a:t>
            </a:r>
            <a:r>
              <a:rPr lang="cs-CZ" sz="1200" dirty="0">
                <a:solidFill>
                  <a:schemeClr val="bg1"/>
                </a:solidFill>
              </a:rPr>
              <a:t>. 3., </a:t>
            </a:r>
            <a:r>
              <a:rPr lang="cs-CZ" sz="1200" dirty="0" err="1">
                <a:solidFill>
                  <a:schemeClr val="bg1"/>
                </a:solidFill>
              </a:rPr>
              <a:t>upr</a:t>
            </a:r>
            <a:r>
              <a:rPr lang="cs-CZ" sz="1200" dirty="0">
                <a:solidFill>
                  <a:schemeClr val="bg1"/>
                </a:solidFill>
              </a:rPr>
              <a:t>. vyd. Ilustrace Hana Berková, Alena </a:t>
            </a:r>
            <a:r>
              <a:rPr lang="cs-CZ" sz="1200" dirty="0" err="1">
                <a:solidFill>
                  <a:schemeClr val="bg1"/>
                </a:solidFill>
              </a:rPr>
              <a:t>Baisová</a:t>
            </a:r>
            <a:r>
              <a:rPr lang="cs-CZ" sz="1200" dirty="0">
                <a:solidFill>
                  <a:schemeClr val="bg1"/>
                </a:solidFill>
              </a:rPr>
              <a:t>. Praha: Fortuna, 2001, 159 s. Učebnice pro základní školy. ISBN 978-807-1687-610.</a:t>
            </a:r>
          </a:p>
          <a:p>
            <a:r>
              <a:rPr lang="cs-CZ" sz="1200" dirty="0">
                <a:solidFill>
                  <a:schemeClr val="bg1"/>
                </a:solidFill>
              </a:rPr>
              <a:t>BAŤKOVÁ, Božena. </a:t>
            </a:r>
            <a:r>
              <a:rPr lang="cs-CZ" sz="1200" i="1" dirty="0">
                <a:solidFill>
                  <a:schemeClr val="bg1"/>
                </a:solidFill>
              </a:rPr>
              <a:t>Přírodověda 4: rok v přírodě</a:t>
            </a:r>
            <a:r>
              <a:rPr lang="cs-CZ" sz="1200" dirty="0">
                <a:solidFill>
                  <a:schemeClr val="bg1"/>
                </a:solidFill>
              </a:rPr>
              <a:t>. 1. vyd. Ilustrace Hana Berková, Alena </a:t>
            </a:r>
            <a:r>
              <a:rPr lang="cs-CZ" sz="1200" dirty="0" err="1">
                <a:solidFill>
                  <a:schemeClr val="bg1"/>
                </a:solidFill>
              </a:rPr>
              <a:t>Baisová</a:t>
            </a:r>
            <a:r>
              <a:rPr lang="cs-CZ" sz="1200" dirty="0">
                <a:solidFill>
                  <a:schemeClr val="bg1"/>
                </a:solidFill>
              </a:rPr>
              <a:t>. Olomouc: </a:t>
            </a:r>
            <a:r>
              <a:rPr lang="cs-CZ" sz="1200" dirty="0" err="1">
                <a:solidFill>
                  <a:schemeClr val="bg1"/>
                </a:solidFill>
              </a:rPr>
              <a:t>Prodos</a:t>
            </a:r>
            <a:r>
              <a:rPr lang="cs-CZ" sz="1200" dirty="0">
                <a:solidFill>
                  <a:schemeClr val="bg1"/>
                </a:solidFill>
              </a:rPr>
              <a:t>, 1993, 77 s. Učebnice pro základní školy. ISBN 80-858-0615-0.</a:t>
            </a:r>
          </a:p>
          <a:p>
            <a:endParaRPr lang="cs-CZ" sz="1200" dirty="0">
              <a:solidFill>
                <a:schemeClr val="bg2"/>
              </a:solidFill>
            </a:endParaRPr>
          </a:p>
        </p:txBody>
      </p:sp>
      <p:pic>
        <p:nvPicPr>
          <p:cNvPr id="97284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2540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Použité zdroje - obrázky: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991600" cy="4525963"/>
          </a:xfrm>
        </p:spPr>
        <p:txBody>
          <a:bodyPr/>
          <a:lstStyle/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[1]</a:t>
            </a:r>
            <a:r>
              <a:rPr lang="cs-CZ" sz="1100" dirty="0" smtClean="0">
                <a:solidFill>
                  <a:schemeClr val="bg2"/>
                </a:solidFill>
              </a:rPr>
              <a:t> Klipart – les - </a:t>
            </a:r>
            <a:r>
              <a:rPr lang="cs-CZ" sz="1100" dirty="0">
                <a:solidFill>
                  <a:schemeClr val="bg1">
                    <a:lumMod val="95000"/>
                  </a:schemeClr>
                </a:solidFill>
              </a:rPr>
              <a:t>http://office.microsoft.com/cs-cz/images/results.aspx?qu=les&amp;ex=2#ai:MP900401229</a:t>
            </a:r>
            <a:r>
              <a:rPr lang="cs-CZ" sz="1100" dirty="0" smtClean="0">
                <a:solidFill>
                  <a:schemeClr val="bg1">
                    <a:lumMod val="95000"/>
                  </a:schemeClr>
                </a:solidFill>
              </a:rPr>
              <a:t>|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>
                    <a:lumMod val="95000"/>
                  </a:schemeClr>
                </a:solidFill>
              </a:rPr>
              <a:t>[</a:t>
            </a:r>
            <a:r>
              <a:rPr lang="cs-CZ" sz="1100" dirty="0" smtClean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en-US" sz="1100" dirty="0" smtClean="0">
                <a:solidFill>
                  <a:schemeClr val="bg1">
                    <a:lumMod val="95000"/>
                  </a:schemeClr>
                </a:solidFill>
              </a:rPr>
              <a:t>]</a:t>
            </a:r>
            <a:r>
              <a:rPr lang="cs-CZ" sz="1100" dirty="0" smtClean="0">
                <a:solidFill>
                  <a:schemeClr val="bg1">
                    <a:lumMod val="95000"/>
                  </a:schemeClr>
                </a:solidFill>
              </a:rPr>
              <a:t> Klipart – borový les - </a:t>
            </a:r>
            <a:r>
              <a:rPr lang="cs-CZ" sz="1100" dirty="0">
                <a:solidFill>
                  <a:schemeClr val="bg1">
                    <a:lumMod val="95000"/>
                  </a:schemeClr>
                </a:solidFill>
              </a:rPr>
              <a:t>http://office.microsoft.com/cs-cz/images/results.aspx?qu=borov%C3%A9+lesy&amp;ex=1#ai:MP900399625|</a:t>
            </a:r>
            <a:endParaRPr lang="cs-CZ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3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Diqing</a:t>
            </a:r>
            <a:r>
              <a:rPr lang="cs-CZ" sz="1100" dirty="0">
                <a:solidFill>
                  <a:schemeClr val="bg1"/>
                </a:solidFill>
              </a:rPr>
              <a:t>, </a:t>
            </a:r>
            <a:r>
              <a:rPr lang="cs-CZ" sz="1100" dirty="0" err="1">
                <a:solidFill>
                  <a:schemeClr val="bg1"/>
                </a:solidFill>
              </a:rPr>
              <a:t>Yunnan</a:t>
            </a:r>
            <a:r>
              <a:rPr lang="cs-CZ" sz="1100" dirty="0">
                <a:solidFill>
                  <a:schemeClr val="bg1"/>
                </a:solidFill>
              </a:rPr>
              <a:t>, China.jpg.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http://commons.wikimedia.org/wiki/File:Diqing,_Yunnan,_China.jpg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4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>
                <a:solidFill>
                  <a:schemeClr val="bg1"/>
                </a:solidFill>
              </a:rPr>
              <a:t>Koreni-00.JPG.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http://commons.wikimedia.org/wiki/File:Koreni-00.JPG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5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Pinus</a:t>
            </a:r>
            <a:r>
              <a:rPr lang="cs-CZ" sz="1100" dirty="0">
                <a:solidFill>
                  <a:schemeClr val="bg1"/>
                </a:solidFill>
              </a:rPr>
              <a:t> rigida-trunk.jpg.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http://commons.wikimedia.org/wiki/File:Pinus_rigida-trunk.jpg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6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Pinus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kesiya</a:t>
            </a:r>
            <a:r>
              <a:rPr lang="cs-CZ" sz="1100" dirty="0">
                <a:solidFill>
                  <a:schemeClr val="bg1"/>
                </a:solidFill>
              </a:rPr>
              <a:t> Binga.jpg.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http://commons.wikimedia.org/wiki/File:Pinus_kesiya_Binga.jpg?uselang=cs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7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Illustration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Pinus</a:t>
            </a:r>
            <a:r>
              <a:rPr lang="cs-CZ" sz="1100" dirty="0">
                <a:solidFill>
                  <a:schemeClr val="bg1"/>
                </a:solidFill>
              </a:rPr>
              <a:t> sylvestris0 new.jpg.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http://commons.wikimedia.org/wiki/File:Illustration_Pinus_sylvestris0_new.jpg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8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Abies</a:t>
            </a:r>
            <a:r>
              <a:rPr lang="cs-CZ" sz="1100" dirty="0">
                <a:solidFill>
                  <a:schemeClr val="bg1"/>
                </a:solidFill>
              </a:rPr>
              <a:t> alba </a:t>
            </a:r>
            <a:r>
              <a:rPr lang="cs-CZ" sz="1100" dirty="0" err="1">
                <a:solidFill>
                  <a:schemeClr val="bg1"/>
                </a:solidFill>
              </a:rPr>
              <a:t>Schleus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Berg</a:t>
            </a:r>
            <a:r>
              <a:rPr lang="cs-CZ" sz="1100" dirty="0">
                <a:solidFill>
                  <a:schemeClr val="bg1"/>
                </a:solidFill>
              </a:rPr>
              <a:t> b </a:t>
            </a:r>
            <a:r>
              <a:rPr lang="cs-CZ" sz="1100" dirty="0" err="1">
                <a:solidFill>
                  <a:schemeClr val="bg1"/>
                </a:solidFill>
              </a:rPr>
              <a:t>Suhl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ThW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Th</a:t>
            </a:r>
            <a:r>
              <a:rPr lang="cs-CZ" sz="1100" dirty="0">
                <a:solidFill>
                  <a:schemeClr val="bg1"/>
                </a:solidFill>
              </a:rPr>
              <a:t> Dreger.jpg.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http://commons.wikimedia.org/wiki/File:Abies_alba_Schleus_Berg_b_Suhl_ThW_Th_Dreger.jpg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9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Illustration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Abies</a:t>
            </a:r>
            <a:r>
              <a:rPr lang="cs-CZ" sz="1100" dirty="0">
                <a:solidFill>
                  <a:schemeClr val="bg1"/>
                </a:solidFill>
              </a:rPr>
              <a:t> alba0.jpg.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http://commons.wikimedia.org/wiki/File:Illustration_Abies_alba0.jpg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[1</a:t>
            </a:r>
            <a:r>
              <a:rPr lang="cs-CZ" sz="1100" dirty="0" smtClean="0">
                <a:solidFill>
                  <a:schemeClr val="bg1"/>
                </a:solidFill>
              </a:rPr>
              <a:t>0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Kuusk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Keila-Paldiski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rdt</a:t>
            </a:r>
            <a:r>
              <a:rPr lang="cs-CZ" sz="1100" dirty="0">
                <a:solidFill>
                  <a:schemeClr val="bg1"/>
                </a:solidFill>
              </a:rPr>
              <a:t> ääres.jpg.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http://commons.wikimedia.org/wiki/File:Kuusk_Keila-Paldiski_rdt_%C3%A4%C3%A4res.jpg?uselang=cs</a:t>
            </a:r>
          </a:p>
          <a:p>
            <a:pPr>
              <a:buNone/>
            </a:pPr>
            <a:endParaRPr lang="cs-CZ" sz="1200" dirty="0">
              <a:solidFill>
                <a:schemeClr val="bg2"/>
              </a:solidFill>
            </a:endParaRPr>
          </a:p>
        </p:txBody>
      </p:sp>
      <p:pic>
        <p:nvPicPr>
          <p:cNvPr id="97284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9727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Použité zdroje - obrázky: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991600" cy="4525963"/>
          </a:xfrm>
        </p:spPr>
        <p:txBody>
          <a:bodyPr/>
          <a:lstStyle/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[1</a:t>
            </a:r>
            <a:r>
              <a:rPr lang="cs-CZ" sz="1100" dirty="0" smtClean="0">
                <a:solidFill>
                  <a:schemeClr val="bg1"/>
                </a:solidFill>
              </a:rPr>
              <a:t>1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Picea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abies</a:t>
            </a:r>
            <a:r>
              <a:rPr lang="cs-CZ" sz="1100" dirty="0">
                <a:solidFill>
                  <a:schemeClr val="bg1"/>
                </a:solidFill>
              </a:rPr>
              <a:t> - Köhler–s Medizinal-Pflanzen-105.jpg.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http://commons.wikimedia.org/wiki/File:Picea_abies_-_K%C3%B6hler%E2%80%93s_Medizinal-Pflanzen-105.jpg?uselang=cs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12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Pinus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sylvestris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Beskid</a:t>
            </a:r>
            <a:r>
              <a:rPr lang="cs-CZ" sz="1100" dirty="0">
                <a:solidFill>
                  <a:schemeClr val="bg1"/>
                </a:solidFill>
              </a:rPr>
              <a:t> Żywiecki.JPG.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http://commons.wikimedia.org/wiki/File:Pinus_sylvestris_Beskid_%C5%BBywiecki.JPG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13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Pinus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sylvestris</a:t>
            </a:r>
            <a:r>
              <a:rPr lang="cs-CZ" sz="1100" dirty="0">
                <a:solidFill>
                  <a:schemeClr val="bg1"/>
                </a:solidFill>
              </a:rPr>
              <a:t> Sturm01.jpg.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http://commons.wikimedia.org/wiki/File:Pinus_sylvestris_Sturm01.jpg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14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>
                <a:solidFill>
                  <a:schemeClr val="bg1"/>
                </a:solidFill>
              </a:rPr>
              <a:t>PP Nad Mlýnem - modřín opadavý.jpg.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http://commons.wikimedia.org/wiki/File:PP_Nad_Ml%C3%BDnem_-_mod%C5%99%C3%ADn_opadav%C3%BD.jpg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15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Illustration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Larix</a:t>
            </a:r>
            <a:r>
              <a:rPr lang="cs-CZ" sz="1100" dirty="0">
                <a:solidFill>
                  <a:schemeClr val="bg1"/>
                </a:solidFill>
              </a:rPr>
              <a:t> decudua0.jpg.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http://commons.wikimedia.org/wiki/File:Illustration_Larix_decudua0.jpg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16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Illustration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Taxus</a:t>
            </a:r>
            <a:r>
              <a:rPr lang="cs-CZ" sz="1100" dirty="0">
                <a:solidFill>
                  <a:schemeClr val="bg1"/>
                </a:solidFill>
              </a:rPr>
              <a:t> baccata0.jpg.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http://commons.wikimedia.org/wiki/File:Illustration_Taxus_baccata0.jpg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17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Taxus</a:t>
            </a:r>
            <a:r>
              <a:rPr lang="cs-CZ" sz="1100" dirty="0">
                <a:solidFill>
                  <a:schemeClr val="bg1"/>
                </a:solidFill>
              </a:rPr>
              <a:t> bacata01.jpg.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http://commons.wikimedia.org/wiki/File:Taxus_bacata01.jpg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18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Illustration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Juniperus</a:t>
            </a:r>
            <a:r>
              <a:rPr lang="cs-CZ" sz="1100" dirty="0">
                <a:solidFill>
                  <a:schemeClr val="bg1"/>
                </a:solidFill>
              </a:rPr>
              <a:t> communis0.jpg.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http://commons.wikimedia.org/wiki/File:Illustration_Juniperus_communis0.jpg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19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Lüneburger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Heide</a:t>
            </a:r>
            <a:r>
              <a:rPr lang="cs-CZ" sz="1100" dirty="0">
                <a:solidFill>
                  <a:schemeClr val="bg1"/>
                </a:solidFill>
              </a:rPr>
              <a:t> 029.jpg.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http://commons.wikimedia.org/wiki/File:L%C3%BCneburger_Heide_029.jpg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20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>
                <a:solidFill>
                  <a:schemeClr val="bg1"/>
                </a:solidFill>
              </a:rPr>
              <a:t>Bark </a:t>
            </a:r>
            <a:r>
              <a:rPr lang="cs-CZ" sz="1100" dirty="0" err="1">
                <a:solidFill>
                  <a:schemeClr val="bg1"/>
                </a:solidFill>
              </a:rPr>
              <a:t>beetle</a:t>
            </a:r>
            <a:r>
              <a:rPr lang="cs-CZ" sz="1100" dirty="0">
                <a:solidFill>
                  <a:schemeClr val="bg1"/>
                </a:solidFill>
              </a:rPr>
              <a:t> galleries.JPG.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http://commons.wikimedia.org/wiki/File:Bark_beetle_galleries.JPG?uselang=cs</a:t>
            </a:r>
          </a:p>
          <a:p>
            <a:pPr>
              <a:buNone/>
            </a:pPr>
            <a:endParaRPr lang="cs-CZ" sz="1200" dirty="0">
              <a:solidFill>
                <a:schemeClr val="bg2"/>
              </a:solidFill>
            </a:endParaRPr>
          </a:p>
        </p:txBody>
      </p:sp>
      <p:pic>
        <p:nvPicPr>
          <p:cNvPr id="97284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3065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Použité zdroje - obrázky: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991600" cy="4525963"/>
          </a:xfrm>
        </p:spPr>
        <p:txBody>
          <a:bodyPr/>
          <a:lstStyle/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21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>
                <a:solidFill>
                  <a:schemeClr val="bg1"/>
                </a:solidFill>
              </a:rPr>
              <a:t>Fire-Forest.jpg.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http://commons.wikimedia.org/wiki/File:Fire-Forest.jpg</a:t>
            </a:r>
            <a:endParaRPr lang="cs-CZ" sz="11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[</a:t>
            </a:r>
            <a:r>
              <a:rPr lang="cs-CZ" sz="1100" dirty="0" smtClean="0">
                <a:solidFill>
                  <a:schemeClr val="bg1"/>
                </a:solidFill>
              </a:rPr>
              <a:t>22</a:t>
            </a:r>
            <a:r>
              <a:rPr lang="en-US" sz="1100" dirty="0" smtClean="0">
                <a:solidFill>
                  <a:schemeClr val="bg1"/>
                </a:solidFill>
              </a:rPr>
              <a:t>]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Pollution</a:t>
            </a:r>
            <a:r>
              <a:rPr lang="cs-CZ" sz="1100" dirty="0">
                <a:solidFill>
                  <a:schemeClr val="bg1"/>
                </a:solidFill>
              </a:rPr>
              <a:t> de l'air.jpg. In: </a:t>
            </a:r>
            <a:r>
              <a:rPr lang="cs-CZ" sz="1100" i="1" dirty="0" err="1">
                <a:solidFill>
                  <a:schemeClr val="bg1"/>
                </a:solidFill>
              </a:rPr>
              <a:t>Wikimedia</a:t>
            </a:r>
            <a:r>
              <a:rPr lang="cs-CZ" sz="1100" i="1" dirty="0">
                <a:solidFill>
                  <a:schemeClr val="bg1"/>
                </a:solidFill>
              </a:rPr>
              <a:t>: </a:t>
            </a:r>
            <a:r>
              <a:rPr lang="cs-CZ" sz="1100" i="1" dirty="0" err="1">
                <a:solidFill>
                  <a:schemeClr val="bg1"/>
                </a:solidFill>
              </a:rPr>
              <a:t>the</a:t>
            </a:r>
            <a:r>
              <a:rPr lang="cs-CZ" sz="1100" i="1" dirty="0">
                <a:solidFill>
                  <a:schemeClr val="bg1"/>
                </a:solidFill>
              </a:rPr>
              <a:t> free </a:t>
            </a:r>
            <a:r>
              <a:rPr lang="cs-CZ" sz="1100" i="1" dirty="0" err="1">
                <a:solidFill>
                  <a:schemeClr val="bg1"/>
                </a:solidFill>
              </a:rPr>
              <a:t>encyclopedia</a:t>
            </a:r>
            <a:r>
              <a:rPr lang="cs-CZ" sz="1100" dirty="0">
                <a:solidFill>
                  <a:schemeClr val="bg1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1"/>
                </a:solidFill>
              </a:rPr>
              <a:t>Wikimedia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  <a:r>
              <a:rPr lang="cs-CZ" sz="1100" dirty="0" err="1">
                <a:solidFill>
                  <a:schemeClr val="bg1"/>
                </a:solidFill>
              </a:rPr>
              <a:t>Foundation</a:t>
            </a:r>
            <a:r>
              <a:rPr lang="cs-CZ" sz="1100" dirty="0">
                <a:solidFill>
                  <a:schemeClr val="bg1"/>
                </a:solidFill>
              </a:rPr>
              <a:t>, 2001- [cit. 2013-07-25]. Dostupné z: http</a:t>
            </a:r>
            <a:r>
              <a:rPr lang="cs-CZ" sz="1100">
                <a:solidFill>
                  <a:schemeClr val="bg1"/>
                </a:solidFill>
              </a:rPr>
              <a:t>://</a:t>
            </a:r>
            <a:r>
              <a:rPr lang="cs-CZ" sz="1100" smtClean="0">
                <a:solidFill>
                  <a:schemeClr val="bg1"/>
                </a:solidFill>
              </a:rPr>
              <a:t>commons.wikimedia.org/wiki/File:Pollution_de_l%27air.jpg</a:t>
            </a:r>
            <a:endParaRPr lang="cs-CZ" sz="1100" dirty="0" smtClean="0">
              <a:solidFill>
                <a:schemeClr val="bg1"/>
              </a:solidFill>
            </a:endParaRPr>
          </a:p>
        </p:txBody>
      </p:sp>
      <p:pic>
        <p:nvPicPr>
          <p:cNvPr id="97284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1305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1143000"/>
          </a:xfrm>
        </p:spPr>
        <p:txBody>
          <a:bodyPr>
            <a:noAutofit/>
          </a:bodyPr>
          <a:lstStyle/>
          <a:p>
            <a:r>
              <a:rPr lang="cs-CZ" sz="8000" dirty="0" smtClean="0">
                <a:solidFill>
                  <a:schemeClr val="bg1"/>
                </a:solidFill>
              </a:rPr>
              <a:t>Společenství lesů            – jehličnaté </a:t>
            </a:r>
            <a:endParaRPr lang="cs-CZ" sz="8000" dirty="0">
              <a:solidFill>
                <a:schemeClr val="bg1"/>
              </a:solidFill>
            </a:endParaRP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8810254" y="6611779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4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Jehličnaté lesy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p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řevážně 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rostou v chladnějších 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místech</a:t>
            </a:r>
          </a:p>
          <a:p>
            <a:pPr lvl="0"/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tvoří 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jehličnaté stromy (smrk, </a:t>
            </a:r>
            <a:r>
              <a:rPr lang="cs-CZ" dirty="0">
                <a:solidFill>
                  <a:schemeClr val="bg1"/>
                </a:solidFill>
              </a:rPr>
              <a:t>borovice, jedle, modřín…)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l</a:t>
            </a:r>
            <a:r>
              <a:rPr lang="cs-CZ" dirty="0" smtClean="0">
                <a:solidFill>
                  <a:schemeClr val="bg1"/>
                </a:solidFill>
              </a:rPr>
              <a:t>isty </a:t>
            </a:r>
            <a:r>
              <a:rPr lang="cs-CZ" dirty="0">
                <a:solidFill>
                  <a:schemeClr val="bg1"/>
                </a:solidFill>
              </a:rPr>
              <a:t>mají tvar jehlic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j</a:t>
            </a:r>
            <a:r>
              <a:rPr lang="cs-CZ" dirty="0" smtClean="0">
                <a:solidFill>
                  <a:schemeClr val="bg1"/>
                </a:solidFill>
              </a:rPr>
              <a:t>sou </a:t>
            </a:r>
            <a:r>
              <a:rPr lang="cs-CZ" dirty="0">
                <a:solidFill>
                  <a:schemeClr val="bg1"/>
                </a:solidFill>
              </a:rPr>
              <a:t>stálozelené, </a:t>
            </a:r>
            <a:r>
              <a:rPr lang="cs-CZ" dirty="0" smtClean="0">
                <a:solidFill>
                  <a:schemeClr val="bg1"/>
                </a:solidFill>
              </a:rPr>
              <a:t> na </a:t>
            </a:r>
            <a:r>
              <a:rPr lang="cs-CZ" dirty="0">
                <a:solidFill>
                  <a:schemeClr val="bg1"/>
                </a:solidFill>
              </a:rPr>
              <a:t>zimu neopadávají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v šiškách jsou uloženy jejich semena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r</a:t>
            </a:r>
            <a:r>
              <a:rPr lang="cs-CZ" dirty="0" smtClean="0">
                <a:solidFill>
                  <a:schemeClr val="bg1"/>
                </a:solidFill>
              </a:rPr>
              <a:t>oste </a:t>
            </a:r>
            <a:r>
              <a:rPr lang="cs-CZ" dirty="0">
                <a:solidFill>
                  <a:schemeClr val="bg1"/>
                </a:solidFill>
              </a:rPr>
              <a:t>tam méně keřů, bylin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d</a:t>
            </a:r>
            <a:r>
              <a:rPr lang="cs-CZ" dirty="0" smtClean="0">
                <a:solidFill>
                  <a:schemeClr val="bg1"/>
                </a:solidFill>
              </a:rPr>
              <a:t>aří se </a:t>
            </a:r>
            <a:r>
              <a:rPr lang="cs-CZ" dirty="0">
                <a:solidFill>
                  <a:schemeClr val="bg1"/>
                </a:solidFill>
              </a:rPr>
              <a:t>mechům, kapradinám </a:t>
            </a:r>
            <a:endParaRPr lang="cs-CZ" dirty="0" smtClean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a </a:t>
            </a:r>
            <a:r>
              <a:rPr lang="cs-CZ" dirty="0">
                <a:solidFill>
                  <a:schemeClr val="bg1"/>
                </a:solidFill>
              </a:rPr>
              <a:t>některým houbám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můžeme </a:t>
            </a:r>
            <a:r>
              <a:rPr lang="cs-CZ" dirty="0">
                <a:solidFill>
                  <a:schemeClr val="bg1"/>
                </a:solidFill>
              </a:rPr>
              <a:t>pozorovat  velká mraveniště mravenců lesních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12" name="Picture 7" descr="C:\Users\Honza\AppData\Local\Microsoft\Windows\Temporary Internet Files\Content.IE5\MN205DXK\MP900399625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914488" cy="31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230240" y="4289635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71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Jehličnaté </a:t>
            </a:r>
            <a:r>
              <a:rPr lang="cs-CZ" dirty="0" smtClean="0">
                <a:solidFill>
                  <a:schemeClr val="bg1"/>
                </a:solidFill>
              </a:rPr>
              <a:t>lesy - význam</a:t>
            </a:r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cs-CZ" dirty="0" smtClean="0">
                <a:solidFill>
                  <a:schemeClr val="bg1"/>
                </a:solidFill>
              </a:rPr>
              <a:t>zlepšují </a:t>
            </a:r>
            <a:r>
              <a:rPr lang="cs-CZ" dirty="0">
                <a:solidFill>
                  <a:schemeClr val="bg1"/>
                </a:solidFill>
              </a:rPr>
              <a:t>ovzduší </a:t>
            </a:r>
          </a:p>
          <a:p>
            <a:pPr marL="0" lvl="0" indent="0">
              <a:buNone/>
            </a:pPr>
            <a:r>
              <a:rPr lang="cs-CZ" dirty="0">
                <a:solidFill>
                  <a:schemeClr val="bg1"/>
                </a:solidFill>
              </a:rPr>
              <a:t>     a </a:t>
            </a:r>
            <a:r>
              <a:rPr lang="cs-CZ" dirty="0" smtClean="0">
                <a:solidFill>
                  <a:schemeClr val="bg1"/>
                </a:solidFill>
              </a:rPr>
              <a:t>produkují  kyslík</a:t>
            </a:r>
            <a:endParaRPr lang="cs-CZ" dirty="0">
              <a:solidFill>
                <a:schemeClr val="bg1"/>
              </a:solidFill>
            </a:endParaRP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jsou </a:t>
            </a:r>
            <a:r>
              <a:rPr lang="cs-CZ" dirty="0">
                <a:solidFill>
                  <a:schemeClr val="bg1"/>
                </a:solidFill>
              </a:rPr>
              <a:t>zásobárnou vody,      </a:t>
            </a:r>
            <a:r>
              <a:rPr lang="cs-CZ" dirty="0" smtClean="0">
                <a:solidFill>
                  <a:schemeClr val="bg1"/>
                </a:solidFill>
              </a:rPr>
              <a:t>snižují </a:t>
            </a:r>
            <a:r>
              <a:rPr lang="cs-CZ" dirty="0">
                <a:solidFill>
                  <a:schemeClr val="bg1"/>
                </a:solidFill>
              </a:rPr>
              <a:t>vysychání půdy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zabraňují </a:t>
            </a:r>
            <a:r>
              <a:rPr lang="cs-CZ" dirty="0">
                <a:solidFill>
                  <a:schemeClr val="bg1"/>
                </a:solidFill>
              </a:rPr>
              <a:t>erozi (odnosu) půdy, </a:t>
            </a:r>
            <a:r>
              <a:rPr lang="cs-CZ" dirty="0" smtClean="0">
                <a:solidFill>
                  <a:schemeClr val="bg1"/>
                </a:solidFill>
              </a:rPr>
              <a:t>snižují </a:t>
            </a:r>
            <a:r>
              <a:rPr lang="cs-CZ" dirty="0">
                <a:solidFill>
                  <a:schemeClr val="bg1"/>
                </a:solidFill>
              </a:rPr>
              <a:t>rychlost větru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podílí se na tvorbě půdy (humusu)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jsou </a:t>
            </a:r>
            <a:r>
              <a:rPr lang="cs-CZ" dirty="0">
                <a:solidFill>
                  <a:schemeClr val="bg1"/>
                </a:solidFill>
              </a:rPr>
              <a:t>útočištěm pro lesní živočichy a zvěř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jsou </a:t>
            </a:r>
            <a:r>
              <a:rPr lang="cs-CZ" dirty="0">
                <a:solidFill>
                  <a:schemeClr val="bg1"/>
                </a:solidFill>
              </a:rPr>
              <a:t>místem odpočinku </a:t>
            </a:r>
          </a:p>
          <a:p>
            <a:pPr marL="0" lvl="0" indent="0">
              <a:buNone/>
            </a:pPr>
            <a:r>
              <a:rPr lang="cs-CZ" dirty="0">
                <a:solidFill>
                  <a:schemeClr val="bg1"/>
                </a:solidFill>
              </a:rPr>
              <a:t>     a relaxace pro člověka</a:t>
            </a:r>
          </a:p>
          <a:p>
            <a:pPr lvl="0"/>
            <a:r>
              <a:rPr lang="cs-CZ" dirty="0" smtClean="0">
                <a:solidFill>
                  <a:schemeClr val="bg1"/>
                </a:solidFill>
              </a:rPr>
              <a:t>poskytují dřevo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pic>
        <p:nvPicPr>
          <p:cNvPr id="5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230240" y="4289635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3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1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Kořeny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u</a:t>
            </a:r>
            <a:r>
              <a:rPr lang="cs-CZ" dirty="0" smtClean="0">
                <a:solidFill>
                  <a:schemeClr val="bg1"/>
                </a:solidFill>
              </a:rPr>
              <a:t>pevňují </a:t>
            </a:r>
            <a:r>
              <a:rPr lang="cs-CZ" dirty="0">
                <a:solidFill>
                  <a:schemeClr val="bg1"/>
                </a:solidFill>
              </a:rPr>
              <a:t>strom v půdě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h</a:t>
            </a:r>
            <a:r>
              <a:rPr lang="cs-CZ" dirty="0" smtClean="0">
                <a:solidFill>
                  <a:schemeClr val="bg1"/>
                </a:solidFill>
              </a:rPr>
              <a:t>lavní </a:t>
            </a:r>
            <a:r>
              <a:rPr lang="cs-CZ" dirty="0">
                <a:solidFill>
                  <a:schemeClr val="bg1"/>
                </a:solidFill>
              </a:rPr>
              <a:t>kořen roste rovně dolů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p</a:t>
            </a:r>
            <a:r>
              <a:rPr lang="cs-CZ" dirty="0" smtClean="0">
                <a:solidFill>
                  <a:schemeClr val="bg1"/>
                </a:solidFill>
              </a:rPr>
              <a:t>řijímají </a:t>
            </a:r>
            <a:r>
              <a:rPr lang="cs-CZ" dirty="0">
                <a:solidFill>
                  <a:schemeClr val="bg1"/>
                </a:solidFill>
              </a:rPr>
              <a:t>vodu a živiny</a:t>
            </a:r>
          </a:p>
        </p:txBody>
      </p:sp>
      <p:pic>
        <p:nvPicPr>
          <p:cNvPr id="5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240779" y="1452230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[</a:t>
            </a:r>
            <a:r>
              <a:rPr lang="cs-CZ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]</a:t>
            </a:r>
            <a:endParaRPr lang="cs-CZ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1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Kmen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k listům vede živiny a vodu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m</a:t>
            </a:r>
            <a:r>
              <a:rPr lang="cs-CZ" dirty="0" smtClean="0">
                <a:solidFill>
                  <a:schemeClr val="bg1"/>
                </a:solidFill>
              </a:rPr>
              <a:t>ěkká </a:t>
            </a:r>
            <a:r>
              <a:rPr lang="cs-CZ" dirty="0">
                <a:solidFill>
                  <a:schemeClr val="bg1"/>
                </a:solidFill>
              </a:rPr>
              <a:t>vrstva dřeva přirůstá každý rok (letokruhy na pařezech)</a:t>
            </a:r>
          </a:p>
        </p:txBody>
      </p:sp>
      <p:pic>
        <p:nvPicPr>
          <p:cNvPr id="5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2568600" cy="34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779912" y="4653136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[</a:t>
            </a:r>
            <a:r>
              <a:rPr lang="cs-CZ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]</a:t>
            </a:r>
            <a:endParaRPr lang="cs-CZ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1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Listy </a:t>
            </a:r>
            <a:r>
              <a:rPr lang="cs-CZ" dirty="0" smtClean="0">
                <a:solidFill>
                  <a:schemeClr val="bg1"/>
                </a:solidFill>
              </a:rPr>
              <a:t>jehlicovité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b</a:t>
            </a:r>
            <a:r>
              <a:rPr lang="cs-CZ" dirty="0" smtClean="0">
                <a:solidFill>
                  <a:schemeClr val="bg1"/>
                </a:solidFill>
              </a:rPr>
              <a:t>ěhem </a:t>
            </a:r>
            <a:r>
              <a:rPr lang="cs-CZ" dirty="0">
                <a:solidFill>
                  <a:schemeClr val="bg1"/>
                </a:solidFill>
              </a:rPr>
              <a:t>celého roku probíhá fotosyntéza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j</a:t>
            </a:r>
            <a:r>
              <a:rPr lang="cs-CZ" dirty="0" smtClean="0">
                <a:solidFill>
                  <a:schemeClr val="bg1"/>
                </a:solidFill>
              </a:rPr>
              <a:t>ako </a:t>
            </a:r>
            <a:r>
              <a:rPr lang="cs-CZ" dirty="0">
                <a:solidFill>
                  <a:schemeClr val="bg1"/>
                </a:solidFill>
              </a:rPr>
              <a:t>listy u listnatých stromů mají stejnou funkci jehlice u stromů jehličnatých</a:t>
            </a:r>
          </a:p>
          <a:p>
            <a:endParaRPr lang="cs-CZ" dirty="0"/>
          </a:p>
        </p:txBody>
      </p:sp>
      <p:pic>
        <p:nvPicPr>
          <p:cNvPr id="5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74" y="1630603"/>
            <a:ext cx="167053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2527746" cy="269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2459376" y="4070284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6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206596" y="4091906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7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44151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Jedle bělokorá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cs-CZ" dirty="0">
                <a:solidFill>
                  <a:schemeClr val="bg1"/>
                </a:solidFill>
              </a:rPr>
              <a:t>v</a:t>
            </a:r>
            <a:r>
              <a:rPr lang="cs-CZ" dirty="0" smtClean="0">
                <a:solidFill>
                  <a:schemeClr val="bg1"/>
                </a:solidFill>
              </a:rPr>
              <a:t>zácný strom, reaguje </a:t>
            </a:r>
          </a:p>
          <a:p>
            <a:pPr marL="0" lv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     na znečištěné prostředí</a:t>
            </a:r>
            <a:endParaRPr lang="cs-CZ" dirty="0">
              <a:solidFill>
                <a:schemeClr val="bg1"/>
              </a:solidFill>
            </a:endParaRPr>
          </a:p>
          <a:p>
            <a:pPr lvl="0"/>
            <a:r>
              <a:rPr lang="cs-CZ" dirty="0">
                <a:solidFill>
                  <a:schemeClr val="bg1"/>
                </a:solidFill>
              </a:rPr>
              <a:t>k</a:t>
            </a:r>
            <a:r>
              <a:rPr lang="cs-CZ" dirty="0" smtClean="0">
                <a:solidFill>
                  <a:schemeClr val="bg1"/>
                </a:solidFill>
              </a:rPr>
              <a:t>men </a:t>
            </a:r>
            <a:r>
              <a:rPr lang="cs-CZ" dirty="0">
                <a:solidFill>
                  <a:schemeClr val="bg1"/>
                </a:solidFill>
              </a:rPr>
              <a:t>je bělavě šedohnědý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p</a:t>
            </a:r>
            <a:r>
              <a:rPr lang="cs-CZ" dirty="0" smtClean="0">
                <a:solidFill>
                  <a:schemeClr val="bg1"/>
                </a:solidFill>
              </a:rPr>
              <a:t>loché </a:t>
            </a:r>
            <a:r>
              <a:rPr lang="cs-CZ" dirty="0">
                <a:solidFill>
                  <a:schemeClr val="bg1"/>
                </a:solidFill>
              </a:rPr>
              <a:t>jehlice jsou uspořádány na větvičce </a:t>
            </a:r>
            <a:endParaRPr lang="cs-CZ" dirty="0" smtClean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ve </a:t>
            </a:r>
            <a:r>
              <a:rPr lang="cs-CZ" dirty="0">
                <a:solidFill>
                  <a:schemeClr val="bg1"/>
                </a:solidFill>
              </a:rPr>
              <a:t>dvou </a:t>
            </a:r>
            <a:r>
              <a:rPr lang="cs-CZ" dirty="0" smtClean="0">
                <a:solidFill>
                  <a:schemeClr val="bg1"/>
                </a:solidFill>
              </a:rPr>
              <a:t>řadách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,</a:t>
            </a:r>
          </a:p>
          <a:p>
            <a:pPr marL="0" lvl="0" indent="0">
              <a:buNone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na </a:t>
            </a:r>
            <a:r>
              <a:rPr lang="cs-CZ" dirty="0">
                <a:solidFill>
                  <a:schemeClr val="bg1"/>
                </a:solidFill>
              </a:rPr>
              <a:t>spodní straně mají </a:t>
            </a:r>
          </a:p>
          <a:p>
            <a:pPr marL="0" lvl="0" indent="0">
              <a:buNone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dva </a:t>
            </a:r>
            <a:r>
              <a:rPr lang="cs-CZ" dirty="0">
                <a:solidFill>
                  <a:schemeClr val="bg1"/>
                </a:solidFill>
              </a:rPr>
              <a:t>bílé proužky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š</a:t>
            </a:r>
            <a:r>
              <a:rPr lang="cs-CZ" dirty="0" smtClean="0">
                <a:solidFill>
                  <a:schemeClr val="bg1"/>
                </a:solidFill>
              </a:rPr>
              <a:t>išky </a:t>
            </a:r>
            <a:r>
              <a:rPr lang="cs-CZ" dirty="0">
                <a:solidFill>
                  <a:schemeClr val="bg1"/>
                </a:solidFill>
              </a:rPr>
              <a:t>rostou směrem nahoru</a:t>
            </a:r>
          </a:p>
          <a:p>
            <a:pPr lvl="0"/>
            <a:r>
              <a:rPr lang="cs-CZ" dirty="0">
                <a:solidFill>
                  <a:schemeClr val="bg1"/>
                </a:solidFill>
              </a:rPr>
              <a:t>n</a:t>
            </a:r>
            <a:r>
              <a:rPr lang="cs-CZ" dirty="0" smtClean="0">
                <a:solidFill>
                  <a:schemeClr val="bg1"/>
                </a:solidFill>
              </a:rPr>
              <a:t>esnáší </a:t>
            </a:r>
            <a:r>
              <a:rPr lang="cs-CZ" dirty="0">
                <a:solidFill>
                  <a:schemeClr val="bg1"/>
                </a:solidFill>
              </a:rPr>
              <a:t>velké mrazy</a:t>
            </a:r>
          </a:p>
        </p:txBody>
      </p:sp>
      <p:pic>
        <p:nvPicPr>
          <p:cNvPr id="5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07" y="1654576"/>
            <a:ext cx="1970598" cy="301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016224" cy="303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2222030" y="4419549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8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135584" y="4419548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9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226271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ýchozí návrh">
  <a:themeElements>
    <a:clrScheme name="Výchozí návrh 16">
      <a:dk1>
        <a:srgbClr val="171A1B"/>
      </a:dk1>
      <a:lt1>
        <a:srgbClr val="F39900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8CAAA"/>
      </a:accent3>
      <a:accent4>
        <a:srgbClr val="121415"/>
      </a:accent4>
      <a:accent5>
        <a:srgbClr val="FFFFFF"/>
      </a:accent5>
      <a:accent6>
        <a:srgbClr val="E7E7E7"/>
      </a:accent6>
      <a:hlink>
        <a:srgbClr val="FFFFFF"/>
      </a:hlink>
      <a:folHlink>
        <a:srgbClr val="FFFFFF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5A58"/>
        </a:dk1>
        <a:lt1>
          <a:srgbClr val="FFFFFF"/>
        </a:lt1>
        <a:dk2>
          <a:srgbClr val="F3990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F8CAAA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FFFFFF"/>
        </a:dk1>
        <a:lt1>
          <a:srgbClr val="FFFFFF"/>
        </a:lt1>
        <a:dk2>
          <a:srgbClr val="F39900"/>
        </a:dk2>
        <a:lt2>
          <a:srgbClr val="171A1B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171A1B"/>
        </a:dk1>
        <a:lt1>
          <a:srgbClr val="F39900"/>
        </a:lt1>
        <a:dk2>
          <a:srgbClr val="171A1B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171A1B"/>
        </a:dk1>
        <a:lt1>
          <a:srgbClr val="F39900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673</Words>
  <Application>Microsoft Office PowerPoint</Application>
  <PresentationFormat>Předvádění na obrazovce (4:3)</PresentationFormat>
  <Paragraphs>177</Paragraphs>
  <Slides>24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24</vt:i4>
      </vt:variant>
    </vt:vector>
  </HeadingPairs>
  <TitlesOfParts>
    <vt:vector size="26" baseType="lpstr">
      <vt:lpstr>Motiv systému Office</vt:lpstr>
      <vt:lpstr>Výchozí návrh</vt:lpstr>
      <vt:lpstr>Společenství lesů                - jehličnaté</vt:lpstr>
      <vt:lpstr>Anotace:</vt:lpstr>
      <vt:lpstr>Společenství lesů            – jehličnaté </vt:lpstr>
      <vt:lpstr>Jehličnaté lesy</vt:lpstr>
      <vt:lpstr>Jehličnaté lesy - význam</vt:lpstr>
      <vt:lpstr>Kořeny</vt:lpstr>
      <vt:lpstr>Kmen</vt:lpstr>
      <vt:lpstr>Listy jehlicovité</vt:lpstr>
      <vt:lpstr>Jedle bělokorá</vt:lpstr>
      <vt:lpstr>Smrk ztepilý</vt:lpstr>
      <vt:lpstr>Borovice lesní </vt:lpstr>
      <vt:lpstr>Prezentace aplikace PowerPoint</vt:lpstr>
      <vt:lpstr>Modřín opadavý</vt:lpstr>
      <vt:lpstr>Tis červený</vt:lpstr>
      <vt:lpstr>Jalovec obecný</vt:lpstr>
      <vt:lpstr>Nebezpečí pro les</vt:lpstr>
      <vt:lpstr>Opakování</vt:lpstr>
      <vt:lpstr>Opakování</vt:lpstr>
      <vt:lpstr>Opakování</vt:lpstr>
      <vt:lpstr>Opakování</vt:lpstr>
      <vt:lpstr>Použité zdroje - literatura:</vt:lpstr>
      <vt:lpstr>Použité zdroje - obrázky:</vt:lpstr>
      <vt:lpstr>Použité zdroje - obrázky:</vt:lpstr>
      <vt:lpstr>Použité zdroje - obrázky: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ZEMĚ A MĚSÍC</dc:title>
  <dc:creator>Honza</dc:creator>
  <cp:lastModifiedBy>ucitel</cp:lastModifiedBy>
  <cp:revision>55</cp:revision>
  <dcterms:created xsi:type="dcterms:W3CDTF">2013-07-14T08:55:04Z</dcterms:created>
  <dcterms:modified xsi:type="dcterms:W3CDTF">2013-08-22T13:03:18Z</dcterms:modified>
</cp:coreProperties>
</file>