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347" r:id="rId3"/>
    <p:sldId id="348" r:id="rId4"/>
    <p:sldId id="351" r:id="rId5"/>
    <p:sldId id="32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46" r:id="rId19"/>
    <p:sldId id="311" r:id="rId20"/>
    <p:sldId id="258" r:id="rId21"/>
    <p:sldId id="260" r:id="rId22"/>
    <p:sldId id="34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7E93-151C-4E80-96E5-C01A6BB021B8}" type="datetimeFigureOut">
              <a:rPr lang="cs-CZ" smtClean="0"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06E45-C5D7-4D61-B80F-BF1CAA6D9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0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06E45-C5D7-4D61-B80F-BF1CAA6D92F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6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3D1F-2EF1-44B5-8E5C-D769A4FFB9F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0652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98164-53E8-48DE-8355-BDE2CFC8592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9304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14C9-32D2-43BA-8B19-1BC9EACD20C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6601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3D1F-2EF1-44B5-8E5C-D769A4FFB9F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609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3A98-914F-4C18-8507-59D44962F642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4502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FF98-6DB7-4338-8BB3-843EF87BC57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427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7D3D-611A-48CB-9962-2D463EF32A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4984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1895-E5BC-4004-A563-0EA1DE8EF81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06870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41E2-6932-4A6D-A216-59B32A19164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9460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DD6F-B4E4-4C7A-9776-CAF0096472B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8367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0767B-4B04-4A47-BEB6-29E08C55ECE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94963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3A98-914F-4C18-8507-59D44962F642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7211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7DA0-32C4-49B0-A577-1B6B57E5393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84340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98164-53E8-48DE-8355-BDE2CFC8592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2378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14C9-32D2-43BA-8B19-1BC9EACD20C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7391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FF98-6DB7-4338-8BB3-843EF87BC57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45746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7D3D-611A-48CB-9962-2D463EF32A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015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D1895-E5BC-4004-A563-0EA1DE8EF81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31645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41E2-6932-4A6D-A216-59B32A19164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59930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DD6F-B4E4-4C7A-9776-CAF0096472B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5810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0767B-4B04-4A47-BEB6-29E08C55ECE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06663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7DA0-32C4-49B0-A577-1B6B57E5393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6333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10000"/>
              </a:schemeClr>
            </a:gs>
            <a:gs pos="50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1652E-07BC-4E71-BA8C-14252911D77F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1652E-07BC-4E71-BA8C-14252911D77F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364406" y="3212976"/>
            <a:ext cx="11809312" cy="914400"/>
          </a:xfrm>
        </p:spPr>
        <p:txBody>
          <a:bodyPr/>
          <a:lstStyle/>
          <a:p>
            <a:r>
              <a:rPr lang="cs-CZ" sz="4800" b="1" dirty="0"/>
              <a:t>	</a:t>
            </a: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Živočichové žijící  v lese – </a:t>
            </a:r>
            <a:b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doplňování, poznávání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 smtClean="0">
                <a:solidFill>
                  <a:srgbClr val="171A1B"/>
                </a:solidFill>
              </a:rPr>
              <a:t>Pří_035_Rozmanitost přírody_ </a:t>
            </a:r>
            <a:r>
              <a:rPr lang="cs-CZ" b="1" dirty="0"/>
              <a:t>Živočichové žijící v lese – doplňování, poznávání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>
                <a:solidFill>
                  <a:srgbClr val="171A1B"/>
                </a:solidFill>
              </a:rPr>
              <a:t>: Mgr. Pavla Fridrichová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91594708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Je užitečný, protože </a:t>
            </a:r>
            <a:r>
              <a:rPr lang="cs-CZ" dirty="0" smtClean="0">
                <a:solidFill>
                  <a:schemeClr val="bg2"/>
                </a:solidFill>
              </a:rPr>
              <a:t>se živí _____________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   ________.</a:t>
            </a:r>
            <a:endParaRPr lang="cs-CZ" dirty="0">
              <a:solidFill>
                <a:schemeClr val="bg2"/>
              </a:solidFill>
            </a:endParaRPr>
          </a:p>
          <a:p>
            <a:r>
              <a:rPr lang="cs-CZ" dirty="0" smtClean="0">
                <a:solidFill>
                  <a:schemeClr val="bg2"/>
                </a:solidFill>
              </a:rPr>
              <a:t>Je to ______</a:t>
            </a:r>
            <a:r>
              <a:rPr lang="cs-CZ" dirty="0" err="1" smtClean="0">
                <a:solidFill>
                  <a:schemeClr val="bg2"/>
                </a:solidFill>
              </a:rPr>
              <a:t>žravec</a:t>
            </a:r>
            <a:r>
              <a:rPr lang="cs-CZ" dirty="0" smtClean="0">
                <a:solidFill>
                  <a:schemeClr val="bg2"/>
                </a:solidFill>
              </a:rPr>
              <a:t>.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Hnízdí ve ________.</a:t>
            </a: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cs-CZ" kern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cs-CZ" dirty="0"/>
              <a:t>Poznáš zvíře na obrázku?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609600" y="1977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Datel černý</a:t>
            </a:r>
            <a:endParaRPr lang="cs-CZ" kern="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45054" y="2476052"/>
            <a:ext cx="3518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>
                <a:solidFill>
                  <a:srgbClr val="FFFF00"/>
                </a:solidFill>
              </a:rPr>
              <a:t>larvami brouků, mravenci</a:t>
            </a: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12160" y="34818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FFFF00"/>
                </a:solidFill>
              </a:rPr>
              <a:t>hmyzo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88224" y="40050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stromech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93168"/>
            <a:ext cx="2437077" cy="37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 bwMode="auto">
          <a:xfrm>
            <a:off x="1619672" y="3481844"/>
            <a:ext cx="2502000" cy="17473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779912" y="4838963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6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3" grpId="0"/>
      <p:bldP spid="4" grpId="0"/>
      <p:bldP spid="8" grpId="0"/>
      <p:bldP spid="17" grpId="0" animBg="1"/>
      <p:bldP spid="17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Je________ </a:t>
            </a:r>
            <a:r>
              <a:rPr lang="cs-CZ" dirty="0">
                <a:solidFill>
                  <a:schemeClr val="bg2"/>
                </a:solidFill>
              </a:rPr>
              <a:t>had.</a:t>
            </a:r>
          </a:p>
          <a:p>
            <a:r>
              <a:rPr lang="cs-CZ" dirty="0">
                <a:solidFill>
                  <a:schemeClr val="bg2"/>
                </a:solidFill>
              </a:rPr>
              <a:t>Má </a:t>
            </a:r>
            <a:r>
              <a:rPr lang="cs-CZ" dirty="0" smtClean="0">
                <a:solidFill>
                  <a:schemeClr val="bg2"/>
                </a:solidFill>
              </a:rPr>
              <a:t>na těle __________.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Živí se:</a:t>
            </a:r>
            <a:br>
              <a:rPr lang="cs-CZ" dirty="0" smtClean="0">
                <a:solidFill>
                  <a:schemeClr val="bg2"/>
                </a:solidFill>
              </a:rPr>
            </a:br>
            <a:r>
              <a:rPr lang="cs-CZ" dirty="0" smtClean="0">
                <a:solidFill>
                  <a:schemeClr val="bg2"/>
                </a:solidFill>
              </a:rPr>
              <a:t>_________________________.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Poznáš zvíře na obrázku?</a:t>
            </a:r>
            <a:endParaRPr lang="cs-CZ" kern="0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715775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Zmije obecná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824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251520" y="2060848"/>
            <a:ext cx="2232248" cy="30963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66816" y="4869160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7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36096" y="15567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jedovatý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76056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klikaté čáry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76056" y="3484165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drobnými hlodavci, hmyzem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 animBg="1"/>
      <p:bldP spid="11" grpId="1" animBg="1"/>
      <p:bldP spid="15" grpId="0"/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Je: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a) savec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b) had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c) plaz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Živí se _______________.</a:t>
            </a:r>
            <a:endParaRPr lang="cs-CZ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Poznáš zvíře na obrázku?</a:t>
            </a:r>
            <a:endParaRPr lang="cs-CZ" kern="0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745784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Ještěrka obecná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395"/>
            <a:ext cx="4038600" cy="26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323528" y="1700808"/>
            <a:ext cx="2448273" cy="275170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58232" y="4221088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8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60584" y="398590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hmyzem, červy, plži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 animBg="1"/>
      <p:bldP spid="11" grpId="1" animBg="1"/>
      <p:bldP spid="1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Je </a:t>
            </a:r>
            <a:r>
              <a:rPr lang="cs-CZ" dirty="0" smtClean="0">
                <a:solidFill>
                  <a:schemeClr val="bg2"/>
                </a:solidFill>
              </a:rPr>
              <a:t>jedovatý                         pro člověka?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Ano.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Ne.</a:t>
            </a:r>
          </a:p>
          <a:p>
            <a:r>
              <a:rPr lang="cs-CZ" dirty="0">
                <a:solidFill>
                  <a:schemeClr val="bg2"/>
                </a:solidFill>
              </a:rPr>
              <a:t>Jak je zabarvený</a:t>
            </a:r>
            <a:r>
              <a:rPr lang="cs-CZ" dirty="0" smtClean="0">
                <a:solidFill>
                  <a:schemeClr val="bg2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    _________.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1156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Poznáš zvíře na obrázku?</a:t>
            </a:r>
            <a:endParaRPr lang="cs-CZ" kern="0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683568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Mlok skvrnitý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619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1979712" y="1700807"/>
            <a:ext cx="2528864" cy="309634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66816" y="4457736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9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076056" y="40770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Žlutočerně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 animBg="1"/>
      <p:bldP spid="11" grpId="1" animBg="1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Má </a:t>
            </a:r>
            <a:r>
              <a:rPr lang="cs-CZ" dirty="0" smtClean="0">
                <a:solidFill>
                  <a:schemeClr val="bg2"/>
                </a:solidFill>
              </a:rPr>
              <a:t>__________hlas</a:t>
            </a:r>
            <a:r>
              <a:rPr lang="cs-CZ" dirty="0">
                <a:solidFill>
                  <a:schemeClr val="bg2"/>
                </a:solidFill>
              </a:rPr>
              <a:t>. </a:t>
            </a:r>
            <a:r>
              <a:rPr lang="cs-CZ" dirty="0" smtClean="0">
                <a:solidFill>
                  <a:schemeClr val="bg2"/>
                </a:solidFill>
              </a:rPr>
              <a:t>________po </a:t>
            </a:r>
            <a:r>
              <a:rPr lang="cs-CZ" dirty="0">
                <a:solidFill>
                  <a:schemeClr val="bg2"/>
                </a:solidFill>
              </a:rPr>
              <a:t>větvích. </a:t>
            </a:r>
            <a:r>
              <a:rPr lang="cs-CZ" dirty="0" smtClean="0">
                <a:solidFill>
                  <a:schemeClr val="bg2"/>
                </a:solidFill>
              </a:rPr>
              <a:t>Dýchá __________________________________________.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Poznáš zvíře na obrázku?</a:t>
            </a:r>
            <a:endParaRPr lang="cs-CZ" kern="0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683568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Rosnička zelená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4625"/>
            <a:ext cx="4038600" cy="260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467544" y="1916832"/>
            <a:ext cx="2088232" cy="28083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4221088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10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24128" y="16096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řehotavý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12060" y="20608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Šplhá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32040" y="292494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pulec žábrami  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a dospělý jedinec plícemi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 animBg="1"/>
      <p:bldP spid="11" grpId="1" animBg="1"/>
      <p:bldP spid="15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Lesu: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a) škodí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b) prospívá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Živí </a:t>
            </a:r>
            <a:r>
              <a:rPr lang="cs-CZ" dirty="0">
                <a:solidFill>
                  <a:schemeClr val="bg2"/>
                </a:solidFill>
              </a:rPr>
              <a:t>se </a:t>
            </a:r>
            <a:r>
              <a:rPr lang="cs-CZ" dirty="0" smtClean="0">
                <a:solidFill>
                  <a:schemeClr val="bg2"/>
                </a:solidFill>
              </a:rPr>
              <a:t>____________.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Poznáš zvíře na obrázku?</a:t>
            </a:r>
            <a:endParaRPr lang="cs-CZ" kern="0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61156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Mravenec lesní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5764"/>
            <a:ext cx="4038600" cy="29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 bwMode="auto">
          <a:xfrm>
            <a:off x="395536" y="1628801"/>
            <a:ext cx="2088232" cy="29468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95936" y="432939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11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98852" y="35921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lesními škůdci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5" grpId="0" animBg="1"/>
      <p:bldP spid="15" grpId="1" animBg="1"/>
      <p:bldP spid="1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V přírodě: 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a) škodí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b) prospívá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Jeho larvy __________stromů</a:t>
            </a:r>
            <a:r>
              <a:rPr lang="cs-CZ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/>
              <a:t>Poznáš zvíře na obrázku?</a:t>
            </a:r>
            <a:endParaRPr lang="cs-CZ" kern="0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61156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Lýkožrout smrkový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0927"/>
            <a:ext cx="4038600" cy="26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395536" y="1628800"/>
            <a:ext cx="2664296" cy="30243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95936" y="4329399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12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004048" y="357301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vyžírají lýko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 animBg="1"/>
      <p:bldP spid="11" grpId="1" animBg="1"/>
      <p:bldP spid="1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8321654"/>
              </p:ext>
            </p:extLst>
          </p:nvPr>
        </p:nvGraphicFramePr>
        <p:xfrm>
          <a:off x="1835696" y="1343090"/>
          <a:ext cx="5964528" cy="3096344"/>
        </p:xfrm>
        <a:graphic>
          <a:graphicData uri="http://schemas.openxmlformats.org/drawingml/2006/table">
            <a:tbl>
              <a:tblPr/>
              <a:tblGrid>
                <a:gridCol w="745566"/>
                <a:gridCol w="745566"/>
                <a:gridCol w="745566"/>
                <a:gridCol w="745566"/>
                <a:gridCol w="745566"/>
                <a:gridCol w="745566"/>
                <a:gridCol w="745566"/>
                <a:gridCol w="745566"/>
              </a:tblGrid>
              <a:tr h="771607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cs-C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160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07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523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88" marR="7888" marT="78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1115616" y="1415098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 smtClean="0">
                <a:solidFill>
                  <a:schemeClr val="bg2"/>
                </a:solidFill>
              </a:rPr>
              <a:t>1.</a:t>
            </a:r>
            <a:endParaRPr lang="cs-CZ" sz="5000" dirty="0">
              <a:solidFill>
                <a:schemeClr val="bg2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2209508"/>
            <a:ext cx="720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 smtClean="0">
                <a:solidFill>
                  <a:schemeClr val="bg2"/>
                </a:solidFill>
              </a:rPr>
              <a:t>2.</a:t>
            </a:r>
            <a:endParaRPr lang="cs-CZ" sz="5000" dirty="0">
              <a:solidFill>
                <a:schemeClr val="bg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907704" y="2855258"/>
            <a:ext cx="720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 smtClean="0">
                <a:solidFill>
                  <a:schemeClr val="bg2"/>
                </a:solidFill>
              </a:rPr>
              <a:t>3.</a:t>
            </a:r>
            <a:endParaRPr lang="cs-CZ" sz="5000" dirty="0">
              <a:solidFill>
                <a:schemeClr val="bg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699792" y="3647346"/>
            <a:ext cx="86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dirty="0" smtClean="0">
                <a:solidFill>
                  <a:schemeClr val="bg2"/>
                </a:solidFill>
              </a:rPr>
              <a:t>4.</a:t>
            </a:r>
            <a:endParaRPr lang="cs-CZ" sz="5000" dirty="0">
              <a:solidFill>
                <a:schemeClr val="bg2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824796" y="1499300"/>
            <a:ext cx="512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2"/>
                </a:solidFill>
              </a:rPr>
              <a:t>R   O   P   U </a:t>
            </a:r>
            <a:r>
              <a:rPr lang="cs-CZ" sz="4000" dirty="0" smtClean="0">
                <a:solidFill>
                  <a:srgbClr val="FF0000"/>
                </a:solidFill>
              </a:rPr>
              <a:t>CH</a:t>
            </a:r>
            <a:r>
              <a:rPr lang="cs-CZ" sz="4000" dirty="0" smtClean="0"/>
              <a:t>  </a:t>
            </a:r>
            <a:r>
              <a:rPr lang="cs-CZ" sz="4000" dirty="0" smtClean="0">
                <a:solidFill>
                  <a:schemeClr val="bg2"/>
                </a:solidFill>
              </a:rPr>
              <a:t>A</a:t>
            </a:r>
            <a:endParaRPr lang="cs-CZ" sz="4000" dirty="0">
              <a:solidFill>
                <a:schemeClr val="bg2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35696" y="220950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2"/>
                </a:solidFill>
              </a:rPr>
              <a:t>V   E   V   E   </a:t>
            </a:r>
            <a:r>
              <a:rPr lang="cs-CZ" sz="4000" dirty="0" smtClean="0">
                <a:solidFill>
                  <a:srgbClr val="FF0000"/>
                </a:solidFill>
              </a:rPr>
              <a:t>R</a:t>
            </a:r>
            <a:r>
              <a:rPr lang="cs-CZ" sz="4000" dirty="0" smtClean="0"/>
              <a:t>   </a:t>
            </a:r>
            <a:r>
              <a:rPr lang="cs-CZ" sz="4000" dirty="0" smtClean="0">
                <a:solidFill>
                  <a:schemeClr val="bg2"/>
                </a:solidFill>
              </a:rPr>
              <a:t>K   A</a:t>
            </a:r>
            <a:endParaRPr lang="cs-CZ" sz="4000" dirty="0">
              <a:solidFill>
                <a:schemeClr val="bg2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23901" y="2932202"/>
            <a:ext cx="533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2"/>
                </a:solidFill>
              </a:rPr>
              <a:t>K   U   K   </a:t>
            </a:r>
            <a:r>
              <a:rPr lang="cs-CZ" sz="4000" dirty="0" smtClean="0">
                <a:solidFill>
                  <a:srgbClr val="FF0000"/>
                </a:solidFill>
              </a:rPr>
              <a:t>A   </a:t>
            </a:r>
            <a:r>
              <a:rPr lang="cs-CZ" sz="4000" dirty="0" smtClean="0">
                <a:solidFill>
                  <a:schemeClr val="bg2"/>
                </a:solidFill>
              </a:rPr>
              <a:t>Č   K   A</a:t>
            </a:r>
            <a:endParaRPr lang="cs-CZ" sz="4000" dirty="0">
              <a:solidFill>
                <a:schemeClr val="bg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347864" y="373154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2"/>
                </a:solidFill>
              </a:rPr>
              <a:t> L    A  </a:t>
            </a:r>
            <a:r>
              <a:rPr lang="cs-CZ" sz="4000" dirty="0" smtClean="0">
                <a:solidFill>
                  <a:srgbClr val="FF0000"/>
                </a:solidFill>
              </a:rPr>
              <a:t>Ň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54958" y="4572216"/>
            <a:ext cx="7733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1. Který obojživelník má jedovaté příušní žlázy?</a:t>
            </a:r>
            <a:br>
              <a:rPr lang="cs-CZ" sz="2800" dirty="0" smtClean="0">
                <a:solidFill>
                  <a:schemeClr val="bg2"/>
                </a:solidFill>
              </a:rPr>
            </a:b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83568" y="4563125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2. Jaký všežravec používá při skocích v korunách stromů huňatý ocas?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9802" y="458112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3. Který pták klade svá vejce do cizích hnízd?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83568" y="45619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4. Jak se nazývá samice od jelena?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29" name="Nadpis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Křížovka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099665" y="6324431"/>
            <a:ext cx="529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2"/>
                </a:solidFill>
              </a:rPr>
              <a:t>Tajenka: ____ přírodu!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436097" y="630237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Chraň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9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Pro zvídavé žáky (žákyně)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V</a:t>
            </a:r>
            <a:r>
              <a:rPr lang="cs-CZ" dirty="0" smtClean="0">
                <a:solidFill>
                  <a:schemeClr val="bg2"/>
                </a:solidFill>
              </a:rPr>
              <a:t>yhledej sám (sama) informace v encyklopedii,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    na internetu o některém živočichovi žijícím v lese.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Ve výtvarné výchově nakresli tohoto živočicha.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2"/>
                </a:solidFill>
              </a:rPr>
              <a:t>Použité zdroje - literatura:</a:t>
            </a: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/>
          <a:lstStyle/>
          <a:p>
            <a:r>
              <a:rPr lang="cs-CZ" sz="1200" dirty="0">
                <a:solidFill>
                  <a:schemeClr val="bg2"/>
                </a:solidFill>
              </a:rPr>
              <a:t>ŠTIKOVÁ, Věra. </a:t>
            </a:r>
            <a:r>
              <a:rPr lang="cs-CZ" sz="1200" i="1" dirty="0">
                <a:solidFill>
                  <a:schemeClr val="bg2"/>
                </a:solidFill>
              </a:rPr>
              <a:t>Člověk a jeho svět: přírodověda pro 4. ročník</a:t>
            </a:r>
            <a:r>
              <a:rPr lang="cs-CZ" sz="1200" dirty="0">
                <a:solidFill>
                  <a:schemeClr val="bg2"/>
                </a:solidFill>
              </a:rPr>
              <a:t>. Ilustrace Hana Berková, Alena </a:t>
            </a:r>
            <a:r>
              <a:rPr lang="cs-CZ" sz="1200" dirty="0" err="1">
                <a:solidFill>
                  <a:schemeClr val="bg2"/>
                </a:solidFill>
              </a:rPr>
              <a:t>Baisová</a:t>
            </a:r>
            <a:r>
              <a:rPr lang="cs-CZ" sz="1200" dirty="0">
                <a:solidFill>
                  <a:schemeClr val="bg2"/>
                </a:solidFill>
              </a:rPr>
              <a:t>. Brno: Nová škola, c2010, 2 sv. Duhová řada. ISBN </a:t>
            </a:r>
            <a:r>
              <a:rPr lang="cs-CZ" sz="1200" dirty="0" smtClean="0">
                <a:solidFill>
                  <a:schemeClr val="bg2"/>
                </a:solidFill>
              </a:rPr>
              <a:t>978-80-7289-212-9</a:t>
            </a:r>
          </a:p>
          <a:p>
            <a:r>
              <a:rPr lang="cs-CZ" sz="1200" dirty="0">
                <a:solidFill>
                  <a:schemeClr val="bg2"/>
                </a:solidFill>
              </a:rPr>
              <a:t>NOVÝ, Stanislav. </a:t>
            </a:r>
            <a:r>
              <a:rPr lang="cs-CZ" sz="1200" i="1" dirty="0">
                <a:solidFill>
                  <a:schemeClr val="bg2"/>
                </a:solidFill>
              </a:rPr>
              <a:t>Přírodověda pro čtvrtý ročník základní školy: přírodověda pro 4. ročník</a:t>
            </a:r>
            <a:r>
              <a:rPr lang="cs-CZ" sz="1200" dirty="0">
                <a:solidFill>
                  <a:schemeClr val="bg2"/>
                </a:solidFill>
              </a:rPr>
              <a:t>. 9. vyd. Ilustrace Hana Berková, Alena </a:t>
            </a:r>
            <a:r>
              <a:rPr lang="cs-CZ" sz="1200" dirty="0" err="1">
                <a:solidFill>
                  <a:schemeClr val="bg2"/>
                </a:solidFill>
              </a:rPr>
              <a:t>Baisová</a:t>
            </a:r>
            <a:r>
              <a:rPr lang="cs-CZ" sz="1200" dirty="0">
                <a:solidFill>
                  <a:schemeClr val="bg2"/>
                </a:solidFill>
              </a:rPr>
              <a:t>. Praha: SPN, 1991, 159 s. Učebnice pro základní školy. ISBN 80-042-5397-0</a:t>
            </a:r>
            <a:r>
              <a:rPr lang="cs-CZ" sz="1200" dirty="0" smtClean="0">
                <a:solidFill>
                  <a:schemeClr val="bg2"/>
                </a:solidFill>
              </a:rPr>
              <a:t>.</a:t>
            </a:r>
          </a:p>
          <a:p>
            <a:r>
              <a:rPr lang="cs-CZ" sz="1200" dirty="0">
                <a:solidFill>
                  <a:schemeClr val="bg2"/>
                </a:solidFill>
              </a:rPr>
              <a:t>DANUŠE KVASNIČKOVÁ, Jiří Froněk. </a:t>
            </a:r>
            <a:r>
              <a:rPr lang="cs-CZ" sz="1200" i="1" dirty="0">
                <a:solidFill>
                  <a:schemeClr val="bg2"/>
                </a:solidFill>
              </a:rPr>
              <a:t>Přírodověda pro 4. ročník základní školy: rok v přírodě</a:t>
            </a:r>
            <a:r>
              <a:rPr lang="cs-CZ" sz="1200" dirty="0">
                <a:solidFill>
                  <a:schemeClr val="bg2"/>
                </a:solidFill>
              </a:rPr>
              <a:t>. 3., </a:t>
            </a:r>
            <a:r>
              <a:rPr lang="cs-CZ" sz="1200" dirty="0" err="1">
                <a:solidFill>
                  <a:schemeClr val="bg2"/>
                </a:solidFill>
              </a:rPr>
              <a:t>upr</a:t>
            </a:r>
            <a:r>
              <a:rPr lang="cs-CZ" sz="1200" dirty="0">
                <a:solidFill>
                  <a:schemeClr val="bg2"/>
                </a:solidFill>
              </a:rPr>
              <a:t>. vyd. Ilustrace Hana Berková, Alena </a:t>
            </a:r>
            <a:r>
              <a:rPr lang="cs-CZ" sz="1200" dirty="0" err="1">
                <a:solidFill>
                  <a:schemeClr val="bg2"/>
                </a:solidFill>
              </a:rPr>
              <a:t>Baisová</a:t>
            </a:r>
            <a:r>
              <a:rPr lang="cs-CZ" sz="1200" dirty="0">
                <a:solidFill>
                  <a:schemeClr val="bg2"/>
                </a:solidFill>
              </a:rPr>
              <a:t>. Praha: Fortuna, 2001, 159 s. Učebnice pro základní školy. ISBN 978-807-1687-610</a:t>
            </a:r>
            <a:r>
              <a:rPr lang="cs-CZ" sz="1200" dirty="0" smtClean="0">
                <a:solidFill>
                  <a:schemeClr val="bg2"/>
                </a:solidFill>
              </a:rPr>
              <a:t>.</a:t>
            </a:r>
            <a:endParaRPr lang="cs-CZ" sz="1200" dirty="0">
              <a:solidFill>
                <a:schemeClr val="bg2"/>
              </a:solidFill>
            </a:endParaRPr>
          </a:p>
          <a:p>
            <a:r>
              <a:rPr lang="cs-CZ" sz="1200" dirty="0">
                <a:solidFill>
                  <a:schemeClr val="bg2"/>
                </a:solidFill>
              </a:rPr>
              <a:t>BAŤKOVÁ, Božena. </a:t>
            </a:r>
            <a:r>
              <a:rPr lang="cs-CZ" sz="1200" i="1" dirty="0">
                <a:solidFill>
                  <a:schemeClr val="bg2"/>
                </a:solidFill>
              </a:rPr>
              <a:t>Přírodověda 4: rok v přírodě</a:t>
            </a:r>
            <a:r>
              <a:rPr lang="cs-CZ" sz="1200" dirty="0">
                <a:solidFill>
                  <a:schemeClr val="bg2"/>
                </a:solidFill>
              </a:rPr>
              <a:t>. 1. vyd. Ilustrace Hana Berková, Alena </a:t>
            </a:r>
            <a:r>
              <a:rPr lang="cs-CZ" sz="1200" dirty="0" err="1">
                <a:solidFill>
                  <a:schemeClr val="bg2"/>
                </a:solidFill>
              </a:rPr>
              <a:t>Baisová</a:t>
            </a:r>
            <a:r>
              <a:rPr lang="cs-CZ" sz="1200" dirty="0">
                <a:solidFill>
                  <a:schemeClr val="bg2"/>
                </a:solidFill>
              </a:rPr>
              <a:t>. Olomouc: </a:t>
            </a:r>
            <a:r>
              <a:rPr lang="cs-CZ" sz="1200" dirty="0" err="1">
                <a:solidFill>
                  <a:schemeClr val="bg2"/>
                </a:solidFill>
              </a:rPr>
              <a:t>Prodos</a:t>
            </a:r>
            <a:r>
              <a:rPr lang="cs-CZ" sz="1200" dirty="0">
                <a:solidFill>
                  <a:schemeClr val="bg2"/>
                </a:solidFill>
              </a:rPr>
              <a:t>, 1993, 77 s. Učebnice pro základní školy. ISBN 80-858-0615-0</a:t>
            </a:r>
            <a:r>
              <a:rPr lang="cs-CZ" sz="1200" dirty="0" smtClean="0">
                <a:solidFill>
                  <a:schemeClr val="bg2"/>
                </a:solidFill>
              </a:rPr>
              <a:t>.</a:t>
            </a:r>
          </a:p>
          <a:p>
            <a:r>
              <a:rPr lang="cs-CZ" sz="1200" dirty="0">
                <a:solidFill>
                  <a:schemeClr val="bg2"/>
                </a:solidFill>
              </a:rPr>
              <a:t>KHOLOVÁ, Helena. </a:t>
            </a:r>
            <a:r>
              <a:rPr lang="cs-CZ" sz="1200" i="1" dirty="0">
                <a:solidFill>
                  <a:schemeClr val="bg2"/>
                </a:solidFill>
              </a:rPr>
              <a:t>Přírodověda pro čtvrtý ročník</a:t>
            </a:r>
            <a:r>
              <a:rPr lang="cs-CZ" sz="1200" dirty="0">
                <a:solidFill>
                  <a:schemeClr val="bg2"/>
                </a:solidFill>
              </a:rPr>
              <a:t>. Vyd. 1. Ilustrace Květoslav </a:t>
            </a:r>
            <a:r>
              <a:rPr lang="cs-CZ" sz="1200" dirty="0" err="1">
                <a:solidFill>
                  <a:schemeClr val="bg2"/>
                </a:solidFill>
              </a:rPr>
              <a:t>Hísek</a:t>
            </a:r>
            <a:r>
              <a:rPr lang="cs-CZ" sz="1200" dirty="0">
                <a:solidFill>
                  <a:schemeClr val="bg2"/>
                </a:solidFill>
              </a:rPr>
              <a:t>, Jaromír Knotek, Libuše Knotková. Všeň: Alter, 1995, 58 s. ISBN 80-857-7534-4.</a:t>
            </a:r>
          </a:p>
        </p:txBody>
      </p:sp>
      <p:pic>
        <p:nvPicPr>
          <p:cNvPr id="972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14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402" y="3696464"/>
            <a:ext cx="9144000" cy="28623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Digitální učební materiál je určen pro </a:t>
            </a:r>
            <a:r>
              <a:rPr lang="cs-CZ" dirty="0" smtClean="0">
                <a:solidFill>
                  <a:srgbClr val="171A1B"/>
                </a:solidFill>
              </a:rPr>
              <a:t>seznámení se živočichy našich lesů</a:t>
            </a:r>
            <a:r>
              <a:rPr lang="cs-CZ" dirty="0">
                <a:solidFill>
                  <a:srgbClr val="171A1B"/>
                </a:solidFill>
              </a:rPr>
              <a:t>.</a:t>
            </a:r>
            <a:r>
              <a:rPr lang="cs-CZ" dirty="0" smtClean="0">
                <a:solidFill>
                  <a:srgbClr val="171A1B"/>
                </a:solidFill>
              </a:rPr>
              <a:t> Je součástí tematického okruhu „Rozmanitost přírody.“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je v souladu s osnovami vyučovacího předmětu Přírodověda </a:t>
            </a:r>
          </a:p>
          <a:p>
            <a:r>
              <a:rPr lang="cs-CZ" dirty="0" smtClean="0">
                <a:solidFill>
                  <a:srgbClr val="171A1B"/>
                </a:solidFill>
              </a:rPr>
              <a:t>a ŠVP pro základní vzdělávání ZŠ Slušovice, </a:t>
            </a:r>
            <a:r>
              <a:rPr lang="cs-CZ" dirty="0">
                <a:solidFill>
                  <a:srgbClr val="171A1B"/>
                </a:solidFill>
              </a:rPr>
              <a:t>rozvíjí, podporuje, </a:t>
            </a:r>
            <a:r>
              <a:rPr lang="cs-CZ" dirty="0" smtClean="0">
                <a:solidFill>
                  <a:srgbClr val="171A1B"/>
                </a:solidFill>
              </a:rPr>
              <a:t>prověřuje </a:t>
            </a:r>
          </a:p>
          <a:p>
            <a:r>
              <a:rPr lang="cs-CZ" dirty="0" smtClean="0">
                <a:solidFill>
                  <a:srgbClr val="171A1B"/>
                </a:solidFill>
              </a:rPr>
              <a:t>a vysvětluje učivo „Živočichové našich lesů.“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určen pro předmět </a:t>
            </a:r>
            <a:r>
              <a:rPr lang="cs-CZ" dirty="0">
                <a:solidFill>
                  <a:srgbClr val="171A1B"/>
                </a:solidFill>
              </a:rPr>
              <a:t>p</a:t>
            </a:r>
            <a:r>
              <a:rPr lang="cs-CZ" dirty="0" smtClean="0">
                <a:solidFill>
                  <a:srgbClr val="171A1B"/>
                </a:solidFill>
              </a:rPr>
              <a:t>řírodověda</a:t>
            </a:r>
            <a:r>
              <a:rPr lang="cs-CZ" dirty="0" smtClean="0">
                <a:solidFill>
                  <a:srgbClr val="171A1B"/>
                </a:solidFill>
              </a:rPr>
              <a:t>, 4. ročník.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Tento materiál vznikl jako doplňující materiál k učebnici: </a:t>
            </a:r>
            <a:r>
              <a:rPr lang="cs-CZ" dirty="0" smtClean="0">
                <a:solidFill>
                  <a:srgbClr val="171A1B"/>
                </a:solidFill>
              </a:rPr>
              <a:t>ŠTIKOVÁ, Věra. </a:t>
            </a:r>
            <a:r>
              <a:rPr lang="cs-CZ" i="1" dirty="0" smtClean="0">
                <a:solidFill>
                  <a:srgbClr val="171A1B"/>
                </a:solidFill>
              </a:rPr>
              <a:t>Člověk a jeho svět: přírodověda pro 4. ročník</a:t>
            </a:r>
            <a:r>
              <a:rPr lang="cs-CZ" dirty="0" smtClean="0">
                <a:solidFill>
                  <a:srgbClr val="171A1B"/>
                </a:solidFill>
              </a:rPr>
              <a:t>. Ilustrace Hana Berková, Alena </a:t>
            </a:r>
            <a:r>
              <a:rPr lang="cs-CZ" dirty="0" err="1" smtClean="0">
                <a:solidFill>
                  <a:srgbClr val="171A1B"/>
                </a:solidFill>
              </a:rPr>
              <a:t>Baisová</a:t>
            </a:r>
            <a:r>
              <a:rPr lang="cs-CZ" dirty="0" smtClean="0">
                <a:solidFill>
                  <a:srgbClr val="171A1B"/>
                </a:solidFill>
              </a:rPr>
              <a:t>. Brno: Nová škola, c2010, 2 sv. Duhová řada. ISBN 978-80-7289-212-9. 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6913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Použité zdroje - obrázky:</a:t>
            </a: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2"/>
                </a:solidFill>
              </a:rPr>
              <a:t>[</a:t>
            </a:r>
            <a:r>
              <a:rPr lang="en-US" sz="1100" dirty="0" smtClean="0">
                <a:solidFill>
                  <a:schemeClr val="bg2"/>
                </a:solidFill>
              </a:rPr>
              <a:t>1]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Wild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Boar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Habbitat</a:t>
            </a:r>
            <a:r>
              <a:rPr lang="cs-CZ" sz="1100" dirty="0">
                <a:solidFill>
                  <a:schemeClr val="bg2"/>
                </a:solidFill>
              </a:rPr>
              <a:t> 3.jpg.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2013-07-31]. Dostupné z: http://commons.wikimedia.org/wiki/File:Wild_Boar_Habbitat_3.jpg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>
                <a:solidFill>
                  <a:schemeClr val="bg2"/>
                </a:solidFill>
              </a:rPr>
              <a:t>2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Capreolus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capreolus</a:t>
            </a:r>
            <a:r>
              <a:rPr lang="cs-CZ" sz="1100" dirty="0">
                <a:solidFill>
                  <a:schemeClr val="bg2"/>
                </a:solidFill>
              </a:rPr>
              <a:t> (Marek </a:t>
            </a:r>
            <a:r>
              <a:rPr lang="cs-CZ" sz="1100" dirty="0" err="1">
                <a:solidFill>
                  <a:schemeClr val="bg2"/>
                </a:solidFill>
              </a:rPr>
              <a:t>Szczepanek</a:t>
            </a:r>
            <a:r>
              <a:rPr lang="cs-CZ" sz="1100" dirty="0">
                <a:solidFill>
                  <a:schemeClr val="bg2"/>
                </a:solidFill>
              </a:rPr>
              <a:t>).</a:t>
            </a:r>
            <a:r>
              <a:rPr lang="cs-CZ" sz="1100" dirty="0" err="1">
                <a:solidFill>
                  <a:schemeClr val="bg2"/>
                </a:solidFill>
              </a:rPr>
              <a:t>jpg</a:t>
            </a:r>
            <a:r>
              <a:rPr lang="cs-CZ" sz="1100" dirty="0">
                <a:solidFill>
                  <a:schemeClr val="bg2"/>
                </a:solidFill>
              </a:rPr>
              <a:t>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2013-07-31]. Dostupné z: http://commons.wikimedia.org/wiki/File:Capreolus_capreolus_(Marek_Szczepanek).jpg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3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Eichhörnchen</a:t>
            </a:r>
            <a:r>
              <a:rPr lang="cs-CZ" sz="1100" dirty="0">
                <a:solidFill>
                  <a:schemeClr val="bg2"/>
                </a:solidFill>
              </a:rPr>
              <a:t> Düsseldorf </a:t>
            </a:r>
            <a:r>
              <a:rPr lang="cs-CZ" sz="1100" dirty="0" err="1">
                <a:solidFill>
                  <a:schemeClr val="bg2"/>
                </a:solidFill>
              </a:rPr>
              <a:t>Hofgarten</a:t>
            </a:r>
            <a:r>
              <a:rPr lang="cs-CZ" sz="1100" dirty="0">
                <a:solidFill>
                  <a:schemeClr val="bg2"/>
                </a:solidFill>
              </a:rPr>
              <a:t> edit.jpg.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2013-07-31]. Dostupné z: http://commons.wikimedia.org/wiki/File:Eichh%C3%B6rnchen_D%C3%BCsseldorf_Hofgarten_edit.jpg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4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Vulpes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vulpes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laying</a:t>
            </a:r>
            <a:r>
              <a:rPr lang="cs-CZ" sz="1100" dirty="0">
                <a:solidFill>
                  <a:schemeClr val="bg2"/>
                </a:solidFill>
              </a:rPr>
              <a:t> in snow.jpg.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2013-07-31]. Dostupné z: http://commons.wikimedia.org/wiki/File:Vulpes_vulpes_laying_in_snow.jpg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5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>
                <a:solidFill>
                  <a:schemeClr val="bg2"/>
                </a:solidFill>
              </a:rPr>
              <a:t>Badger-badger.jpg.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2013-07-31]. Dostupné z: http://commons.wikimedia.org/wiki/File:Badger-badger.jpg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6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>
                <a:solidFill>
                  <a:schemeClr val="bg2"/>
                </a:solidFill>
              </a:rPr>
              <a:t>Schwarzspecht.jpg.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http://commons.wikimedia.org/wiki/File:Schwarzspecht.jpg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7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>
                <a:solidFill>
                  <a:schemeClr val="bg2"/>
                </a:solidFill>
              </a:rPr>
              <a:t>Viperaberus1.jpg.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http://commons.wikimedia.org/wiki/File:Viperaberus1.jpg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8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>
                <a:solidFill>
                  <a:schemeClr val="bg2"/>
                </a:solidFill>
              </a:rPr>
              <a:t>Jaszczurka.jpg.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http://commons.wikimedia.org/wiki/File:Jaszczurka.jpg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9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>
                <a:solidFill>
                  <a:schemeClr val="bg2"/>
                </a:solidFill>
              </a:rPr>
              <a:t>Mlok.JPG.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http://commons.wikimedia.org/wiki/File:Mlok.JPG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10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Hyla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arborea</a:t>
            </a:r>
            <a:r>
              <a:rPr lang="cs-CZ" sz="1100" dirty="0">
                <a:solidFill>
                  <a:schemeClr val="bg2"/>
                </a:solidFill>
              </a:rPr>
              <a:t> (Marek </a:t>
            </a:r>
            <a:r>
              <a:rPr lang="cs-CZ" sz="1100" dirty="0" err="1">
                <a:solidFill>
                  <a:schemeClr val="bg2"/>
                </a:solidFill>
              </a:rPr>
              <a:t>Szczepanek</a:t>
            </a:r>
            <a:r>
              <a:rPr lang="cs-CZ" sz="1100" dirty="0">
                <a:solidFill>
                  <a:schemeClr val="bg2"/>
                </a:solidFill>
              </a:rPr>
              <a:t>).</a:t>
            </a:r>
            <a:r>
              <a:rPr lang="cs-CZ" sz="1100" dirty="0" err="1">
                <a:solidFill>
                  <a:schemeClr val="bg2"/>
                </a:solidFill>
              </a:rPr>
              <a:t>jpg</a:t>
            </a:r>
            <a:r>
              <a:rPr lang="cs-CZ" sz="1100" dirty="0">
                <a:solidFill>
                  <a:schemeClr val="bg2"/>
                </a:solidFill>
              </a:rPr>
              <a:t>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http://commons.wikimedia.org/wiki/File:Hyla_arborea_(Marek_Szczepanek).jpg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11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Mrowka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rudnica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formica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rufa</a:t>
            </a:r>
            <a:r>
              <a:rPr lang="cs-CZ" sz="1100" dirty="0">
                <a:solidFill>
                  <a:schemeClr val="bg2"/>
                </a:solidFill>
              </a:rPr>
              <a:t> small.jpg.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http://commons.wikimedia.org/wiki/File:Mrowka_rudnica_formica_rufa_small.jpg</a:t>
            </a:r>
          </a:p>
        </p:txBody>
      </p:sp>
      <p:pic>
        <p:nvPicPr>
          <p:cNvPr id="972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5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Použité zdroje - obrázky:</a:t>
            </a: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991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00" dirty="0">
                <a:solidFill>
                  <a:schemeClr val="bg2"/>
                </a:solidFill>
              </a:rPr>
              <a:t>[</a:t>
            </a:r>
            <a:r>
              <a:rPr lang="en-US" sz="1100" dirty="0" smtClean="0">
                <a:solidFill>
                  <a:schemeClr val="bg2"/>
                </a:solidFill>
              </a:rPr>
              <a:t>1</a:t>
            </a:r>
            <a:r>
              <a:rPr lang="cs-CZ" sz="1100" dirty="0" smtClean="0">
                <a:solidFill>
                  <a:schemeClr val="bg2"/>
                </a:solidFill>
              </a:rPr>
              <a:t>2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</a:t>
            </a:r>
            <a:r>
              <a:rPr lang="cs-CZ" sz="1100" dirty="0">
                <a:solidFill>
                  <a:schemeClr val="bg2"/>
                </a:solidFill>
              </a:rPr>
              <a:t>Ips.typographus.jpg. In: </a:t>
            </a:r>
            <a:r>
              <a:rPr lang="cs-CZ" sz="1100" i="1" dirty="0" err="1">
                <a:solidFill>
                  <a:schemeClr val="bg2"/>
                </a:solidFill>
              </a:rPr>
              <a:t>Wikimedia</a:t>
            </a:r>
            <a:r>
              <a:rPr lang="cs-CZ" sz="1100" i="1" dirty="0">
                <a:solidFill>
                  <a:schemeClr val="bg2"/>
                </a:solidFill>
              </a:rPr>
              <a:t>: </a:t>
            </a:r>
            <a:r>
              <a:rPr lang="cs-CZ" sz="1100" i="1" dirty="0" err="1">
                <a:solidFill>
                  <a:schemeClr val="bg2"/>
                </a:solidFill>
              </a:rPr>
              <a:t>the</a:t>
            </a:r>
            <a:r>
              <a:rPr lang="cs-CZ" sz="1100" i="1" dirty="0">
                <a:solidFill>
                  <a:schemeClr val="bg2"/>
                </a:solidFill>
              </a:rPr>
              <a:t> free </a:t>
            </a:r>
            <a:r>
              <a:rPr lang="cs-CZ" sz="1100" i="1" dirty="0" err="1">
                <a:solidFill>
                  <a:schemeClr val="bg2"/>
                </a:solidFill>
              </a:rPr>
              <a:t>encyclopedia</a:t>
            </a:r>
            <a:r>
              <a:rPr lang="cs-CZ" sz="1100" dirty="0">
                <a:solidFill>
                  <a:schemeClr val="bg2"/>
                </a:solidFill>
              </a:rPr>
              <a:t> [online]. San Francisco (CA): </a:t>
            </a:r>
            <a:r>
              <a:rPr lang="cs-CZ" sz="1100" dirty="0" err="1">
                <a:solidFill>
                  <a:schemeClr val="bg2"/>
                </a:solidFill>
              </a:rPr>
              <a:t>Wikimedia</a:t>
            </a:r>
            <a:r>
              <a:rPr lang="cs-CZ" sz="1100" dirty="0">
                <a:solidFill>
                  <a:schemeClr val="bg2"/>
                </a:solidFill>
              </a:rPr>
              <a:t> </a:t>
            </a:r>
            <a:r>
              <a:rPr lang="cs-CZ" sz="1100" dirty="0" err="1">
                <a:solidFill>
                  <a:schemeClr val="bg2"/>
                </a:solidFill>
              </a:rPr>
              <a:t>Foundation</a:t>
            </a:r>
            <a:r>
              <a:rPr lang="cs-CZ" sz="1100" dirty="0">
                <a:solidFill>
                  <a:schemeClr val="bg2"/>
                </a:solidFill>
              </a:rPr>
              <a:t>, 2001- [cit. 2013-08-01]. Dostupné z: http://commons.wikimedia.org/wiki/File:Ips.typographus.jpg</a:t>
            </a:r>
            <a:endParaRPr lang="cs-CZ" sz="11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[</a:t>
            </a:r>
            <a:r>
              <a:rPr lang="cs-CZ" sz="1100" dirty="0" smtClean="0">
                <a:solidFill>
                  <a:schemeClr val="bg2"/>
                </a:solidFill>
              </a:rPr>
              <a:t>13</a:t>
            </a:r>
            <a:r>
              <a:rPr lang="en-US" sz="1100" dirty="0" smtClean="0">
                <a:solidFill>
                  <a:schemeClr val="bg2"/>
                </a:solidFill>
              </a:rPr>
              <a:t>]</a:t>
            </a:r>
            <a:r>
              <a:rPr lang="cs-CZ" sz="1100" dirty="0" smtClean="0">
                <a:solidFill>
                  <a:schemeClr val="bg2"/>
                </a:solidFill>
              </a:rPr>
              <a:t> foto autora</a:t>
            </a:r>
          </a:p>
        </p:txBody>
      </p:sp>
      <p:pic>
        <p:nvPicPr>
          <p:cNvPr id="9728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59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9" name="Nadpis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/>
              <a:t>Živočichové žijící  v lese – </a:t>
            </a:r>
            <a:br>
              <a:rPr lang="cs-CZ" b="1" dirty="0"/>
            </a:br>
            <a:r>
              <a:rPr lang="cs-CZ" b="1" dirty="0"/>
              <a:t>doplňování, poznávání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08180" y="6351131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13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pPr marL="0" indent="0">
              <a:buNone/>
            </a:pPr>
            <a:r>
              <a:rPr lang="cs-CZ" sz="5000" dirty="0" smtClean="0">
                <a:solidFill>
                  <a:schemeClr val="bg2"/>
                </a:solidFill>
              </a:rPr>
              <a:t>Poznej zvíře ukryté                       na obrázku a vyber či doplň  chybějící informace. Použij učebnici, encyklopedie                            </a:t>
            </a:r>
            <a:r>
              <a:rPr lang="cs-CZ" sz="5000" dirty="0">
                <a:solidFill>
                  <a:schemeClr val="bg2"/>
                </a:solidFill>
              </a:rPr>
              <a:t> </a:t>
            </a:r>
            <a:r>
              <a:rPr lang="cs-CZ" sz="5000" dirty="0" smtClean="0">
                <a:solidFill>
                  <a:schemeClr val="bg2"/>
                </a:solidFill>
              </a:rPr>
              <a:t>  a internet.</a:t>
            </a:r>
            <a:endParaRPr lang="cs-CZ" sz="5000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Poznáš zvíře na obrázku?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    Je: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a) masožravec </a:t>
            </a:r>
          </a:p>
          <a:p>
            <a:r>
              <a:rPr lang="cs-CZ" dirty="0">
                <a:solidFill>
                  <a:schemeClr val="bg2"/>
                </a:solidFill>
              </a:rPr>
              <a:t>b</a:t>
            </a:r>
            <a:r>
              <a:rPr lang="cs-CZ" dirty="0" smtClean="0">
                <a:solidFill>
                  <a:schemeClr val="bg2"/>
                </a:solidFill>
              </a:rPr>
              <a:t>) všežravec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c) býložravec</a:t>
            </a: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 smtClean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  <a:p>
            <a:endParaRPr lang="cs-CZ" dirty="0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3" y="1628800"/>
            <a:ext cx="4038600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2915816" y="1628800"/>
            <a:ext cx="1656184" cy="25922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30240" y="3974867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1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16" name="Nadpis 11"/>
          <p:cNvSpPr txBox="1">
            <a:spLocks/>
          </p:cNvSpPr>
          <p:nvPr/>
        </p:nvSpPr>
        <p:spPr bwMode="auto">
          <a:xfrm>
            <a:off x="374848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b="1" dirty="0">
                <a:solidFill>
                  <a:srgbClr val="FFFF00"/>
                </a:solidFill>
              </a:rPr>
              <a:t>Prase divoké</a:t>
            </a:r>
          </a:p>
        </p:txBody>
      </p:sp>
    </p:spTree>
    <p:extLst>
      <p:ext uri="{BB962C8B-B14F-4D97-AF65-F5344CB8AC3E}">
        <p14:creationId xmlns:p14="http://schemas.microsoft.com/office/powerpoint/2010/main" val="39206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" grpId="0" animBg="1"/>
      <p:bldP spid="3" grpId="1" animBg="1"/>
      <p:bldP spid="15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24961" y="269776"/>
            <a:ext cx="8229600" cy="1143000"/>
          </a:xfrm>
        </p:spPr>
        <p:txBody>
          <a:bodyPr/>
          <a:lstStyle/>
          <a:p>
            <a:r>
              <a:rPr lang="cs-CZ" dirty="0" smtClean="0"/>
              <a:t>Poznáš zvíře na obrázku?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Se živí _________________ ________.</a:t>
            </a:r>
            <a:endParaRPr lang="cs-CZ" dirty="0">
              <a:solidFill>
                <a:schemeClr val="bg2"/>
              </a:solidFill>
            </a:endParaRPr>
          </a:p>
          <a:p>
            <a:r>
              <a:rPr lang="cs-CZ" dirty="0">
                <a:solidFill>
                  <a:schemeClr val="bg2"/>
                </a:solidFill>
              </a:rPr>
              <a:t>J</a:t>
            </a:r>
            <a:r>
              <a:rPr lang="cs-CZ" dirty="0" smtClean="0">
                <a:solidFill>
                  <a:schemeClr val="bg2"/>
                </a:solidFill>
              </a:rPr>
              <a:t>e  ___</a:t>
            </a:r>
            <a:r>
              <a:rPr lang="cs-CZ" dirty="0" err="1" smtClean="0">
                <a:solidFill>
                  <a:schemeClr val="bg2"/>
                </a:solidFill>
              </a:rPr>
              <a:t>žravec</a:t>
            </a:r>
            <a:r>
              <a:rPr lang="cs-CZ" dirty="0" smtClean="0">
                <a:solidFill>
                  <a:schemeClr val="bg2"/>
                </a:solidFill>
              </a:rPr>
              <a:t>.</a:t>
            </a:r>
            <a:endParaRPr lang="cs-CZ" dirty="0">
              <a:solidFill>
                <a:schemeClr val="bg2"/>
              </a:solidFill>
            </a:endParaRP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0465"/>
            <a:ext cx="4038600" cy="264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112045" y="3933055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2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323528" y="1600048"/>
            <a:ext cx="2232248" cy="290907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Nadpis 11"/>
          <p:cNvSpPr txBox="1">
            <a:spLocks/>
          </p:cNvSpPr>
          <p:nvPr/>
        </p:nvSpPr>
        <p:spPr bwMode="auto">
          <a:xfrm>
            <a:off x="413161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Srnec obecný </a:t>
            </a:r>
            <a:endParaRPr lang="cs-CZ" kern="0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32040" y="198884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trávou, bylinami, lesními plody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436096" y="29777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FFFF00"/>
                </a:solidFill>
              </a:rPr>
              <a:t>býlo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1" grpId="0" animBg="1"/>
      <p:bldP spid="11" grpId="1" animBg="1"/>
      <p:bldP spid="15" grpId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chemeClr val="bg2"/>
                </a:solidFill>
              </a:rPr>
              <a:t>P</a:t>
            </a:r>
            <a:r>
              <a:rPr lang="cs-CZ" dirty="0" smtClean="0">
                <a:solidFill>
                  <a:schemeClr val="bg2"/>
                </a:solidFill>
              </a:rPr>
              <a:t>ři </a:t>
            </a:r>
            <a:r>
              <a:rPr lang="cs-CZ" dirty="0">
                <a:solidFill>
                  <a:schemeClr val="bg2"/>
                </a:solidFill>
              </a:rPr>
              <a:t>přemnožení </a:t>
            </a:r>
            <a:r>
              <a:rPr lang="cs-CZ" dirty="0" smtClean="0">
                <a:solidFill>
                  <a:schemeClr val="bg2"/>
                </a:solidFill>
              </a:rPr>
              <a:t>škodí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/>
                </a:solidFill>
              </a:rPr>
              <a:t>________________________________.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zvíře na obrázku?</a:t>
            </a:r>
            <a:endParaRPr lang="cs-CZ" dirty="0"/>
          </a:p>
        </p:txBody>
      </p:sp>
      <p:sp>
        <p:nvSpPr>
          <p:cNvPr id="8" name="Nadpis 11"/>
          <p:cNvSpPr txBox="1">
            <a:spLocks/>
          </p:cNvSpPr>
          <p:nvPr/>
        </p:nvSpPr>
        <p:spPr bwMode="auto">
          <a:xfrm>
            <a:off x="60960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Veverka obecná</a:t>
            </a:r>
            <a:endParaRPr lang="cs-CZ" kern="0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8" y="1700808"/>
            <a:ext cx="4038600" cy="27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323528" y="3068960"/>
            <a:ext cx="4176464" cy="13681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77824" y="418186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3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16016" y="2132856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FF00"/>
                </a:solidFill>
              </a:rPr>
              <a:t>o</a:t>
            </a:r>
            <a:r>
              <a:rPr lang="cs-CZ" sz="2800" dirty="0" smtClean="0">
                <a:solidFill>
                  <a:srgbClr val="FFFF00"/>
                </a:solidFill>
              </a:rPr>
              <a:t>hryzem kůry nebo výhonku stromů</a:t>
            </a:r>
          </a:p>
          <a:p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1" grpId="0" animBg="1"/>
      <p:bldP spid="11" grpId="1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Je psovitá_______. </a:t>
            </a:r>
            <a:r>
              <a:rPr lang="cs-CZ" dirty="0">
                <a:solidFill>
                  <a:schemeClr val="bg2"/>
                </a:solidFill>
              </a:rPr>
              <a:t>Může </a:t>
            </a:r>
            <a:r>
              <a:rPr lang="cs-CZ" dirty="0" smtClean="0">
                <a:solidFill>
                  <a:schemeClr val="bg2"/>
                </a:solidFill>
              </a:rPr>
              <a:t>být přenašečem </a:t>
            </a:r>
            <a:r>
              <a:rPr lang="cs-CZ" dirty="0">
                <a:solidFill>
                  <a:schemeClr val="bg2"/>
                </a:solidFill>
              </a:rPr>
              <a:t>nemoci</a:t>
            </a:r>
            <a:r>
              <a:rPr lang="cs-CZ" dirty="0" smtClean="0">
                <a:solidFill>
                  <a:schemeClr val="bg2"/>
                </a:solidFill>
              </a:rPr>
              <a:t>________. </a:t>
            </a:r>
          </a:p>
          <a:p>
            <a:r>
              <a:rPr lang="cs-CZ" dirty="0" smtClean="0">
                <a:solidFill>
                  <a:schemeClr val="bg2"/>
                </a:solidFill>
              </a:rPr>
              <a:t>Živí se ______________________________.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6732240" y="160963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šelma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64188" y="24208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vzteklina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96036" y="3356992"/>
            <a:ext cx="3996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hraboši, zajíci, sladkým ovocem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1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zvíře na obrázku?</a:t>
            </a:r>
            <a:endParaRPr lang="cs-CZ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543"/>
            <a:ext cx="4038600" cy="267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158232" y="407707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[</a:t>
            </a:r>
            <a:r>
              <a:rPr lang="cs-CZ" sz="1000" b="1" dirty="0" smtClean="0"/>
              <a:t>4</a:t>
            </a:r>
            <a:r>
              <a:rPr lang="en-US" sz="1000" b="1" dirty="0" smtClean="0"/>
              <a:t>]</a:t>
            </a:r>
            <a:endParaRPr lang="cs-CZ" sz="1000" b="1" dirty="0"/>
          </a:p>
        </p:txBody>
      </p:sp>
      <p:sp>
        <p:nvSpPr>
          <p:cNvPr id="17" name="Nadpis 11"/>
          <p:cNvSpPr txBox="1">
            <a:spLocks/>
          </p:cNvSpPr>
          <p:nvPr/>
        </p:nvSpPr>
        <p:spPr bwMode="auto">
          <a:xfrm>
            <a:off x="609600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Liška obecná</a:t>
            </a:r>
            <a:endParaRPr lang="cs-CZ" kern="0" dirty="0">
              <a:solidFill>
                <a:srgbClr val="FFFF00"/>
              </a:solidFill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95536" y="1600048"/>
            <a:ext cx="1800200" cy="272324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1" grpId="1"/>
      <p:bldP spid="16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Je ____  zvíře</a:t>
            </a:r>
            <a:r>
              <a:rPr lang="cs-CZ" dirty="0">
                <a:solidFill>
                  <a:schemeClr val="bg2"/>
                </a:solidFill>
              </a:rPr>
              <a:t>. </a:t>
            </a:r>
            <a:endParaRPr lang="cs-CZ" dirty="0" smtClean="0">
              <a:solidFill>
                <a:schemeClr val="bg2"/>
              </a:solidFill>
            </a:endParaRPr>
          </a:p>
          <a:p>
            <a:r>
              <a:rPr lang="cs-CZ" dirty="0" smtClean="0">
                <a:solidFill>
                  <a:schemeClr val="bg2"/>
                </a:solidFill>
              </a:rPr>
              <a:t>Je _____</a:t>
            </a:r>
            <a:r>
              <a:rPr lang="cs-CZ" dirty="0" err="1" smtClean="0">
                <a:solidFill>
                  <a:schemeClr val="bg2"/>
                </a:solidFill>
              </a:rPr>
              <a:t>žravec</a:t>
            </a:r>
            <a:r>
              <a:rPr lang="cs-CZ" dirty="0">
                <a:solidFill>
                  <a:schemeClr val="bg2"/>
                </a:solidFill>
              </a:rPr>
              <a:t>.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</p:spPr>
      </p:pic>
      <p:sp>
        <p:nvSpPr>
          <p:cNvPr id="7" name="Nadpis 11"/>
          <p:cNvSpPr txBox="1">
            <a:spLocks/>
          </p:cNvSpPr>
          <p:nvPr/>
        </p:nvSpPr>
        <p:spPr bwMode="auto">
          <a:xfrm>
            <a:off x="6096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/>
              <a:t>Poznáš zvíře na obrázku?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414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086224" y="3974867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</a:rPr>
              <a:t>[</a:t>
            </a:r>
            <a:r>
              <a:rPr lang="cs-CZ" sz="1000" b="1" dirty="0" smtClean="0">
                <a:solidFill>
                  <a:schemeClr val="bg2"/>
                </a:solidFill>
              </a:rPr>
              <a:t>5</a:t>
            </a:r>
            <a:r>
              <a:rPr lang="en-US" sz="1000" b="1" dirty="0" smtClean="0">
                <a:solidFill>
                  <a:schemeClr val="bg2"/>
                </a:solidFill>
              </a:rPr>
              <a:t>]</a:t>
            </a:r>
            <a:endParaRPr lang="cs-CZ" sz="1000" b="1" dirty="0">
              <a:solidFill>
                <a:schemeClr val="bg2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395536" y="1268760"/>
            <a:ext cx="2448272" cy="305453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Nadpis 11"/>
          <p:cNvSpPr txBox="1">
            <a:spLocks/>
          </p:cNvSpPr>
          <p:nvPr/>
        </p:nvSpPr>
        <p:spPr bwMode="auto">
          <a:xfrm>
            <a:off x="539552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dirty="0" smtClean="0">
                <a:solidFill>
                  <a:srgbClr val="FFFF00"/>
                </a:solidFill>
              </a:rPr>
              <a:t>Jezevec lesní</a:t>
            </a:r>
            <a:endParaRPr lang="cs-CZ" kern="0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68144" y="21328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vše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64088" y="16288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 noční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 animBg="1"/>
      <p:bldP spid="11" grpId="1" animBg="1"/>
      <p:bldP spid="15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622</Words>
  <Application>Microsoft Office PowerPoint</Application>
  <PresentationFormat>Předvádění na obrazovce (4:3)</PresentationFormat>
  <Paragraphs>180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1_Výchozí návrh</vt:lpstr>
      <vt:lpstr> Živočichové žijící  v lese –  doplňování, poznávání</vt:lpstr>
      <vt:lpstr>Anotace:</vt:lpstr>
      <vt:lpstr>Živočichové žijící  v lese –  doplňování, poznávání</vt:lpstr>
      <vt:lpstr>Prezentace aplikace PowerPoint</vt:lpstr>
      <vt:lpstr>Poznáš zvíře na obrázku?</vt:lpstr>
      <vt:lpstr>Poznáš zvíře na obrázku?</vt:lpstr>
      <vt:lpstr>Poznáš zvíře na obrázku?</vt:lpstr>
      <vt:lpstr>Poznáš zvíře na obrázku?</vt:lpstr>
      <vt:lpstr>Prezentace aplikace PowerPoint</vt:lpstr>
      <vt:lpstr>Poznáš zvíře na obrázku?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Křížovka</vt:lpstr>
      <vt:lpstr>Pro zvídavé žáky (žákyně)</vt:lpstr>
      <vt:lpstr>Použité zdroje - literatura:</vt:lpstr>
      <vt:lpstr>Použité zdroje - obrázky:</vt:lpstr>
      <vt:lpstr>Použité zdroje - obrázky: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Použité zdroje - literatura:</dc:title>
  <dc:creator>Honza</dc:creator>
  <cp:lastModifiedBy>ucitel</cp:lastModifiedBy>
  <cp:revision>40</cp:revision>
  <dcterms:created xsi:type="dcterms:W3CDTF">2013-07-31T16:16:30Z</dcterms:created>
  <dcterms:modified xsi:type="dcterms:W3CDTF">2013-08-22T13:03:49Z</dcterms:modified>
</cp:coreProperties>
</file>